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5" r:id="rId18"/>
    <p:sldId id="286" r:id="rId19"/>
    <p:sldId id="287" r:id="rId20"/>
    <p:sldId id="288" r:id="rId21"/>
    <p:sldId id="313" r:id="rId22"/>
    <p:sldId id="314" r:id="rId23"/>
    <p:sldId id="315" r:id="rId24"/>
    <p:sldId id="316" r:id="rId25"/>
    <p:sldId id="319" r:id="rId26"/>
  </p:sldIdLst>
  <p:sldSz cx="9144000" cy="6858000" type="screen4x3"/>
  <p:notesSz cx="9144000" cy="6858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Arial" panose="020B0604020202020204" pitchFamily="34" charset="0"/>
      <p:regular r:id="rId31"/>
      <p:bold r:id="rId32"/>
      <p:italic r:id="rId33"/>
    </p:embeddedFont>
    <p:embeddedFont>
      <p:font typeface="Courier New" panose="02070309020205020404" pitchFamily="49" charset="0"/>
      <p:regular r:id="rId34"/>
    </p:embeddedFont>
    <p:embeddedFont>
      <p:font typeface="Wingdings" panose="05000000000000000000" pitchFamily="2" charset="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04815" y="2346470"/>
            <a:ext cx="2340609" cy="1040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AA0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55456" y="6347155"/>
            <a:ext cx="187909" cy="1706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119" y="2174748"/>
            <a:ext cx="3457955" cy="37612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AA0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AA0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339674"/>
            <a:ext cx="253873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AA09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3187065"/>
            <a:ext cx="8072119" cy="1708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http://www.agence-nationale-recherche.fr/fileadmin/aap/2019/aapg-anr-2019-Guide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uvrirlascience.fr/wp-content/uploads/2019/08/Science-Europe-Guide-pratique-pour-une-harmonisation-de-gestion-donn%C3%A9es-recherche.pdf" TargetMode="Externa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hyperlink" Target="http://m.enseignementsup-recherche.gouv.fr/cid132529/le-plan-national-pour-la-science-ouverte-les-resultats-de-la-recherche-scientifique-ouverts-a-tous-sans-entrave-sans-delai-sans-paiement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v-brest.fr/infoglueDeliverWorking/ViewPage!renderDecoratedPage.action?siteNodeId=30460&amp;languageId=4&amp;contentId=-1" TargetMode="External"/><Relationship Id="rId5" Type="http://schemas.openxmlformats.org/officeDocument/2006/relationships/image" Target="../media/image42.jpg"/><Relationship Id="rId4" Type="http://schemas.openxmlformats.org/officeDocument/2006/relationships/hyperlink" Target="https://prodinra.inra.fr/record/38226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edugroepen.nl/sites/RDM_platform/Shared%20Documents/Bij%20de%20WG%20Onderzoeksondersteuning%20en%20advies/LCRDM%20DMP%20criteria%20EN.pdf" TargetMode="External"/><Relationship Id="rId4" Type="http://schemas.openxmlformats.org/officeDocument/2006/relationships/hyperlink" Target="https://www.edugroepen.nl/sites/RDM_platform/Shared%20Documents/Bij%20de%20WG%20Onderzoeksondersteuning%20en%20advies/LCRDM%2010%20tips%20for%20writing%20a%20DMP%20no%20branding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mp.opidor.f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v-brest.fr/drive/menu/DRIVe/Science-Ouverte/Plan-gestion-de-donne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hyperlink" Target="https://dmp.opidor.fr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cc.ac.uk/webfm_send/238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doranum.fr/plan-de-gestion-de-donnees-dmp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essda.eu/Training/Training-Resources/Library/Data-Management-Expert-Guide/1.-Plan/Benefits-of-data-managemen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hyperlink" Target="https://www.ukdataservice.ac.uk/manage-data/pla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nneesdelarecherche.fr/IMG/pdf/lignes-directrices_gestion-donnees-fair_horizon2020_version_3.0_tr-fr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s://www.icpsr.umich.edu/icpsrweb/content/datamanagement/dmp/table.html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1295400" y="1828800"/>
            <a:ext cx="7162800" cy="2895600"/>
            <a:chOff x="3394202" y="2881248"/>
            <a:chExt cx="2946400" cy="15290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9922" y="2881248"/>
              <a:ext cx="2851277" cy="5120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4202" y="3388817"/>
              <a:ext cx="2946019" cy="5123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5019" y="3898137"/>
              <a:ext cx="927201" cy="5120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7687" y="3898137"/>
              <a:ext cx="457200" cy="5120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7915" y="3898137"/>
              <a:ext cx="968121" cy="512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440" y="1603247"/>
            <a:ext cx="3815079" cy="4135120"/>
            <a:chOff x="726440" y="1603247"/>
            <a:chExt cx="3815079" cy="4135120"/>
          </a:xfrm>
        </p:grpSpPr>
        <p:sp>
          <p:nvSpPr>
            <p:cNvPr id="3" name="object 3"/>
            <p:cNvSpPr/>
            <p:nvPr/>
          </p:nvSpPr>
          <p:spPr>
            <a:xfrm>
              <a:off x="1066800" y="1603247"/>
              <a:ext cx="3474720" cy="3474720"/>
            </a:xfrm>
            <a:custGeom>
              <a:avLst/>
              <a:gdLst/>
              <a:ahLst/>
              <a:cxnLst/>
              <a:rect l="l" t="t" r="r" b="b"/>
              <a:pathLst>
                <a:path w="3474720" h="3474720">
                  <a:moveTo>
                    <a:pt x="3474720" y="0"/>
                  </a:moveTo>
                  <a:lnTo>
                    <a:pt x="108483" y="0"/>
                  </a:lnTo>
                  <a:lnTo>
                    <a:pt x="66254" y="8516"/>
                  </a:lnTo>
                  <a:lnTo>
                    <a:pt x="31772" y="31750"/>
                  </a:lnTo>
                  <a:lnTo>
                    <a:pt x="8524" y="66222"/>
                  </a:lnTo>
                  <a:lnTo>
                    <a:pt x="0" y="108457"/>
                  </a:lnTo>
                  <a:lnTo>
                    <a:pt x="0" y="3366262"/>
                  </a:lnTo>
                  <a:lnTo>
                    <a:pt x="8524" y="3408497"/>
                  </a:lnTo>
                  <a:lnTo>
                    <a:pt x="31772" y="3442970"/>
                  </a:lnTo>
                  <a:lnTo>
                    <a:pt x="66254" y="3466203"/>
                  </a:lnTo>
                  <a:lnTo>
                    <a:pt x="108483" y="3474720"/>
                  </a:lnTo>
                  <a:lnTo>
                    <a:pt x="3474720" y="3474720"/>
                  </a:lnTo>
                  <a:lnTo>
                    <a:pt x="3474720" y="0"/>
                  </a:lnTo>
                  <a:close/>
                </a:path>
              </a:pathLst>
            </a:custGeom>
            <a:solidFill>
              <a:srgbClr val="AA0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440" y="3411118"/>
              <a:ext cx="2145766" cy="23267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59635" y="2343988"/>
            <a:ext cx="1271270" cy="10826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51130" marR="5080" indent="-139065">
              <a:lnSpc>
                <a:spcPts val="4000"/>
              </a:lnSpc>
              <a:spcBef>
                <a:spcPts val="500"/>
              </a:spcBef>
            </a:pPr>
            <a:r>
              <a:rPr sz="3600" dirty="0">
                <a:solidFill>
                  <a:srgbClr val="FFFFFF"/>
                </a:solidFill>
              </a:rPr>
              <a:t>Focus  </a:t>
            </a:r>
            <a:r>
              <a:rPr sz="3600" spc="-5" dirty="0">
                <a:solidFill>
                  <a:srgbClr val="FFFFFF"/>
                </a:solidFill>
              </a:rPr>
              <a:t>ANR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4585715" y="1603247"/>
            <a:ext cx="3474720" cy="5122545"/>
            <a:chOff x="4585715" y="1603247"/>
            <a:chExt cx="3474720" cy="51225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5715" y="1603247"/>
              <a:ext cx="3474719" cy="34747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7711" y="4550663"/>
              <a:ext cx="1696212" cy="21656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73139" y="4546091"/>
              <a:ext cx="1705610" cy="2174875"/>
            </a:xfrm>
            <a:custGeom>
              <a:avLst/>
              <a:gdLst/>
              <a:ahLst/>
              <a:cxnLst/>
              <a:rect l="l" t="t" r="r" b="b"/>
              <a:pathLst>
                <a:path w="1705609" h="2174875">
                  <a:moveTo>
                    <a:pt x="0" y="2174748"/>
                  </a:moveTo>
                  <a:lnTo>
                    <a:pt x="1705356" y="2174748"/>
                  </a:lnTo>
                  <a:lnTo>
                    <a:pt x="1705356" y="0"/>
                  </a:lnTo>
                  <a:lnTo>
                    <a:pt x="0" y="0"/>
                  </a:lnTo>
                  <a:lnTo>
                    <a:pt x="0" y="2174748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62913" y="5783986"/>
            <a:ext cx="476059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Calibri"/>
                <a:cs typeface="Calibri"/>
              </a:rPr>
              <a:t>Feret, </a:t>
            </a:r>
            <a:r>
              <a:rPr sz="1400" spc="5" dirty="0">
                <a:latin typeface="Calibri"/>
                <a:cs typeface="Calibri"/>
              </a:rPr>
              <a:t>R., </a:t>
            </a:r>
            <a:r>
              <a:rPr sz="1400" spc="-10" dirty="0">
                <a:latin typeface="Calibri"/>
                <a:cs typeface="Calibri"/>
              </a:rPr>
              <a:t>Bracco, </a:t>
            </a:r>
            <a:r>
              <a:rPr sz="1400" spc="-5" dirty="0">
                <a:latin typeface="Calibri"/>
                <a:cs typeface="Calibri"/>
              </a:rPr>
              <a:t>L., Cheviron, </a:t>
            </a:r>
            <a:r>
              <a:rPr sz="1400" dirty="0">
                <a:latin typeface="Calibri"/>
                <a:cs typeface="Calibri"/>
              </a:rPr>
              <a:t>S., </a:t>
            </a:r>
            <a:r>
              <a:rPr sz="1400" spc="-5" dirty="0">
                <a:latin typeface="Calibri"/>
                <a:cs typeface="Calibri"/>
              </a:rPr>
              <a:t>Lehoux, E., Arènes, C., </a:t>
            </a:r>
            <a:r>
              <a:rPr sz="1400" dirty="0">
                <a:latin typeface="Calibri"/>
                <a:cs typeface="Calibri"/>
              </a:rPr>
              <a:t>&amp; </a:t>
            </a:r>
            <a:r>
              <a:rPr sz="1400" spc="-5" dirty="0">
                <a:latin typeface="Calibri"/>
                <a:cs typeface="Calibri"/>
              </a:rPr>
              <a:t>Li, L.  (2020). </a:t>
            </a:r>
            <a:r>
              <a:rPr sz="1400" i="1" dirty="0">
                <a:latin typeface="Calibri"/>
                <a:cs typeface="Calibri"/>
              </a:rPr>
              <a:t>Améliorer les chances </a:t>
            </a:r>
            <a:r>
              <a:rPr sz="1400" i="1" spc="-5" dirty="0">
                <a:latin typeface="Calibri"/>
                <a:cs typeface="Calibri"/>
              </a:rPr>
              <a:t>de succès de </a:t>
            </a:r>
            <a:r>
              <a:rPr sz="1400" i="1" dirty="0">
                <a:latin typeface="Calibri"/>
                <a:cs typeface="Calibri"/>
              </a:rPr>
              <a:t>son </a:t>
            </a:r>
            <a:r>
              <a:rPr sz="1400" i="1" spc="-5" dirty="0">
                <a:latin typeface="Calibri"/>
                <a:cs typeface="Calibri"/>
              </a:rPr>
              <a:t>projet </a:t>
            </a:r>
            <a:r>
              <a:rPr sz="1400" i="1" dirty="0">
                <a:latin typeface="Calibri"/>
                <a:cs typeface="Calibri"/>
              </a:rPr>
              <a:t>ANR </a:t>
            </a:r>
            <a:r>
              <a:rPr sz="1400" i="1" spc="-5" dirty="0">
                <a:latin typeface="Calibri"/>
                <a:cs typeface="Calibri"/>
              </a:rPr>
              <a:t>grâce </a:t>
            </a:r>
            <a:r>
              <a:rPr sz="1400" i="1" dirty="0">
                <a:latin typeface="Calibri"/>
                <a:cs typeface="Calibri"/>
              </a:rPr>
              <a:t>à  la </a:t>
            </a:r>
            <a:r>
              <a:rPr sz="1400" i="1" spc="-5" dirty="0">
                <a:latin typeface="Calibri"/>
                <a:cs typeface="Calibri"/>
              </a:rPr>
              <a:t>Science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Ouverte.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</a:rPr>
              <a:t>https://doi.org/10.5281/zenodo.3741666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6965" y="0"/>
            <a:ext cx="1727033" cy="29092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752983"/>
            <a:ext cx="22199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Politique</a:t>
            </a:r>
            <a:r>
              <a:rPr spc="-185" dirty="0"/>
              <a:t> </a:t>
            </a:r>
            <a:r>
              <a:rPr spc="-5" dirty="0"/>
              <a:t>ANR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5940" y="1369314"/>
            <a:ext cx="5840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PGD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obligatoire pour les projets financés à partir de</a:t>
            </a:r>
            <a:r>
              <a:rPr sz="1800" spc="8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2019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8055" y="1898904"/>
            <a:ext cx="2606040" cy="3360420"/>
            <a:chOff x="448055" y="1898904"/>
            <a:chExt cx="2606040" cy="33604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1908048"/>
              <a:ext cx="2579404" cy="33421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2627" y="1903476"/>
              <a:ext cx="2597150" cy="3351529"/>
            </a:xfrm>
            <a:custGeom>
              <a:avLst/>
              <a:gdLst/>
              <a:ahLst/>
              <a:cxnLst/>
              <a:rect l="l" t="t" r="r" b="b"/>
              <a:pathLst>
                <a:path w="2597150" h="3351529">
                  <a:moveTo>
                    <a:pt x="0" y="3351276"/>
                  </a:moveTo>
                  <a:lnTo>
                    <a:pt x="2596896" y="3351276"/>
                  </a:lnTo>
                  <a:lnTo>
                    <a:pt x="2596896" y="0"/>
                  </a:lnTo>
                  <a:lnTo>
                    <a:pt x="0" y="0"/>
                  </a:lnTo>
                  <a:lnTo>
                    <a:pt x="0" y="3351276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244595" y="2868167"/>
            <a:ext cx="5331460" cy="3342640"/>
          </a:xfrm>
          <a:prstGeom prst="rect">
            <a:avLst/>
          </a:prstGeom>
          <a:ln w="9144">
            <a:solidFill>
              <a:srgbClr val="9FA794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148590">
              <a:lnSpc>
                <a:spcPct val="100000"/>
              </a:lnSpc>
              <a:spcBef>
                <a:spcPts val="320"/>
              </a:spcBef>
            </a:pPr>
            <a:r>
              <a:rPr sz="1400" spc="-5" dirty="0">
                <a:latin typeface="Arial"/>
                <a:cs typeface="Arial"/>
              </a:rPr>
              <a:t>Dans </a:t>
            </a:r>
            <a:r>
              <a:rPr sz="1400" dirty="0">
                <a:latin typeface="Arial"/>
                <a:cs typeface="Arial"/>
              </a:rPr>
              <a:t>le respect des obligations </a:t>
            </a:r>
            <a:r>
              <a:rPr sz="1400" spc="-5" dirty="0">
                <a:latin typeface="Arial"/>
                <a:cs typeface="Arial"/>
              </a:rPr>
              <a:t>relatives </a:t>
            </a:r>
            <a:r>
              <a:rPr sz="1400" dirty="0">
                <a:latin typeface="Arial"/>
                <a:cs typeface="Arial"/>
              </a:rPr>
              <a:t>à la loi « Pour une  république numérique » et en lien </a:t>
            </a:r>
            <a:r>
              <a:rPr sz="1400" spc="-5" dirty="0">
                <a:latin typeface="Arial"/>
                <a:cs typeface="Arial"/>
              </a:rPr>
              <a:t>avec </a:t>
            </a:r>
            <a:r>
              <a:rPr sz="1400" dirty="0">
                <a:latin typeface="Arial"/>
                <a:cs typeface="Arial"/>
              </a:rPr>
              <a:t>le plan national en</a:t>
            </a:r>
            <a:r>
              <a:rPr sz="1400" spc="-2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faveur  </a:t>
            </a:r>
            <a:r>
              <a:rPr sz="1400" dirty="0">
                <a:latin typeface="Arial"/>
                <a:cs typeface="Arial"/>
              </a:rPr>
              <a:t>des </a:t>
            </a:r>
            <a:r>
              <a:rPr sz="1400" spc="-5" dirty="0">
                <a:latin typeface="Arial"/>
                <a:cs typeface="Arial"/>
              </a:rPr>
              <a:t>archives ouvertes, </a:t>
            </a:r>
            <a:r>
              <a:rPr sz="1400" spc="-5" dirty="0">
                <a:solidFill>
                  <a:srgbClr val="6E9D1F"/>
                </a:solidFill>
                <a:latin typeface="Arial"/>
                <a:cs typeface="Arial"/>
              </a:rPr>
              <a:t>le déposant s’engage </a:t>
            </a:r>
            <a:r>
              <a:rPr sz="1400" dirty="0">
                <a:latin typeface="Arial"/>
                <a:cs typeface="Arial"/>
              </a:rPr>
              <a:t>(…) </a:t>
            </a:r>
            <a:r>
              <a:rPr sz="1400" spc="-5" dirty="0">
                <a:latin typeface="Arial"/>
                <a:cs typeface="Arial"/>
              </a:rPr>
              <a:t>en </a:t>
            </a:r>
            <a:r>
              <a:rPr sz="1400" dirty="0">
                <a:latin typeface="Arial"/>
                <a:cs typeface="Arial"/>
              </a:rPr>
              <a:t>cas </a:t>
            </a:r>
            <a:r>
              <a:rPr sz="1400" spc="-5" dirty="0">
                <a:latin typeface="Arial"/>
                <a:cs typeface="Arial"/>
              </a:rPr>
              <a:t>de  financement</a:t>
            </a:r>
            <a:endParaRPr sz="1400">
              <a:latin typeface="Arial"/>
              <a:cs typeface="Arial"/>
            </a:endParaRPr>
          </a:p>
          <a:p>
            <a:pPr marL="91440" marR="156845">
              <a:lnSpc>
                <a:spcPct val="100000"/>
              </a:lnSpc>
              <a:spcBef>
                <a:spcPts val="5"/>
              </a:spcBef>
              <a:buAutoNum type="arabicParenBoth"/>
              <a:tabLst>
                <a:tab pos="356870" algn="l"/>
              </a:tabLst>
            </a:pPr>
            <a:r>
              <a:rPr sz="1400" dirty="0">
                <a:latin typeface="Arial"/>
                <a:cs typeface="Arial"/>
              </a:rPr>
              <a:t>à déposer les publications </a:t>
            </a:r>
            <a:r>
              <a:rPr sz="1400" spc="-5" dirty="0">
                <a:latin typeface="Arial"/>
                <a:cs typeface="Arial"/>
              </a:rPr>
              <a:t>scientifiques (texte </a:t>
            </a:r>
            <a:r>
              <a:rPr sz="1400" dirty="0">
                <a:latin typeface="Arial"/>
                <a:cs typeface="Arial"/>
              </a:rPr>
              <a:t>intégral)</a:t>
            </a:r>
            <a:r>
              <a:rPr sz="1400" spc="-1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issues  du projet de recherche dans une </a:t>
            </a:r>
            <a:r>
              <a:rPr sz="1400" spc="-5" dirty="0">
                <a:latin typeface="Arial"/>
                <a:cs typeface="Arial"/>
              </a:rPr>
              <a:t>archive ouverte, </a:t>
            </a:r>
            <a:r>
              <a:rPr sz="1400" dirty="0">
                <a:latin typeface="Arial"/>
                <a:cs typeface="Arial"/>
              </a:rPr>
              <a:t>soit  </a:t>
            </a:r>
            <a:r>
              <a:rPr sz="1400" spc="-5" dirty="0">
                <a:latin typeface="Arial"/>
                <a:cs typeface="Arial"/>
              </a:rPr>
              <a:t>directement </a:t>
            </a:r>
            <a:r>
              <a:rPr sz="1400" dirty="0">
                <a:latin typeface="Arial"/>
                <a:cs typeface="Arial"/>
              </a:rPr>
              <a:t>dans </a:t>
            </a:r>
            <a:r>
              <a:rPr sz="1400" spc="-5" dirty="0">
                <a:latin typeface="Arial"/>
                <a:cs typeface="Arial"/>
              </a:rPr>
              <a:t>HAL </a:t>
            </a:r>
            <a:r>
              <a:rPr sz="1400" dirty="0">
                <a:latin typeface="Arial"/>
                <a:cs typeface="Arial"/>
              </a:rPr>
              <a:t>soit par l'intermédiaire d'une </a:t>
            </a:r>
            <a:r>
              <a:rPr sz="1400" spc="-5" dirty="0">
                <a:latin typeface="Arial"/>
                <a:cs typeface="Arial"/>
              </a:rPr>
              <a:t>archive  institutionnelle </a:t>
            </a:r>
            <a:r>
              <a:rPr sz="1400" dirty="0">
                <a:latin typeface="Arial"/>
                <a:cs typeface="Arial"/>
              </a:rPr>
              <a:t>locale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;</a:t>
            </a:r>
            <a:endParaRPr sz="1400">
              <a:latin typeface="Arial"/>
              <a:cs typeface="Arial"/>
            </a:endParaRPr>
          </a:p>
          <a:p>
            <a:pPr marL="91440" marR="479425" algn="just">
              <a:lnSpc>
                <a:spcPct val="100000"/>
              </a:lnSpc>
              <a:buClr>
                <a:srgbClr val="000000"/>
              </a:buClr>
              <a:buAutoNum type="arabicParenBoth"/>
              <a:tabLst>
                <a:tab pos="356870" algn="l"/>
              </a:tabLst>
            </a:pPr>
            <a:r>
              <a:rPr sz="1400" dirty="0">
                <a:solidFill>
                  <a:srgbClr val="6E9D1F"/>
                </a:solidFill>
                <a:latin typeface="Arial"/>
                <a:cs typeface="Arial"/>
              </a:rPr>
              <a:t>à fournir au démarrage du projet un </a:t>
            </a:r>
            <a:r>
              <a:rPr sz="1400" b="1" spc="-5" dirty="0">
                <a:solidFill>
                  <a:srgbClr val="6E9D1F"/>
                </a:solidFill>
                <a:latin typeface="Arial"/>
                <a:cs typeface="Arial"/>
              </a:rPr>
              <a:t>plan de gestion</a:t>
            </a:r>
            <a:r>
              <a:rPr sz="1400" b="1" spc="-229" dirty="0">
                <a:solidFill>
                  <a:srgbClr val="6E9D1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6E9D1F"/>
                </a:solidFill>
                <a:latin typeface="Arial"/>
                <a:cs typeface="Arial"/>
              </a:rPr>
              <a:t>des  données </a:t>
            </a:r>
            <a:r>
              <a:rPr sz="1400" dirty="0">
                <a:solidFill>
                  <a:srgbClr val="6E9D1F"/>
                </a:solidFill>
                <a:latin typeface="Arial"/>
                <a:cs typeface="Arial"/>
              </a:rPr>
              <a:t>(DMP) </a:t>
            </a:r>
            <a:r>
              <a:rPr sz="1400" dirty="0">
                <a:latin typeface="Arial"/>
                <a:cs typeface="Arial"/>
              </a:rPr>
              <a:t>selon des modalités </a:t>
            </a:r>
            <a:r>
              <a:rPr sz="1400" spc="-5" dirty="0">
                <a:latin typeface="Arial"/>
                <a:cs typeface="Arial"/>
              </a:rPr>
              <a:t>communiquées </a:t>
            </a:r>
            <a:r>
              <a:rPr sz="1400" dirty="0">
                <a:latin typeface="Arial"/>
                <a:cs typeface="Arial"/>
              </a:rPr>
              <a:t>lors du  </a:t>
            </a:r>
            <a:r>
              <a:rPr sz="1400" spc="-5" dirty="0">
                <a:latin typeface="Arial"/>
                <a:cs typeface="Arial"/>
              </a:rPr>
              <a:t>conventionnement.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1280"/>
              </a:spcBef>
            </a:pPr>
            <a:r>
              <a:rPr sz="900" dirty="0">
                <a:latin typeface="Calibri"/>
                <a:cs typeface="Calibri"/>
              </a:rPr>
              <a:t>Plan </a:t>
            </a:r>
            <a:r>
              <a:rPr sz="900" spc="-5" dirty="0">
                <a:latin typeface="Calibri"/>
                <a:cs typeface="Calibri"/>
              </a:rPr>
              <a:t>d’action </a:t>
            </a:r>
            <a:r>
              <a:rPr sz="900" dirty="0">
                <a:latin typeface="Calibri"/>
                <a:cs typeface="Calibri"/>
              </a:rPr>
              <a:t>2019. </a:t>
            </a:r>
            <a:r>
              <a:rPr sz="900" spc="-5" dirty="0">
                <a:latin typeface="Calibri"/>
                <a:cs typeface="Calibri"/>
              </a:rPr>
              <a:t>Appel </a:t>
            </a:r>
            <a:r>
              <a:rPr sz="900" dirty="0">
                <a:latin typeface="Calibri"/>
                <a:cs typeface="Calibri"/>
              </a:rPr>
              <a:t>à </a:t>
            </a:r>
            <a:r>
              <a:rPr sz="900" spc="-5" dirty="0">
                <a:latin typeface="Calibri"/>
                <a:cs typeface="Calibri"/>
              </a:rPr>
              <a:t>projet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générique.</a:t>
            </a:r>
            <a:endParaRPr sz="9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219"/>
              </a:spcBef>
            </a:pPr>
            <a:r>
              <a:rPr sz="900" b="1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4"/>
              </a:rPr>
              <a:t>http://www.agence-nationale-recherche.fr/fileadmin/aap/2019/aapg-anr-2019-Guide.pdf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32538" y="2312996"/>
            <a:ext cx="483682" cy="46177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13891" y="5525211"/>
            <a:ext cx="13074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154" marR="5080" indent="-21209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Guide </a:t>
            </a:r>
            <a:r>
              <a:rPr sz="1400" dirty="0">
                <a:latin typeface="Calibri"/>
                <a:cs typeface="Calibri"/>
              </a:rPr>
              <a:t>AAPG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2019  12/09/2018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50051" y="4172712"/>
            <a:ext cx="3393947" cy="2685287"/>
            <a:chOff x="5750051" y="4172712"/>
            <a:chExt cx="3393947" cy="268528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9919" y="4974336"/>
              <a:ext cx="2164079" cy="18836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4623" y="4177284"/>
              <a:ext cx="1780031" cy="22997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0051" y="4172712"/>
              <a:ext cx="1789430" cy="2308860"/>
            </a:xfrm>
            <a:custGeom>
              <a:avLst/>
              <a:gdLst/>
              <a:ahLst/>
              <a:cxnLst/>
              <a:rect l="l" t="t" r="r" b="b"/>
              <a:pathLst>
                <a:path w="1789429" h="2308860">
                  <a:moveTo>
                    <a:pt x="0" y="2308860"/>
                  </a:moveTo>
                  <a:lnTo>
                    <a:pt x="1789176" y="2308860"/>
                  </a:lnTo>
                  <a:lnTo>
                    <a:pt x="1789176" y="0"/>
                  </a:lnTo>
                  <a:lnTo>
                    <a:pt x="0" y="0"/>
                  </a:lnTo>
                  <a:lnTo>
                    <a:pt x="0" y="2308860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0" y="766953"/>
            <a:ext cx="49955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Recommandations –</a:t>
            </a:r>
            <a:r>
              <a:rPr spc="65" dirty="0"/>
              <a:t> </a:t>
            </a:r>
            <a:r>
              <a:rPr spc="-5" dirty="0"/>
              <a:t>exigences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403730"/>
            <a:ext cx="4914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66090" indent="-228600">
              <a:lnSpc>
                <a:spcPct val="100000"/>
              </a:lnSpc>
              <a:spcBef>
                <a:spcPts val="1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Adoption du modèle proposé par Science  Europe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et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recommandé par le CoSO</a:t>
            </a:r>
            <a:endParaRPr sz="18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(Comité pour la Science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Ouverte) -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sept.</a:t>
            </a:r>
            <a:r>
              <a:rPr sz="1800" spc="1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2019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2729865"/>
            <a:ext cx="503618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Les coordinateurs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et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partenaires des projets  financés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sont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invités à utiliser ce modèle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et 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l’outil de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rédaction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DMP Opidor développé par  l’INIST sauf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si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un autre modèle est proposé par  leur établissement de</a:t>
            </a:r>
            <a:r>
              <a:rPr sz="1800" spc="4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rattachement…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540" y="4179570"/>
            <a:ext cx="4080510" cy="140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5080" indent="-229235">
              <a:lnSpc>
                <a:spcPct val="100000"/>
              </a:lnSpc>
              <a:spcBef>
                <a:spcPts val="95"/>
              </a:spcBef>
              <a:buClr>
                <a:srgbClr val="AA092E"/>
              </a:buClr>
              <a:buSzPct val="128125"/>
              <a:buChar char="•"/>
              <a:tabLst>
                <a:tab pos="241300" algn="l"/>
                <a:tab pos="241935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1ère version dans les 6 mois qui suivent le  démarrage scientifique du</a:t>
            </a:r>
            <a:r>
              <a:rPr sz="1600" spc="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projet</a:t>
            </a:r>
            <a:endParaRPr sz="160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Char char="•"/>
              <a:tabLst>
                <a:tab pos="241300" algn="l"/>
                <a:tab pos="241935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Seconde version à mi-parcours</a:t>
            </a:r>
            <a:endParaRPr sz="16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(si &gt; 30</a:t>
            </a:r>
            <a:r>
              <a:rPr sz="1600" spc="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33355"/>
                </a:solidFill>
                <a:latin typeface="Arial"/>
                <a:cs typeface="Arial"/>
              </a:rPr>
              <a:t>mois)</a:t>
            </a:r>
            <a:endParaRPr sz="160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Char char="•"/>
              <a:tabLst>
                <a:tab pos="241300" algn="l"/>
                <a:tab pos="241935" algn="l"/>
              </a:tabLst>
            </a:pPr>
            <a:r>
              <a:rPr sz="1600" spc="-15" dirty="0">
                <a:solidFill>
                  <a:srgbClr val="133355"/>
                </a:solidFill>
                <a:latin typeface="Arial"/>
                <a:cs typeface="Arial"/>
              </a:rPr>
              <a:t>Version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finale à la</a:t>
            </a:r>
            <a:r>
              <a:rPr sz="1600" spc="-1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clôture.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90259" y="876300"/>
            <a:ext cx="1798320" cy="2551430"/>
            <a:chOff x="5890259" y="876300"/>
            <a:chExt cx="1798320" cy="255143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9403" y="885444"/>
              <a:ext cx="1780031" cy="25328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94831" y="880872"/>
              <a:ext cx="1789430" cy="2542540"/>
            </a:xfrm>
            <a:custGeom>
              <a:avLst/>
              <a:gdLst/>
              <a:ahLst/>
              <a:cxnLst/>
              <a:rect l="l" t="t" r="r" b="b"/>
              <a:pathLst>
                <a:path w="1789429" h="2542540">
                  <a:moveTo>
                    <a:pt x="0" y="2542031"/>
                  </a:moveTo>
                  <a:lnTo>
                    <a:pt x="1789175" y="2542031"/>
                  </a:lnTo>
                  <a:lnTo>
                    <a:pt x="1789175" y="0"/>
                  </a:lnTo>
                  <a:lnTo>
                    <a:pt x="0" y="0"/>
                  </a:lnTo>
                  <a:lnTo>
                    <a:pt x="0" y="2542031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59907" y="3436696"/>
            <a:ext cx="2946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2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5"/>
              </a:rPr>
              <a:t>Télécharger </a:t>
            </a:r>
            <a:r>
              <a:rPr sz="1800" u="heavy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5"/>
              </a:rPr>
              <a:t>le guide </a:t>
            </a:r>
            <a:r>
              <a:rPr sz="1800" u="heavy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5"/>
              </a:rPr>
              <a:t>en</a:t>
            </a:r>
            <a:r>
              <a:rPr sz="1800" u="heavy" spc="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1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5"/>
              </a:rPr>
              <a:t>français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627" y="1112519"/>
            <a:ext cx="8691372" cy="5745480"/>
            <a:chOff x="452627" y="1112519"/>
            <a:chExt cx="8691372" cy="5745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9920" y="4974336"/>
              <a:ext cx="2164079" cy="18836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1117091"/>
              <a:ext cx="8095488" cy="42473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2627" y="1112519"/>
              <a:ext cx="8105140" cy="4257040"/>
            </a:xfrm>
            <a:custGeom>
              <a:avLst/>
              <a:gdLst/>
              <a:ahLst/>
              <a:cxnLst/>
              <a:rect l="l" t="t" r="r" b="b"/>
              <a:pathLst>
                <a:path w="8105140" h="4257040">
                  <a:moveTo>
                    <a:pt x="0" y="4256532"/>
                  </a:moveTo>
                  <a:lnTo>
                    <a:pt x="8104632" y="4256532"/>
                  </a:lnTo>
                  <a:lnTo>
                    <a:pt x="8104632" y="0"/>
                  </a:lnTo>
                  <a:lnTo>
                    <a:pt x="0" y="0"/>
                  </a:lnTo>
                  <a:lnTo>
                    <a:pt x="0" y="4256532"/>
                  </a:lnTo>
                  <a:close/>
                </a:path>
              </a:pathLst>
            </a:custGeom>
            <a:ln w="9144">
              <a:solidFill>
                <a:srgbClr val="1333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0" y="339674"/>
            <a:ext cx="24968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Exigences</a:t>
            </a:r>
            <a:r>
              <a:rPr spc="-220" dirty="0"/>
              <a:t> </a:t>
            </a:r>
            <a:r>
              <a:rPr spc="-10" dirty="0"/>
              <a:t>ANR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6333540"/>
            <a:ext cx="78911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Saby, M. </a:t>
            </a:r>
            <a:r>
              <a:rPr sz="1000" spc="-10" dirty="0">
                <a:latin typeface="Calibri"/>
                <a:cs typeface="Calibri"/>
              </a:rPr>
              <a:t>(2020). </a:t>
            </a:r>
            <a:r>
              <a:rPr sz="1000" i="1" spc="-5" dirty="0">
                <a:latin typeface="Calibri"/>
                <a:cs typeface="Calibri"/>
              </a:rPr>
              <a:t>Ouverture des publications et des données : les demandes des financeurs (ANR </a:t>
            </a:r>
            <a:r>
              <a:rPr sz="1000" i="1" dirty="0">
                <a:latin typeface="Calibri"/>
                <a:cs typeface="Calibri"/>
              </a:rPr>
              <a:t>et </a:t>
            </a:r>
            <a:r>
              <a:rPr sz="1000" i="1" spc="-5" dirty="0">
                <a:latin typeface="Calibri"/>
                <a:cs typeface="Calibri"/>
              </a:rPr>
              <a:t>Commission Européenne). Paper presented at the</a:t>
            </a:r>
            <a:r>
              <a:rPr sz="1000" i="1" spc="85" dirty="0">
                <a:latin typeface="Calibri"/>
                <a:cs typeface="Calibri"/>
              </a:rPr>
              <a:t> </a:t>
            </a:r>
            <a:r>
              <a:rPr sz="1000" i="1" spc="-5" dirty="0">
                <a:latin typeface="Calibri"/>
                <a:cs typeface="Calibri"/>
              </a:rPr>
              <a:t>Open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i="1" spc="-5" dirty="0">
                <a:latin typeface="Calibri"/>
                <a:cs typeface="Calibri"/>
              </a:rPr>
              <a:t>Science Week - URFIST Méditerranée - Université Côte d'Azur.</a:t>
            </a:r>
            <a:r>
              <a:rPr sz="1000" i="1" spc="-60" dirty="0">
                <a:latin typeface="Calibri"/>
                <a:cs typeface="Calibri"/>
              </a:rPr>
              <a:t> </a:t>
            </a:r>
            <a:r>
              <a:rPr sz="1000" i="1" spc="-5" dirty="0">
                <a:latin typeface="Calibri"/>
                <a:cs typeface="Calibri"/>
              </a:rPr>
              <a:t>19/06/2020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440" y="1603247"/>
            <a:ext cx="3815079" cy="4135120"/>
            <a:chOff x="726440" y="1603247"/>
            <a:chExt cx="3815079" cy="4135120"/>
          </a:xfrm>
        </p:grpSpPr>
        <p:sp>
          <p:nvSpPr>
            <p:cNvPr id="3" name="object 3"/>
            <p:cNvSpPr/>
            <p:nvPr/>
          </p:nvSpPr>
          <p:spPr>
            <a:xfrm>
              <a:off x="1066800" y="1603247"/>
              <a:ext cx="3474720" cy="3474720"/>
            </a:xfrm>
            <a:custGeom>
              <a:avLst/>
              <a:gdLst/>
              <a:ahLst/>
              <a:cxnLst/>
              <a:rect l="l" t="t" r="r" b="b"/>
              <a:pathLst>
                <a:path w="3474720" h="3474720">
                  <a:moveTo>
                    <a:pt x="3474720" y="0"/>
                  </a:moveTo>
                  <a:lnTo>
                    <a:pt x="108483" y="0"/>
                  </a:lnTo>
                  <a:lnTo>
                    <a:pt x="66254" y="8516"/>
                  </a:lnTo>
                  <a:lnTo>
                    <a:pt x="31772" y="31750"/>
                  </a:lnTo>
                  <a:lnTo>
                    <a:pt x="8524" y="66222"/>
                  </a:lnTo>
                  <a:lnTo>
                    <a:pt x="0" y="108457"/>
                  </a:lnTo>
                  <a:lnTo>
                    <a:pt x="0" y="3366262"/>
                  </a:lnTo>
                  <a:lnTo>
                    <a:pt x="8524" y="3408497"/>
                  </a:lnTo>
                  <a:lnTo>
                    <a:pt x="31772" y="3442970"/>
                  </a:lnTo>
                  <a:lnTo>
                    <a:pt x="66254" y="3466203"/>
                  </a:lnTo>
                  <a:lnTo>
                    <a:pt x="108483" y="3474720"/>
                  </a:lnTo>
                  <a:lnTo>
                    <a:pt x="3474720" y="3474720"/>
                  </a:lnTo>
                  <a:lnTo>
                    <a:pt x="3474720" y="0"/>
                  </a:lnTo>
                  <a:close/>
                </a:path>
              </a:pathLst>
            </a:custGeom>
            <a:solidFill>
              <a:srgbClr val="AA0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440" y="3411118"/>
              <a:ext cx="2145766" cy="23267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2435" y="2681691"/>
            <a:ext cx="2181225" cy="1063625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445"/>
              </a:spcBef>
            </a:pPr>
            <a:r>
              <a:rPr sz="3600" dirty="0">
                <a:solidFill>
                  <a:srgbClr val="FFFFFF"/>
                </a:solidFill>
              </a:rPr>
              <a:t>Contexte</a:t>
            </a:r>
            <a:endParaRPr sz="3600"/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600" spc="-5" dirty="0">
                <a:solidFill>
                  <a:srgbClr val="FFFFFF"/>
                </a:solidFill>
              </a:rPr>
              <a:t>National et</a:t>
            </a:r>
            <a:r>
              <a:rPr sz="1600" spc="-20" dirty="0">
                <a:solidFill>
                  <a:srgbClr val="FFFFFF"/>
                </a:solidFill>
              </a:rPr>
              <a:t> </a:t>
            </a:r>
            <a:r>
              <a:rPr sz="1600" spc="-5" dirty="0">
                <a:solidFill>
                  <a:srgbClr val="FFFFFF"/>
                </a:solidFill>
              </a:rPr>
              <a:t>institutionnel</a:t>
            </a:r>
            <a:endParaRPr sz="1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1520" y="1603247"/>
            <a:ext cx="3474719" cy="3474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9" y="4974335"/>
            <a:ext cx="2164079" cy="18836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339674"/>
            <a:ext cx="58635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Plan </a:t>
            </a:r>
            <a:r>
              <a:rPr dirty="0"/>
              <a:t>national pour la science </a:t>
            </a:r>
            <a:r>
              <a:rPr spc="-5" dirty="0"/>
              <a:t>ouverte  </a:t>
            </a:r>
            <a:r>
              <a:rPr dirty="0"/>
              <a:t>(07/18)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1260347"/>
            <a:ext cx="3378708" cy="476402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460747" y="1203960"/>
            <a:ext cx="4681220" cy="5187950"/>
            <a:chOff x="4460747" y="1203960"/>
            <a:chExt cx="4681220" cy="51879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9" y="1203960"/>
              <a:ext cx="4265676" cy="51876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60747" y="2428240"/>
              <a:ext cx="2197735" cy="787400"/>
            </a:xfrm>
            <a:custGeom>
              <a:avLst/>
              <a:gdLst/>
              <a:ahLst/>
              <a:cxnLst/>
              <a:rect l="l" t="t" r="r" b="b"/>
              <a:pathLst>
                <a:path w="2197734" h="787400">
                  <a:moveTo>
                    <a:pt x="2053590" y="0"/>
                  </a:moveTo>
                  <a:lnTo>
                    <a:pt x="143001" y="0"/>
                  </a:lnTo>
                  <a:lnTo>
                    <a:pt x="128397" y="1270"/>
                  </a:lnTo>
                  <a:lnTo>
                    <a:pt x="87249" y="11429"/>
                  </a:lnTo>
                  <a:lnTo>
                    <a:pt x="51688" y="34289"/>
                  </a:lnTo>
                  <a:lnTo>
                    <a:pt x="24129" y="64770"/>
                  </a:lnTo>
                  <a:lnTo>
                    <a:pt x="6223" y="102870"/>
                  </a:lnTo>
                  <a:lnTo>
                    <a:pt x="57" y="143510"/>
                  </a:lnTo>
                  <a:lnTo>
                    <a:pt x="0" y="645160"/>
                  </a:lnTo>
                  <a:lnTo>
                    <a:pt x="888" y="659129"/>
                  </a:lnTo>
                  <a:lnTo>
                    <a:pt x="11684" y="701039"/>
                  </a:lnTo>
                  <a:lnTo>
                    <a:pt x="33527" y="736600"/>
                  </a:lnTo>
                  <a:lnTo>
                    <a:pt x="64262" y="764539"/>
                  </a:lnTo>
                  <a:lnTo>
                    <a:pt x="102235" y="782320"/>
                  </a:lnTo>
                  <a:lnTo>
                    <a:pt x="130301" y="787400"/>
                  </a:lnTo>
                  <a:lnTo>
                    <a:pt x="2069210" y="787400"/>
                  </a:lnTo>
                  <a:lnTo>
                    <a:pt x="2110485" y="775970"/>
                  </a:lnTo>
                  <a:lnTo>
                    <a:pt x="2132533" y="764539"/>
                  </a:lnTo>
                  <a:lnTo>
                    <a:pt x="131444" y="764539"/>
                  </a:lnTo>
                  <a:lnTo>
                    <a:pt x="107823" y="759460"/>
                  </a:lnTo>
                  <a:lnTo>
                    <a:pt x="66801" y="737870"/>
                  </a:lnTo>
                  <a:lnTo>
                    <a:pt x="37337" y="701039"/>
                  </a:lnTo>
                  <a:lnTo>
                    <a:pt x="23494" y="656589"/>
                  </a:lnTo>
                  <a:lnTo>
                    <a:pt x="22923" y="645160"/>
                  </a:lnTo>
                  <a:lnTo>
                    <a:pt x="22923" y="143510"/>
                  </a:lnTo>
                  <a:lnTo>
                    <a:pt x="32385" y="96520"/>
                  </a:lnTo>
                  <a:lnTo>
                    <a:pt x="58547" y="58420"/>
                  </a:lnTo>
                  <a:lnTo>
                    <a:pt x="86487" y="38100"/>
                  </a:lnTo>
                  <a:lnTo>
                    <a:pt x="97027" y="31750"/>
                  </a:lnTo>
                  <a:lnTo>
                    <a:pt x="108203" y="27939"/>
                  </a:lnTo>
                  <a:lnTo>
                    <a:pt x="119761" y="25400"/>
                  </a:lnTo>
                  <a:lnTo>
                    <a:pt x="144272" y="22860"/>
                  </a:lnTo>
                  <a:lnTo>
                    <a:pt x="2131462" y="22860"/>
                  </a:lnTo>
                  <a:lnTo>
                    <a:pt x="2121407" y="16510"/>
                  </a:lnTo>
                  <a:lnTo>
                    <a:pt x="2108834" y="11429"/>
                  </a:lnTo>
                  <a:lnTo>
                    <a:pt x="2095500" y="6350"/>
                  </a:lnTo>
                  <a:lnTo>
                    <a:pt x="2081656" y="2539"/>
                  </a:lnTo>
                  <a:lnTo>
                    <a:pt x="2053590" y="0"/>
                  </a:lnTo>
                  <a:close/>
                </a:path>
                <a:path w="2197734" h="787400">
                  <a:moveTo>
                    <a:pt x="2131462" y="22860"/>
                  </a:moveTo>
                  <a:lnTo>
                    <a:pt x="2053590" y="22860"/>
                  </a:lnTo>
                  <a:lnTo>
                    <a:pt x="2078227" y="25400"/>
                  </a:lnTo>
                  <a:lnTo>
                    <a:pt x="2089784" y="27939"/>
                  </a:lnTo>
                  <a:lnTo>
                    <a:pt x="2130805" y="50800"/>
                  </a:lnTo>
                  <a:lnTo>
                    <a:pt x="2160270" y="86360"/>
                  </a:lnTo>
                  <a:lnTo>
                    <a:pt x="2174112" y="132079"/>
                  </a:lnTo>
                  <a:lnTo>
                    <a:pt x="2174684" y="143510"/>
                  </a:lnTo>
                  <a:lnTo>
                    <a:pt x="2174684" y="645160"/>
                  </a:lnTo>
                  <a:lnTo>
                    <a:pt x="2165223" y="690879"/>
                  </a:lnTo>
                  <a:lnTo>
                    <a:pt x="2139187" y="730250"/>
                  </a:lnTo>
                  <a:lnTo>
                    <a:pt x="2100579" y="755650"/>
                  </a:lnTo>
                  <a:lnTo>
                    <a:pt x="2065781" y="764539"/>
                  </a:lnTo>
                  <a:lnTo>
                    <a:pt x="2132533" y="764539"/>
                  </a:lnTo>
                  <a:lnTo>
                    <a:pt x="2165350" y="735329"/>
                  </a:lnTo>
                  <a:lnTo>
                    <a:pt x="2186685" y="699770"/>
                  </a:lnTo>
                  <a:lnTo>
                    <a:pt x="2196973" y="657860"/>
                  </a:lnTo>
                  <a:lnTo>
                    <a:pt x="2197607" y="143510"/>
                  </a:lnTo>
                  <a:lnTo>
                    <a:pt x="2196719" y="128270"/>
                  </a:lnTo>
                  <a:lnTo>
                    <a:pt x="2185924" y="87629"/>
                  </a:lnTo>
                  <a:lnTo>
                    <a:pt x="2164079" y="52070"/>
                  </a:lnTo>
                  <a:lnTo>
                    <a:pt x="2133473" y="24129"/>
                  </a:lnTo>
                  <a:lnTo>
                    <a:pt x="2131462" y="22860"/>
                  </a:lnTo>
                  <a:close/>
                </a:path>
                <a:path w="2197734" h="787400">
                  <a:moveTo>
                    <a:pt x="2053590" y="30479"/>
                  </a:moveTo>
                  <a:lnTo>
                    <a:pt x="144652" y="30479"/>
                  </a:lnTo>
                  <a:lnTo>
                    <a:pt x="121665" y="33020"/>
                  </a:lnTo>
                  <a:lnTo>
                    <a:pt x="81025" y="49529"/>
                  </a:lnTo>
                  <a:lnTo>
                    <a:pt x="50164" y="80010"/>
                  </a:lnTo>
                  <a:lnTo>
                    <a:pt x="32892" y="120650"/>
                  </a:lnTo>
                  <a:lnTo>
                    <a:pt x="30536" y="645160"/>
                  </a:lnTo>
                  <a:lnTo>
                    <a:pt x="30987" y="655320"/>
                  </a:lnTo>
                  <a:lnTo>
                    <a:pt x="43814" y="697229"/>
                  </a:lnTo>
                  <a:lnTo>
                    <a:pt x="71374" y="731520"/>
                  </a:lnTo>
                  <a:lnTo>
                    <a:pt x="109727" y="751839"/>
                  </a:lnTo>
                  <a:lnTo>
                    <a:pt x="144017" y="758189"/>
                  </a:lnTo>
                  <a:lnTo>
                    <a:pt x="2052954" y="758189"/>
                  </a:lnTo>
                  <a:lnTo>
                    <a:pt x="2075942" y="755650"/>
                  </a:lnTo>
                  <a:lnTo>
                    <a:pt x="2086863" y="753110"/>
                  </a:lnTo>
                  <a:lnTo>
                    <a:pt x="2097278" y="749300"/>
                  </a:lnTo>
                  <a:lnTo>
                    <a:pt x="132206" y="749300"/>
                  </a:lnTo>
                  <a:lnTo>
                    <a:pt x="121792" y="748029"/>
                  </a:lnTo>
                  <a:lnTo>
                    <a:pt x="84074" y="731520"/>
                  </a:lnTo>
                  <a:lnTo>
                    <a:pt x="55625" y="702310"/>
                  </a:lnTo>
                  <a:lnTo>
                    <a:pt x="40131" y="664210"/>
                  </a:lnTo>
                  <a:lnTo>
                    <a:pt x="38163" y="143510"/>
                  </a:lnTo>
                  <a:lnTo>
                    <a:pt x="38735" y="132079"/>
                  </a:lnTo>
                  <a:lnTo>
                    <a:pt x="51307" y="92710"/>
                  </a:lnTo>
                  <a:lnTo>
                    <a:pt x="77469" y="62229"/>
                  </a:lnTo>
                  <a:lnTo>
                    <a:pt x="123571" y="40639"/>
                  </a:lnTo>
                  <a:lnTo>
                    <a:pt x="134112" y="38100"/>
                  </a:lnTo>
                  <a:lnTo>
                    <a:pt x="2094822" y="38100"/>
                  </a:lnTo>
                  <a:lnTo>
                    <a:pt x="2087879" y="35560"/>
                  </a:lnTo>
                  <a:lnTo>
                    <a:pt x="2077084" y="33020"/>
                  </a:lnTo>
                  <a:lnTo>
                    <a:pt x="2053590" y="30479"/>
                  </a:lnTo>
                  <a:close/>
                </a:path>
                <a:path w="2197734" h="787400">
                  <a:moveTo>
                    <a:pt x="2094822" y="38100"/>
                  </a:moveTo>
                  <a:lnTo>
                    <a:pt x="2053590" y="38100"/>
                  </a:lnTo>
                  <a:lnTo>
                    <a:pt x="2065401" y="39370"/>
                  </a:lnTo>
                  <a:lnTo>
                    <a:pt x="2075942" y="40639"/>
                  </a:lnTo>
                  <a:lnTo>
                    <a:pt x="2113533" y="57150"/>
                  </a:lnTo>
                  <a:lnTo>
                    <a:pt x="2141981" y="85089"/>
                  </a:lnTo>
                  <a:lnTo>
                    <a:pt x="2157476" y="123189"/>
                  </a:lnTo>
                  <a:lnTo>
                    <a:pt x="2159444" y="143510"/>
                  </a:lnTo>
                  <a:lnTo>
                    <a:pt x="2159437" y="645160"/>
                  </a:lnTo>
                  <a:lnTo>
                    <a:pt x="2150872" y="685800"/>
                  </a:lnTo>
                  <a:lnTo>
                    <a:pt x="2127884" y="720089"/>
                  </a:lnTo>
                  <a:lnTo>
                    <a:pt x="2094102" y="741679"/>
                  </a:lnTo>
                  <a:lnTo>
                    <a:pt x="2063496" y="749300"/>
                  </a:lnTo>
                  <a:lnTo>
                    <a:pt x="2097278" y="749300"/>
                  </a:lnTo>
                  <a:lnTo>
                    <a:pt x="2107310" y="744220"/>
                  </a:lnTo>
                  <a:lnTo>
                    <a:pt x="2116708" y="739139"/>
                  </a:lnTo>
                  <a:lnTo>
                    <a:pt x="2125472" y="731520"/>
                  </a:lnTo>
                  <a:lnTo>
                    <a:pt x="2133600" y="725170"/>
                  </a:lnTo>
                  <a:lnTo>
                    <a:pt x="2157983" y="688339"/>
                  </a:lnTo>
                  <a:lnTo>
                    <a:pt x="2167064" y="645160"/>
                  </a:lnTo>
                  <a:lnTo>
                    <a:pt x="2167071" y="143510"/>
                  </a:lnTo>
                  <a:lnTo>
                    <a:pt x="2166620" y="133350"/>
                  </a:lnTo>
                  <a:lnTo>
                    <a:pt x="2153793" y="90170"/>
                  </a:lnTo>
                  <a:lnTo>
                    <a:pt x="2126233" y="57150"/>
                  </a:lnTo>
                  <a:lnTo>
                    <a:pt x="2098294" y="39370"/>
                  </a:lnTo>
                  <a:lnTo>
                    <a:pt x="2094822" y="38100"/>
                  </a:lnTo>
                  <a:close/>
                </a:path>
              </a:pathLst>
            </a:custGeom>
            <a:solidFill>
              <a:srgbClr val="C38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1203" y="3991343"/>
              <a:ext cx="4080509" cy="8542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9135" y="4072127"/>
              <a:ext cx="3651504" cy="6675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31977" y="6160414"/>
            <a:ext cx="12534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7"/>
              </a:rPr>
              <a:t>Accès au</a:t>
            </a:r>
            <a:r>
              <a:rPr sz="1100" u="sng" spc="-9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1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7"/>
              </a:rPr>
              <a:t>document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416965" y="0"/>
            <a:ext cx="1727200" cy="2909570"/>
            <a:chOff x="7416965" y="0"/>
            <a:chExt cx="1727200" cy="2909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6965" y="0"/>
              <a:ext cx="1727033" cy="29092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1855" y="97535"/>
              <a:ext cx="1062227" cy="10622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326262"/>
            <a:ext cx="657415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Attention : </a:t>
            </a:r>
            <a:r>
              <a:rPr dirty="0"/>
              <a:t>toutes </a:t>
            </a:r>
            <a:r>
              <a:rPr spc="-5" dirty="0"/>
              <a:t>les données ne </a:t>
            </a:r>
            <a:r>
              <a:rPr dirty="0"/>
              <a:t>peuvent  </a:t>
            </a:r>
            <a:r>
              <a:rPr spc="-5" dirty="0"/>
              <a:t>pas </a:t>
            </a:r>
            <a:r>
              <a:rPr dirty="0"/>
              <a:t>être </a:t>
            </a:r>
            <a:r>
              <a:rPr spc="-5" dirty="0"/>
              <a:t>« </a:t>
            </a:r>
            <a:r>
              <a:rPr dirty="0"/>
              <a:t>open</a:t>
            </a:r>
            <a:r>
              <a:rPr spc="30" dirty="0"/>
              <a:t> </a:t>
            </a:r>
            <a:r>
              <a:rPr spc="-5" dirty="0"/>
              <a:t>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1251507"/>
            <a:ext cx="6327775" cy="1131079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500" b="1" spc="-5" dirty="0">
                <a:solidFill>
                  <a:srgbClr val="133355"/>
                </a:solidFill>
                <a:latin typeface="Arial"/>
                <a:cs typeface="Arial"/>
              </a:rPr>
              <a:t>Les données que j'exploite </a:t>
            </a:r>
            <a:r>
              <a:rPr sz="1500" b="1" dirty="0">
                <a:solidFill>
                  <a:srgbClr val="133355"/>
                </a:solidFill>
                <a:latin typeface="Arial"/>
                <a:cs typeface="Arial"/>
              </a:rPr>
              <a:t>sont-elles </a:t>
            </a:r>
            <a:r>
              <a:rPr sz="1500" b="1" spc="-5" dirty="0">
                <a:solidFill>
                  <a:srgbClr val="133355"/>
                </a:solidFill>
                <a:latin typeface="Arial"/>
                <a:cs typeface="Arial"/>
              </a:rPr>
              <a:t>concernées par l'Open </a:t>
            </a:r>
            <a:r>
              <a:rPr sz="1500" b="1" dirty="0">
                <a:solidFill>
                  <a:srgbClr val="133355"/>
                </a:solidFill>
                <a:latin typeface="Arial"/>
                <a:cs typeface="Arial"/>
              </a:rPr>
              <a:t>Data</a:t>
            </a:r>
            <a:r>
              <a:rPr sz="1500" b="1" spc="-2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33355"/>
                </a:solidFill>
                <a:latin typeface="Arial"/>
                <a:cs typeface="Arial"/>
              </a:rPr>
              <a:t>?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Consulter </a:t>
            </a:r>
            <a:r>
              <a:rPr lang="fr-FR" spc="-5" dirty="0" smtClean="0">
                <a:solidFill>
                  <a:srgbClr val="133355"/>
                </a:solidFill>
                <a:latin typeface="Arial"/>
                <a:cs typeface="Arial"/>
              </a:rPr>
              <a:t>le document </a:t>
            </a:r>
            <a:r>
              <a:rPr lang="fr-FR" spc="-5" dirty="0" smtClean="0">
                <a:solidFill>
                  <a:srgbClr val="133355"/>
                </a:solidFill>
                <a:latin typeface="Arial"/>
                <a:cs typeface="Arial"/>
                <a:hlinkClick r:id="rId4"/>
              </a:rPr>
              <a:t>« Ouverture des données de recherche »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65275" y="2974848"/>
            <a:ext cx="1912620" cy="2461260"/>
            <a:chOff x="1065275" y="2974848"/>
            <a:chExt cx="1912620" cy="24612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6266" y="2983992"/>
              <a:ext cx="1752485" cy="24200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69847" y="2979420"/>
              <a:ext cx="1903730" cy="2452370"/>
            </a:xfrm>
            <a:custGeom>
              <a:avLst/>
              <a:gdLst/>
              <a:ahLst/>
              <a:cxnLst/>
              <a:rect l="l" t="t" r="r" b="b"/>
              <a:pathLst>
                <a:path w="1903730" h="2452370">
                  <a:moveTo>
                    <a:pt x="0" y="2452116"/>
                  </a:moveTo>
                  <a:lnTo>
                    <a:pt x="1903476" y="2452116"/>
                  </a:lnTo>
                  <a:lnTo>
                    <a:pt x="1903476" y="0"/>
                  </a:lnTo>
                  <a:lnTo>
                    <a:pt x="0" y="0"/>
                  </a:lnTo>
                  <a:lnTo>
                    <a:pt x="0" y="2452116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986530" y="3601677"/>
            <a:ext cx="31235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fr-FR" sz="1800" dirty="0" smtClean="0">
                <a:latin typeface="Calibri"/>
                <a:cs typeface="Calibri"/>
                <a:hlinkClick r:id="rId6"/>
              </a:rPr>
              <a:t>Page sur le site de la </a:t>
            </a:r>
            <a:r>
              <a:rPr lang="fr-FR" sz="1800" dirty="0" err="1" smtClean="0">
                <a:latin typeface="Calibri"/>
                <a:cs typeface="Calibri"/>
                <a:hlinkClick r:id="rId6"/>
              </a:rPr>
              <a:t>DRIVe</a:t>
            </a:r>
            <a:r>
              <a:rPr lang="fr-FR" sz="1800" dirty="0" smtClean="0">
                <a:latin typeface="Calibri"/>
                <a:cs typeface="Calibri"/>
                <a:hlinkClick r:id="rId6"/>
              </a:rPr>
              <a:t> sur RGPD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83508" y="3217164"/>
            <a:ext cx="3601720" cy="1347470"/>
          </a:xfrm>
          <a:custGeom>
            <a:avLst/>
            <a:gdLst/>
            <a:ahLst/>
            <a:cxnLst/>
            <a:rect l="l" t="t" r="r" b="b"/>
            <a:pathLst>
              <a:path w="3601720" h="1347470">
                <a:moveTo>
                  <a:pt x="0" y="224536"/>
                </a:moveTo>
                <a:lnTo>
                  <a:pt x="4564" y="179300"/>
                </a:lnTo>
                <a:lnTo>
                  <a:pt x="17652" y="137160"/>
                </a:lnTo>
                <a:lnTo>
                  <a:pt x="38361" y="99020"/>
                </a:lnTo>
                <a:lnTo>
                  <a:pt x="65786" y="65786"/>
                </a:lnTo>
                <a:lnTo>
                  <a:pt x="99020" y="38361"/>
                </a:lnTo>
                <a:lnTo>
                  <a:pt x="137160" y="17652"/>
                </a:lnTo>
                <a:lnTo>
                  <a:pt x="179300" y="4564"/>
                </a:lnTo>
                <a:lnTo>
                  <a:pt x="224536" y="0"/>
                </a:lnTo>
                <a:lnTo>
                  <a:pt x="3376675" y="0"/>
                </a:lnTo>
                <a:lnTo>
                  <a:pt x="3421911" y="4564"/>
                </a:lnTo>
                <a:lnTo>
                  <a:pt x="3464051" y="17652"/>
                </a:lnTo>
                <a:lnTo>
                  <a:pt x="3502191" y="38361"/>
                </a:lnTo>
                <a:lnTo>
                  <a:pt x="3535425" y="65786"/>
                </a:lnTo>
                <a:lnTo>
                  <a:pt x="3562850" y="99020"/>
                </a:lnTo>
                <a:lnTo>
                  <a:pt x="3583559" y="137160"/>
                </a:lnTo>
                <a:lnTo>
                  <a:pt x="3596647" y="179300"/>
                </a:lnTo>
                <a:lnTo>
                  <a:pt x="3601212" y="224536"/>
                </a:lnTo>
                <a:lnTo>
                  <a:pt x="3601212" y="1122680"/>
                </a:lnTo>
                <a:lnTo>
                  <a:pt x="3596647" y="1167915"/>
                </a:lnTo>
                <a:lnTo>
                  <a:pt x="3583559" y="1210056"/>
                </a:lnTo>
                <a:lnTo>
                  <a:pt x="3562850" y="1248195"/>
                </a:lnTo>
                <a:lnTo>
                  <a:pt x="3535425" y="1281430"/>
                </a:lnTo>
                <a:lnTo>
                  <a:pt x="3502191" y="1308854"/>
                </a:lnTo>
                <a:lnTo>
                  <a:pt x="3464051" y="1329563"/>
                </a:lnTo>
                <a:lnTo>
                  <a:pt x="3421911" y="1342651"/>
                </a:lnTo>
                <a:lnTo>
                  <a:pt x="3376675" y="1347216"/>
                </a:lnTo>
                <a:lnTo>
                  <a:pt x="224536" y="1347216"/>
                </a:lnTo>
                <a:lnTo>
                  <a:pt x="179300" y="1342651"/>
                </a:lnTo>
                <a:lnTo>
                  <a:pt x="137160" y="1329563"/>
                </a:lnTo>
                <a:lnTo>
                  <a:pt x="99020" y="1308854"/>
                </a:lnTo>
                <a:lnTo>
                  <a:pt x="65786" y="1281429"/>
                </a:lnTo>
                <a:lnTo>
                  <a:pt x="38361" y="1248195"/>
                </a:lnTo>
                <a:lnTo>
                  <a:pt x="17652" y="1210055"/>
                </a:lnTo>
                <a:lnTo>
                  <a:pt x="4564" y="1167915"/>
                </a:lnTo>
                <a:lnTo>
                  <a:pt x="0" y="1122680"/>
                </a:lnTo>
                <a:lnTo>
                  <a:pt x="0" y="224536"/>
                </a:lnTo>
                <a:close/>
              </a:path>
            </a:pathLst>
          </a:custGeom>
          <a:ln w="12192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6556" y="73152"/>
            <a:ext cx="2746511" cy="13395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240" y="149352"/>
            <a:ext cx="2549652" cy="11811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7230" y="6400291"/>
            <a:ext cx="7390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Ancelin-Fabre, </a:t>
            </a:r>
            <a:r>
              <a:rPr sz="1200" spc="-10" dirty="0">
                <a:latin typeface="Calibri"/>
                <a:cs typeface="Calibri"/>
              </a:rPr>
              <a:t>J. </a:t>
            </a:r>
            <a:r>
              <a:rPr sz="1200" dirty="0">
                <a:latin typeface="Calibri"/>
                <a:cs typeface="Calibri"/>
              </a:rPr>
              <a:t>(2019). </a:t>
            </a:r>
            <a:r>
              <a:rPr sz="1200" spc="-10" dirty="0">
                <a:latin typeface="Calibri"/>
                <a:cs typeface="Calibri"/>
              </a:rPr>
              <a:t>Rédiger </a:t>
            </a:r>
            <a:r>
              <a:rPr sz="1200" dirty="0">
                <a:latin typeface="Calibri"/>
                <a:cs typeface="Calibri"/>
              </a:rPr>
              <a:t>un plan de </a:t>
            </a:r>
            <a:r>
              <a:rPr sz="1200" spc="-5" dirty="0">
                <a:latin typeface="Calibri"/>
                <a:cs typeface="Calibri"/>
              </a:rPr>
              <a:t>gestion </a:t>
            </a:r>
            <a:r>
              <a:rPr sz="1200" dirty="0">
                <a:latin typeface="Calibri"/>
                <a:cs typeface="Calibri"/>
              </a:rPr>
              <a:t>pour </a:t>
            </a:r>
            <a:r>
              <a:rPr sz="1200" spc="-5" dirty="0">
                <a:latin typeface="Calibri"/>
                <a:cs typeface="Calibri"/>
              </a:rPr>
              <a:t>ses </a:t>
            </a:r>
            <a:r>
              <a:rPr sz="1200" dirty="0">
                <a:latin typeface="Calibri"/>
                <a:cs typeface="Calibri"/>
              </a:rPr>
              <a:t>données de </a:t>
            </a:r>
            <a:r>
              <a:rPr sz="1200" spc="-5" dirty="0">
                <a:latin typeface="Calibri"/>
                <a:cs typeface="Calibri"/>
              </a:rPr>
              <a:t>recherche. Paper presented </a:t>
            </a:r>
            <a:r>
              <a:rPr sz="1200" spc="-10" dirty="0">
                <a:latin typeface="Calibri"/>
                <a:cs typeface="Calibri"/>
              </a:rPr>
              <a:t>at </a:t>
            </a:r>
            <a:r>
              <a:rPr sz="1200" dirty="0">
                <a:latin typeface="Calibri"/>
                <a:cs typeface="Calibri"/>
              </a:rPr>
              <a:t>the Maison des  </a:t>
            </a:r>
            <a:r>
              <a:rPr sz="1200" spc="-5" dirty="0">
                <a:latin typeface="Calibri"/>
                <a:cs typeface="Calibri"/>
              </a:rPr>
              <a:t>Sciences </a:t>
            </a:r>
            <a:r>
              <a:rPr sz="1200" dirty="0">
                <a:latin typeface="Calibri"/>
                <a:cs typeface="Calibri"/>
              </a:rPr>
              <a:t>Humaines </a:t>
            </a:r>
            <a:r>
              <a:rPr sz="1200" spc="-10" dirty="0">
                <a:latin typeface="Calibri"/>
                <a:cs typeface="Calibri"/>
              </a:rPr>
              <a:t>Val-de-Loire,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2019/09/26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1144" y="1548383"/>
            <a:ext cx="3657600" cy="274320"/>
          </a:xfrm>
          <a:custGeom>
            <a:avLst/>
            <a:gdLst/>
            <a:ahLst/>
            <a:cxnLst/>
            <a:rect l="l" t="t" r="r" b="b"/>
            <a:pathLst>
              <a:path w="3657600" h="274319">
                <a:moveTo>
                  <a:pt x="3572129" y="0"/>
                </a:moveTo>
                <a:lnTo>
                  <a:pt x="85483" y="0"/>
                </a:lnTo>
                <a:lnTo>
                  <a:pt x="52206" y="6711"/>
                </a:lnTo>
                <a:lnTo>
                  <a:pt x="25034" y="25019"/>
                </a:lnTo>
                <a:lnTo>
                  <a:pt x="6716" y="52185"/>
                </a:lnTo>
                <a:lnTo>
                  <a:pt x="0" y="85470"/>
                </a:lnTo>
                <a:lnTo>
                  <a:pt x="0" y="188849"/>
                </a:lnTo>
                <a:lnTo>
                  <a:pt x="6716" y="222134"/>
                </a:lnTo>
                <a:lnTo>
                  <a:pt x="25034" y="249300"/>
                </a:lnTo>
                <a:lnTo>
                  <a:pt x="52206" y="267608"/>
                </a:lnTo>
                <a:lnTo>
                  <a:pt x="85483" y="274319"/>
                </a:lnTo>
                <a:lnTo>
                  <a:pt x="3572129" y="274319"/>
                </a:lnTo>
                <a:lnTo>
                  <a:pt x="3605414" y="267608"/>
                </a:lnTo>
                <a:lnTo>
                  <a:pt x="3632580" y="249300"/>
                </a:lnTo>
                <a:lnTo>
                  <a:pt x="3650888" y="222134"/>
                </a:lnTo>
                <a:lnTo>
                  <a:pt x="3657600" y="188849"/>
                </a:lnTo>
                <a:lnTo>
                  <a:pt x="3657600" y="85470"/>
                </a:lnTo>
                <a:lnTo>
                  <a:pt x="3650888" y="52185"/>
                </a:lnTo>
                <a:lnTo>
                  <a:pt x="3632580" y="25018"/>
                </a:lnTo>
                <a:lnTo>
                  <a:pt x="3605414" y="6711"/>
                </a:lnTo>
                <a:lnTo>
                  <a:pt x="357212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90371" y="1577721"/>
            <a:ext cx="3015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10 </a:t>
            </a:r>
            <a:r>
              <a:rPr sz="1200" u="sng" spc="-1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Tips </a:t>
            </a:r>
            <a:r>
              <a:rPr sz="12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for Writing </a:t>
            </a: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a Data Management</a:t>
            </a:r>
            <a:r>
              <a:rPr sz="1200" u="sng" spc="-14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Plan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1608" y="1908987"/>
            <a:ext cx="3399790" cy="365442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05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Commencer</a:t>
            </a:r>
            <a:r>
              <a:rPr sz="1500" spc="-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tôt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Réfléchir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à la</a:t>
            </a:r>
            <a:r>
              <a:rPr sz="1500" spc="-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réutilisation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Vérifier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les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politiques en</a:t>
            </a:r>
            <a:r>
              <a:rPr sz="1500" spc="-3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vigueur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Se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faire</a:t>
            </a:r>
            <a:r>
              <a:rPr sz="1500" spc="-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aider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Penser</a:t>
            </a:r>
            <a:r>
              <a:rPr sz="1500" spc="-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large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S’inspirer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du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travail</a:t>
            </a:r>
            <a:r>
              <a:rPr sz="1500" spc="-3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d’autrui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Etre précis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là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où c’est</a:t>
            </a:r>
            <a:r>
              <a:rPr sz="1500" spc="-10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nécessaire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0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Etre</a:t>
            </a:r>
            <a:r>
              <a:rPr sz="1500" spc="-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concret</a:t>
            </a:r>
            <a:endParaRPr sz="1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05"/>
              </a:spcBef>
              <a:buClr>
                <a:srgbClr val="003E20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Oser qu’on ne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sait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pas (pas</a:t>
            </a:r>
            <a:r>
              <a:rPr sz="1500" spc="-13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encore)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1608" y="5651093"/>
            <a:ext cx="143954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5" dirty="0">
                <a:solidFill>
                  <a:srgbClr val="003E20"/>
                </a:solidFill>
                <a:latin typeface="Arial"/>
                <a:cs typeface="Arial"/>
              </a:rPr>
              <a:t>10.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Mettre à</a:t>
            </a:r>
            <a:r>
              <a:rPr sz="1500" spc="-6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jour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81728" y="1548383"/>
            <a:ext cx="3657600" cy="274320"/>
          </a:xfrm>
          <a:custGeom>
            <a:avLst/>
            <a:gdLst/>
            <a:ahLst/>
            <a:cxnLst/>
            <a:rect l="l" t="t" r="r" b="b"/>
            <a:pathLst>
              <a:path w="3657600" h="274319">
                <a:moveTo>
                  <a:pt x="3564128" y="0"/>
                </a:moveTo>
                <a:lnTo>
                  <a:pt x="93472" y="0"/>
                </a:lnTo>
                <a:lnTo>
                  <a:pt x="57060" y="7336"/>
                </a:lnTo>
                <a:lnTo>
                  <a:pt x="27352" y="27352"/>
                </a:lnTo>
                <a:lnTo>
                  <a:pt x="7336" y="57060"/>
                </a:lnTo>
                <a:lnTo>
                  <a:pt x="0" y="93471"/>
                </a:lnTo>
                <a:lnTo>
                  <a:pt x="0" y="180848"/>
                </a:lnTo>
                <a:lnTo>
                  <a:pt x="7336" y="217259"/>
                </a:lnTo>
                <a:lnTo>
                  <a:pt x="27352" y="246967"/>
                </a:lnTo>
                <a:lnTo>
                  <a:pt x="57060" y="266983"/>
                </a:lnTo>
                <a:lnTo>
                  <a:pt x="93472" y="274319"/>
                </a:lnTo>
                <a:lnTo>
                  <a:pt x="3564128" y="274319"/>
                </a:lnTo>
                <a:lnTo>
                  <a:pt x="3600539" y="266983"/>
                </a:lnTo>
                <a:lnTo>
                  <a:pt x="3630247" y="246967"/>
                </a:lnTo>
                <a:lnTo>
                  <a:pt x="3650263" y="217259"/>
                </a:lnTo>
                <a:lnTo>
                  <a:pt x="3657600" y="180848"/>
                </a:lnTo>
                <a:lnTo>
                  <a:pt x="3657600" y="93471"/>
                </a:lnTo>
                <a:lnTo>
                  <a:pt x="3650263" y="57060"/>
                </a:lnTo>
                <a:lnTo>
                  <a:pt x="3630247" y="27352"/>
                </a:lnTo>
                <a:lnTo>
                  <a:pt x="3600539" y="7336"/>
                </a:lnTo>
                <a:lnTo>
                  <a:pt x="356412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40477" y="1577721"/>
            <a:ext cx="2338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5"/>
              </a:rPr>
              <a:t>10 </a:t>
            </a:r>
            <a:r>
              <a:rPr sz="1200" u="sng" spc="-2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5"/>
              </a:rPr>
              <a:t>Topics </a:t>
            </a: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5"/>
              </a:rPr>
              <a:t>in a good DMP</a:t>
            </a:r>
            <a:r>
              <a:rPr sz="1200" u="sng" spc="-11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2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5"/>
              </a:rPr>
              <a:t>template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92522" y="1903233"/>
            <a:ext cx="3220085" cy="35464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0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Préparation du</a:t>
            </a:r>
            <a:r>
              <a:rPr sz="1400" spc="-5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projet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Coûts liés aux</a:t>
            </a:r>
            <a:r>
              <a:rPr sz="1400" spc="-6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projets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Collecte et réutilisation des</a:t>
            </a:r>
            <a:r>
              <a:rPr sz="1400" spc="-16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données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Documentation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des</a:t>
            </a:r>
            <a:r>
              <a:rPr sz="1400" spc="-7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données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Stockage et</a:t>
            </a:r>
            <a:r>
              <a:rPr sz="1400" spc="-7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organisation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Accès aux</a:t>
            </a:r>
            <a:r>
              <a:rPr sz="1400" spc="-5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données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Partage et</a:t>
            </a:r>
            <a:r>
              <a:rPr sz="1400" spc="-6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publication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Archivage</a:t>
            </a:r>
            <a:endParaRPr sz="1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lr>
                <a:srgbClr val="003E20"/>
              </a:buClr>
              <a:buSzPct val="128571"/>
              <a:buAutoNum type="arabicPeriod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Aspects éthiques et</a:t>
            </a:r>
            <a:r>
              <a:rPr sz="1400" spc="-9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juriques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92522" y="5545937"/>
            <a:ext cx="3027680" cy="4635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55600" marR="5080" indent="-342900">
              <a:lnSpc>
                <a:spcPct val="76400"/>
              </a:lnSpc>
              <a:spcBef>
                <a:spcPts val="630"/>
              </a:spcBef>
            </a:pPr>
            <a:r>
              <a:rPr sz="1800" spc="5" dirty="0">
                <a:solidFill>
                  <a:srgbClr val="003E20"/>
                </a:solidFill>
                <a:latin typeface="Arial"/>
                <a:cs typeface="Arial"/>
              </a:rPr>
              <a:t>10.</a:t>
            </a:r>
            <a:r>
              <a:rPr sz="1800" spc="-340" dirty="0">
                <a:solidFill>
                  <a:srgbClr val="003E2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Infos</a:t>
            </a:r>
            <a:r>
              <a:rPr sz="1400" spc="-4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générales</a:t>
            </a:r>
            <a:r>
              <a:rPr sz="1400" spc="-4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sur</a:t>
            </a:r>
            <a:r>
              <a:rPr sz="1400" spc="-3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le</a:t>
            </a:r>
            <a:r>
              <a:rPr sz="1400" spc="-1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projet</a:t>
            </a:r>
            <a:r>
              <a:rPr sz="1400" spc="-3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et</a:t>
            </a:r>
            <a:r>
              <a:rPr sz="1400" spc="-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les  </a:t>
            </a: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données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9" y="4974335"/>
            <a:ext cx="2164079" cy="18836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838200"/>
            <a:ext cx="5350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L’accompagnement </a:t>
            </a:r>
            <a:r>
              <a:rPr spc="-5" dirty="0"/>
              <a:t>à </a:t>
            </a:r>
            <a:r>
              <a:rPr dirty="0"/>
              <a:t>la</a:t>
            </a:r>
            <a:r>
              <a:rPr spc="35" dirty="0"/>
              <a:t> </a:t>
            </a:r>
            <a:r>
              <a:rPr spc="-5" dirty="0"/>
              <a:t>rédaction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2000" y="2209800"/>
            <a:ext cx="5986145" cy="242822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15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Un outil de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saisie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et </a:t>
            </a:r>
            <a:r>
              <a:rPr sz="1800" spc="-10" dirty="0">
                <a:solidFill>
                  <a:srgbClr val="133355"/>
                </a:solidFill>
                <a:latin typeface="Arial"/>
                <a:cs typeface="Arial"/>
              </a:rPr>
              <a:t>d’aide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à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la</a:t>
            </a:r>
            <a:r>
              <a:rPr sz="1800" spc="4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rédaction</a:t>
            </a:r>
            <a:endParaRPr sz="18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05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u="heavy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3"/>
              </a:rPr>
              <a:t>DMP</a:t>
            </a:r>
            <a:r>
              <a:rPr sz="1600" u="heavy" spc="-2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600" u="heavy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3"/>
              </a:rPr>
              <a:t>Opidor</a:t>
            </a:r>
            <a:endParaRPr sz="16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795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Un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service :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dispositif</a:t>
            </a:r>
            <a:r>
              <a:rPr sz="1800" spc="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3355"/>
                </a:solidFill>
                <a:latin typeface="Arial"/>
                <a:cs typeface="Arial"/>
              </a:rPr>
              <a:t>d’accompagnement</a:t>
            </a:r>
            <a:endParaRPr sz="18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1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Aide, conseils pour la rédaction, et relecture (à la</a:t>
            </a:r>
            <a:r>
              <a:rPr sz="1600" spc="8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demande)</a:t>
            </a:r>
            <a:endParaRPr sz="16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10" dirty="0" err="1" smtClean="0">
                <a:solidFill>
                  <a:srgbClr val="133355"/>
                </a:solidFill>
                <a:latin typeface="Arial"/>
                <a:cs typeface="Arial"/>
              </a:rPr>
              <a:t>Tutoriels</a:t>
            </a:r>
            <a:r>
              <a:rPr sz="1600" spc="-10" dirty="0" smtClean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et guides : via le</a:t>
            </a:r>
            <a:r>
              <a:rPr sz="1600" spc="-5" dirty="0">
                <a:solidFill>
                  <a:srgbClr val="0033D6"/>
                </a:solidFill>
                <a:latin typeface="Arial"/>
                <a:cs typeface="Arial"/>
                <a:hlinkClick r:id="rId4"/>
              </a:rPr>
              <a:t> </a:t>
            </a:r>
            <a:r>
              <a:rPr sz="1600" u="heavy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site </a:t>
            </a:r>
            <a:r>
              <a:rPr lang="fr-FR" sz="1600" u="heavy" spc="-5" dirty="0" smtClean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de la </a:t>
            </a:r>
            <a:r>
              <a:rPr lang="fr-FR" sz="1600" u="heavy" spc="-5" dirty="0" err="1" smtClean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4"/>
              </a:rPr>
              <a:t>DRIVe</a:t>
            </a:r>
            <a:endParaRPr lang="fr-FR" sz="1600" u="heavy" spc="-5" dirty="0" smtClean="0">
              <a:solidFill>
                <a:srgbClr val="0033D6"/>
              </a:solidFill>
              <a:uFill>
                <a:solidFill>
                  <a:srgbClr val="0033D6"/>
                </a:solidFill>
              </a:uFill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endParaRPr lang="fr-FR" sz="1600" dirty="0">
              <a:latin typeface="Arial"/>
              <a:cs typeface="Arial"/>
            </a:endParaRPr>
          </a:p>
          <a:p>
            <a:pPr marL="240665" lvl="1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tabLst>
                <a:tab pos="469900" algn="l"/>
                <a:tab pos="470534" algn="l"/>
              </a:tabLst>
            </a:pPr>
            <a:r>
              <a:rPr lang="fr-FR" sz="1600" spc="-5" dirty="0" smtClean="0">
                <a:solidFill>
                  <a:srgbClr val="133355"/>
                </a:solidFill>
                <a:latin typeface="Arial"/>
                <a:cs typeface="Arial"/>
              </a:rPr>
              <a:t>Lisa </a:t>
            </a:r>
            <a:r>
              <a:rPr lang="fr-FR" sz="1600" spc="-5" dirty="0" err="1" smtClean="0">
                <a:solidFill>
                  <a:srgbClr val="133355"/>
                </a:solidFill>
                <a:latin typeface="Arial"/>
                <a:cs typeface="Arial"/>
              </a:rPr>
              <a:t>Malguy</a:t>
            </a:r>
            <a:r>
              <a:rPr lang="fr-FR" sz="1600" spc="-5" dirty="0" smtClean="0">
                <a:solidFill>
                  <a:srgbClr val="133355"/>
                </a:solidFill>
                <a:latin typeface="Arial"/>
                <a:cs typeface="Arial"/>
              </a:rPr>
              <a:t> (SCD) et Gemma Davies (</a:t>
            </a:r>
            <a:r>
              <a:rPr lang="fr-FR" sz="1600" spc="-5" dirty="0" err="1" smtClean="0">
                <a:solidFill>
                  <a:srgbClr val="133355"/>
                </a:solidFill>
                <a:latin typeface="Arial"/>
                <a:cs typeface="Arial"/>
              </a:rPr>
              <a:t>DRIVe</a:t>
            </a:r>
            <a:r>
              <a:rPr lang="fr-FR" sz="1600" spc="-5" dirty="0" smtClean="0">
                <a:solidFill>
                  <a:srgbClr val="133355"/>
                </a:solidFill>
                <a:latin typeface="Arial"/>
                <a:cs typeface="Arial"/>
              </a:rPr>
              <a:t>)</a:t>
            </a:r>
            <a:endParaRPr lang="fr-FR" sz="1600" spc="-5" dirty="0">
              <a:solidFill>
                <a:srgbClr val="133355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0151" y="6388912"/>
            <a:ext cx="187451" cy="1706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390388" y="0"/>
            <a:ext cx="3754120" cy="6629400"/>
            <a:chOff x="5390388" y="0"/>
            <a:chExt cx="3754120" cy="6629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0388" y="2581655"/>
              <a:ext cx="3057143" cy="40477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6966" y="0"/>
              <a:ext cx="1727033" cy="290925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752983"/>
            <a:ext cx="33172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L’outil </a:t>
            </a:r>
            <a:r>
              <a:rPr spc="-10" dirty="0"/>
              <a:t>DMP</a:t>
            </a:r>
            <a:r>
              <a:rPr spc="-75" dirty="0"/>
              <a:t> </a:t>
            </a:r>
            <a:r>
              <a:rPr spc="-10" dirty="0"/>
              <a:t>OPIDOR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1347978"/>
            <a:ext cx="6557645" cy="331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Optimisation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du Partage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et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l'Interopérabilité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des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Données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de la</a:t>
            </a:r>
            <a:r>
              <a:rPr sz="1500" spc="-114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Recherche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Accès :</a:t>
            </a:r>
            <a:r>
              <a:rPr sz="1800" spc="-15" dirty="0">
                <a:solidFill>
                  <a:srgbClr val="0033D6"/>
                </a:solidFill>
                <a:latin typeface="Arial"/>
                <a:cs typeface="Arial"/>
                <a:hlinkClick r:id="rId5"/>
              </a:rPr>
              <a:t> </a:t>
            </a:r>
            <a:r>
              <a:rPr sz="1800" u="heavy" spc="-1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Arial"/>
                <a:cs typeface="Arial"/>
                <a:hlinkClick r:id="rId5"/>
              </a:rPr>
              <a:t>https://dmp.opidor.fr/</a:t>
            </a:r>
            <a:endParaRPr sz="1800" dirty="0">
              <a:latin typeface="Arial"/>
              <a:cs typeface="Arial"/>
            </a:endParaRPr>
          </a:p>
          <a:p>
            <a:pPr marL="241300" marR="2263775" indent="-228600">
              <a:lnSpc>
                <a:spcPct val="100000"/>
              </a:lnSpc>
              <a:spcBef>
                <a:spcPts val="18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10" dirty="0">
                <a:solidFill>
                  <a:srgbClr val="133355"/>
                </a:solidFill>
                <a:latin typeface="Arial"/>
                <a:cs typeface="Arial"/>
              </a:rPr>
              <a:t>Déployé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par l'Inist-CNRS pour  l’Enseignement Supérieur et Recherche  français</a:t>
            </a:r>
            <a:endParaRPr sz="18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1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10" dirty="0">
                <a:solidFill>
                  <a:srgbClr val="133355"/>
                </a:solidFill>
                <a:latin typeface="Arial"/>
                <a:cs typeface="Arial"/>
              </a:rPr>
              <a:t>gratuité pour</a:t>
            </a:r>
            <a:r>
              <a:rPr sz="1600" spc="2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l’ESR</a:t>
            </a:r>
            <a:endParaRPr sz="1600" dirty="0">
              <a:latin typeface="Arial"/>
              <a:cs typeface="Arial"/>
            </a:endParaRPr>
          </a:p>
          <a:p>
            <a:pPr marL="469900" marR="1840230" lvl="1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Basé sur le code open source DMP Roadmap  développé par le Digital Curation Centre (DCC)  et l'University of California Curation Center  (UC3).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08984" y="441102"/>
            <a:ext cx="2391331" cy="8414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766953"/>
            <a:ext cx="73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Plan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6800" y="1905000"/>
            <a:ext cx="5587365" cy="2584041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7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Qu’est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ce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qu’un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PGD</a:t>
            </a:r>
            <a:r>
              <a:rPr sz="1800" spc="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?</a:t>
            </a:r>
            <a:endParaRPr sz="1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Pourquoi rédiger un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PGD</a:t>
            </a:r>
            <a:r>
              <a:rPr sz="1800" spc="5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?</a:t>
            </a:r>
            <a:endParaRPr sz="1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lang="fr-FR" sz="1800" spc="-5" dirty="0" smtClean="0">
                <a:solidFill>
                  <a:srgbClr val="133355"/>
                </a:solidFill>
                <a:latin typeface="Arial"/>
                <a:cs typeface="Arial"/>
              </a:rPr>
              <a:t>O</a:t>
            </a:r>
            <a:r>
              <a:rPr sz="1800" spc="-5" dirty="0" err="1" smtClean="0">
                <a:solidFill>
                  <a:srgbClr val="133355"/>
                </a:solidFill>
                <a:latin typeface="Arial"/>
                <a:cs typeface="Arial"/>
              </a:rPr>
              <a:t>util</a:t>
            </a:r>
            <a:r>
              <a:rPr sz="1800" spc="-5" dirty="0" smtClean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DMP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–</a:t>
            </a:r>
            <a:r>
              <a:rPr sz="1800" spc="-3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Opidor</a:t>
            </a:r>
            <a:endParaRPr sz="1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Retours sur</a:t>
            </a:r>
            <a:r>
              <a:rPr sz="1800" spc="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1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Rédaction</a:t>
            </a:r>
            <a:endParaRPr sz="16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Evaluation et auto-évaluation des</a:t>
            </a:r>
            <a:r>
              <a:rPr sz="1600" spc="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PGD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7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20" y="4974336"/>
            <a:ext cx="2164079" cy="18836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9" y="4974335"/>
            <a:ext cx="2164079" cy="18836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766953"/>
            <a:ext cx="5916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Principales fonctionnalités</a:t>
            </a:r>
            <a:r>
              <a:rPr spc="20" dirty="0"/>
              <a:t> </a:t>
            </a:r>
            <a:r>
              <a:rPr spc="-5" dirty="0"/>
              <a:t>d’OPIDOR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1351914"/>
            <a:ext cx="6956425" cy="47301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lr>
                <a:srgbClr val="003E20"/>
              </a:buClr>
              <a:buSzPct val="129411"/>
              <a:buFont typeface="Wingdings"/>
              <a:buChar char=""/>
              <a:tabLst>
                <a:tab pos="241300" algn="l"/>
              </a:tabLst>
            </a:pP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Rédaction d’un PGD </a:t>
            </a: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en </a:t>
            </a: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fonction d’un modèle financeur </a:t>
            </a: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ou</a:t>
            </a:r>
            <a:r>
              <a:rPr sz="1700" spc="5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organisme</a:t>
            </a:r>
            <a:endParaRPr sz="17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5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Mises à jour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jusqu’à la version</a:t>
            </a:r>
            <a:r>
              <a:rPr sz="1500" spc="-4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finale</a:t>
            </a:r>
            <a:endParaRPr sz="15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Exports dans différents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formats </a:t>
            </a:r>
            <a:r>
              <a:rPr sz="1500" spc="5" dirty="0">
                <a:solidFill>
                  <a:srgbClr val="133355"/>
                </a:solidFill>
                <a:latin typeface="Arial"/>
                <a:cs typeface="Arial"/>
              </a:rPr>
              <a:t>(plan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complet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ou une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sélection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de</a:t>
            </a:r>
            <a:r>
              <a:rPr sz="1500" spc="-6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questions)</a:t>
            </a:r>
            <a:endParaRPr sz="15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Copie possible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d’un plan</a:t>
            </a:r>
            <a:r>
              <a:rPr sz="1500" spc="-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existant</a:t>
            </a:r>
            <a:endParaRPr sz="15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Aides et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exemples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spécifiques en</a:t>
            </a:r>
            <a:r>
              <a:rPr sz="1500" spc="-7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ligne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385"/>
              </a:spcBef>
              <a:buClr>
                <a:srgbClr val="003E20"/>
              </a:buClr>
              <a:buSzPct val="129411"/>
              <a:buFont typeface="Wingdings"/>
              <a:buChar char=""/>
              <a:tabLst>
                <a:tab pos="241300" algn="l"/>
              </a:tabLst>
            </a:pP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Partage </a:t>
            </a: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d’un PGD </a:t>
            </a: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avec des</a:t>
            </a:r>
            <a:r>
              <a:rPr sz="1700" spc="4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collaborateurs</a:t>
            </a:r>
            <a:endParaRPr sz="17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5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Permissions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: copropriétaire /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éditeur/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lecteur</a:t>
            </a:r>
            <a:r>
              <a:rPr sz="1500" spc="-13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seul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385"/>
              </a:spcBef>
              <a:buClr>
                <a:srgbClr val="003E20"/>
              </a:buClr>
              <a:buSzPct val="129411"/>
              <a:buFont typeface="Wingdings"/>
              <a:buChar char=""/>
              <a:tabLst>
                <a:tab pos="241300" algn="l"/>
              </a:tabLst>
            </a:pP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Visibilité </a:t>
            </a: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d’un</a:t>
            </a:r>
            <a:r>
              <a:rPr sz="1700" spc="-2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PGD</a:t>
            </a:r>
            <a:endParaRPr sz="17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5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Privé par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défaut (moi et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mes</a:t>
            </a:r>
            <a:r>
              <a:rPr sz="1500" spc="-5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collaborateurs)</a:t>
            </a:r>
            <a:endParaRPr sz="15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Administrateur(s)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de </a:t>
            </a:r>
            <a:r>
              <a:rPr sz="1500" spc="-5" dirty="0" smtClean="0">
                <a:solidFill>
                  <a:srgbClr val="133355"/>
                </a:solidFill>
                <a:latin typeface="Arial"/>
                <a:cs typeface="Arial"/>
              </a:rPr>
              <a:t>mon</a:t>
            </a:r>
            <a:r>
              <a:rPr lang="fr-FR" sz="1500" spc="-5" dirty="0" smtClean="0">
                <a:solidFill>
                  <a:srgbClr val="133355"/>
                </a:solidFill>
                <a:latin typeface="Arial"/>
                <a:cs typeface="Arial"/>
              </a:rPr>
              <a:t> établissement</a:t>
            </a:r>
            <a:endParaRPr lang="fr-FR" sz="1600" dirty="0" smtClean="0">
              <a:solidFill>
                <a:srgbClr val="133355"/>
              </a:solidFill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35" dirty="0" err="1" smtClean="0">
                <a:solidFill>
                  <a:srgbClr val="133355"/>
                </a:solidFill>
                <a:latin typeface="Arial"/>
                <a:cs typeface="Arial"/>
              </a:rPr>
              <a:t>Toute</a:t>
            </a:r>
            <a:r>
              <a:rPr sz="1500" spc="-35" dirty="0" smtClean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personne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de mon</a:t>
            </a:r>
            <a:r>
              <a:rPr sz="1500" spc="-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lang="fr-FR" sz="1500" dirty="0" smtClean="0">
                <a:solidFill>
                  <a:srgbClr val="133355"/>
                </a:solidFill>
                <a:latin typeface="Arial"/>
                <a:cs typeface="Arial"/>
              </a:rPr>
              <a:t>établissement</a:t>
            </a: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5" dirty="0" smtClean="0">
                <a:solidFill>
                  <a:srgbClr val="133355"/>
                </a:solidFill>
                <a:latin typeface="Arial"/>
                <a:cs typeface="Arial"/>
              </a:rPr>
              <a:t>Public</a:t>
            </a:r>
            <a:endParaRPr sz="15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385"/>
              </a:spcBef>
              <a:buClr>
                <a:srgbClr val="003E20"/>
              </a:buClr>
              <a:buSzPct val="129411"/>
              <a:buFont typeface="Wingdings"/>
              <a:buChar char=""/>
              <a:tabLst>
                <a:tab pos="241300" algn="l"/>
              </a:tabLst>
            </a:pP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Compte </a:t>
            </a:r>
            <a:r>
              <a:rPr sz="1700" dirty="0">
                <a:solidFill>
                  <a:srgbClr val="133355"/>
                </a:solidFill>
                <a:latin typeface="Arial"/>
                <a:cs typeface="Arial"/>
              </a:rPr>
              <a:t>Admin </a:t>
            </a:r>
            <a:r>
              <a:rPr sz="1700" spc="-5" dirty="0">
                <a:solidFill>
                  <a:srgbClr val="133355"/>
                </a:solidFill>
                <a:latin typeface="Arial"/>
                <a:cs typeface="Arial"/>
              </a:rPr>
              <a:t>pour</a:t>
            </a:r>
            <a:r>
              <a:rPr sz="1700" spc="-9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700" dirty="0" smtClean="0">
                <a:solidFill>
                  <a:srgbClr val="133355"/>
                </a:solidFill>
                <a:latin typeface="Arial"/>
                <a:cs typeface="Arial"/>
              </a:rPr>
              <a:t>l</a:t>
            </a:r>
            <a:r>
              <a:rPr lang="fr-FR" sz="1700" dirty="0" smtClean="0">
                <a:solidFill>
                  <a:srgbClr val="133355"/>
                </a:solidFill>
                <a:latin typeface="Arial"/>
                <a:cs typeface="Arial"/>
              </a:rPr>
              <a:t>‘</a:t>
            </a:r>
            <a:r>
              <a:rPr lang="fr-FR" sz="1700" dirty="0">
                <a:solidFill>
                  <a:srgbClr val="133355"/>
                </a:solidFill>
                <a:latin typeface="Arial"/>
                <a:cs typeface="Arial"/>
              </a:rPr>
              <a:t>é</a:t>
            </a:r>
            <a:r>
              <a:rPr lang="fr-FR" sz="1700" dirty="0" smtClean="0">
                <a:solidFill>
                  <a:srgbClr val="133355"/>
                </a:solidFill>
                <a:latin typeface="Arial"/>
                <a:cs typeface="Arial"/>
              </a:rPr>
              <a:t>tablissement (en projet pour l’UBO)</a:t>
            </a:r>
            <a:endParaRPr sz="17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5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Mise en place des modèles et des recommandations pour</a:t>
            </a:r>
            <a:r>
              <a:rPr sz="1500" spc="-17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l’organisme</a:t>
            </a:r>
            <a:endParaRPr sz="15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Assistance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aux</a:t>
            </a:r>
            <a:r>
              <a:rPr sz="1500" spc="-5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utilisateurs</a:t>
            </a:r>
            <a:endParaRPr sz="1500" dirty="0">
              <a:latin typeface="Arial"/>
              <a:cs typeface="Arial"/>
            </a:endParaRPr>
          </a:p>
          <a:p>
            <a:pPr marL="469900" lvl="1" indent="-229235">
              <a:lnSpc>
                <a:spcPct val="100000"/>
              </a:lnSpc>
              <a:spcBef>
                <a:spcPts val="240"/>
              </a:spcBef>
              <a:buClr>
                <a:srgbClr val="AA092E"/>
              </a:buClr>
              <a:buSzPct val="130000"/>
              <a:buChar char="•"/>
              <a:tabLst>
                <a:tab pos="469900" algn="l"/>
                <a:tab pos="470534" algn="l"/>
              </a:tabLst>
            </a:pP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Statistiques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(nbre d’utilisateurs,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nbre de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plans,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nbre de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plans </a:t>
            </a:r>
            <a:r>
              <a:rPr sz="1500" spc="-5" dirty="0">
                <a:solidFill>
                  <a:srgbClr val="133355"/>
                </a:solidFill>
                <a:latin typeface="Arial"/>
                <a:cs typeface="Arial"/>
              </a:rPr>
              <a:t>par</a:t>
            </a:r>
            <a:r>
              <a:rPr sz="1500" spc="-9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133355"/>
                </a:solidFill>
                <a:latin typeface="Arial"/>
                <a:cs typeface="Arial"/>
              </a:rPr>
              <a:t>modèles)</a:t>
            </a:r>
            <a:endParaRPr sz="15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4372" y="306704"/>
            <a:ext cx="1895475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21" y="4974337"/>
            <a:ext cx="2164079" cy="18836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766953"/>
            <a:ext cx="58312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Evolutions prévues de DMP</a:t>
            </a:r>
            <a:r>
              <a:rPr spc="-10" dirty="0"/>
              <a:t> </a:t>
            </a:r>
            <a:r>
              <a:rPr spc="-5" dirty="0"/>
              <a:t>OPIDoR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1718876"/>
            <a:ext cx="6675755" cy="278638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7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Gestion des versions d’un</a:t>
            </a:r>
            <a:r>
              <a:rPr sz="1800" spc="4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3355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05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20" dirty="0">
                <a:solidFill>
                  <a:srgbClr val="133355"/>
                </a:solidFill>
                <a:latin typeface="Arial"/>
                <a:cs typeface="Arial"/>
              </a:rPr>
              <a:t>Validation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possible d’un plan par un</a:t>
            </a:r>
            <a:r>
              <a:rPr sz="1800" spc="8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tiers</a:t>
            </a:r>
            <a:endParaRPr sz="1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00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Mise à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disposition</a:t>
            </a:r>
            <a:r>
              <a:rPr sz="1800" spc="1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d’APIs</a:t>
            </a:r>
            <a:endParaRPr sz="180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75000"/>
              <a:buFont typeface="Courier New"/>
              <a:buChar char="o"/>
              <a:tabLst>
                <a:tab pos="698500" algn="l"/>
                <a:tab pos="699135" algn="l"/>
              </a:tabLst>
            </a:pP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Création de</a:t>
            </a:r>
            <a:r>
              <a:rPr sz="1400" spc="-5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33355"/>
                </a:solidFill>
                <a:latin typeface="Arial"/>
                <a:cs typeface="Arial"/>
              </a:rPr>
              <a:t>plan,</a:t>
            </a:r>
            <a:endParaRPr sz="140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605"/>
              </a:spcBef>
              <a:buClr>
                <a:srgbClr val="AA092E"/>
              </a:buClr>
              <a:buSzPct val="75000"/>
              <a:buFont typeface="Courier New"/>
              <a:buChar char="o"/>
              <a:tabLst>
                <a:tab pos="698500" algn="l"/>
                <a:tab pos="699135" algn="l"/>
              </a:tabLst>
            </a:pP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Extraction</a:t>
            </a:r>
            <a:r>
              <a:rPr sz="1400" spc="-3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33355"/>
                </a:solidFill>
                <a:latin typeface="Arial"/>
                <a:cs typeface="Arial"/>
              </a:rPr>
              <a:t>d’informations</a:t>
            </a:r>
            <a:endParaRPr sz="1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AA092E"/>
              </a:buClr>
              <a:buFont typeface="Courier New"/>
              <a:buChar char="o"/>
            </a:pPr>
            <a:endParaRPr sz="155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5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Echanges d’informations entre DMP OPIDoR et applications ou  services externes (« machine actionable »</a:t>
            </a:r>
            <a:r>
              <a:rPr sz="1800" spc="5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DMP)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444" y="1403730"/>
            <a:ext cx="7602855" cy="3671570"/>
            <a:chOff x="512444" y="1403730"/>
            <a:chExt cx="7602855" cy="3671570"/>
          </a:xfrm>
        </p:grpSpPr>
        <p:sp>
          <p:nvSpPr>
            <p:cNvPr id="3" name="object 3"/>
            <p:cNvSpPr/>
            <p:nvPr/>
          </p:nvSpPr>
          <p:spPr>
            <a:xfrm>
              <a:off x="1028700" y="1600199"/>
              <a:ext cx="7086600" cy="3474720"/>
            </a:xfrm>
            <a:custGeom>
              <a:avLst/>
              <a:gdLst/>
              <a:ahLst/>
              <a:cxnLst/>
              <a:rect l="l" t="t" r="r" b="b"/>
              <a:pathLst>
                <a:path w="7086600" h="3474720">
                  <a:moveTo>
                    <a:pt x="6978142" y="0"/>
                  </a:moveTo>
                  <a:lnTo>
                    <a:pt x="108470" y="0"/>
                  </a:lnTo>
                  <a:lnTo>
                    <a:pt x="66249" y="8516"/>
                  </a:lnTo>
                  <a:lnTo>
                    <a:pt x="31770" y="31750"/>
                  </a:lnTo>
                  <a:lnTo>
                    <a:pt x="8524" y="66222"/>
                  </a:lnTo>
                  <a:lnTo>
                    <a:pt x="0" y="108458"/>
                  </a:lnTo>
                  <a:lnTo>
                    <a:pt x="0" y="3366262"/>
                  </a:lnTo>
                  <a:lnTo>
                    <a:pt x="8524" y="3408497"/>
                  </a:lnTo>
                  <a:lnTo>
                    <a:pt x="31770" y="3442970"/>
                  </a:lnTo>
                  <a:lnTo>
                    <a:pt x="66249" y="3466203"/>
                  </a:lnTo>
                  <a:lnTo>
                    <a:pt x="108470" y="3474720"/>
                  </a:lnTo>
                  <a:lnTo>
                    <a:pt x="6978142" y="3474720"/>
                  </a:lnTo>
                  <a:lnTo>
                    <a:pt x="7020377" y="3466203"/>
                  </a:lnTo>
                  <a:lnTo>
                    <a:pt x="7054850" y="3442970"/>
                  </a:lnTo>
                  <a:lnTo>
                    <a:pt x="7078083" y="3408497"/>
                  </a:lnTo>
                  <a:lnTo>
                    <a:pt x="7086600" y="3366262"/>
                  </a:lnTo>
                  <a:lnTo>
                    <a:pt x="7086600" y="108458"/>
                  </a:lnTo>
                  <a:lnTo>
                    <a:pt x="7078083" y="66222"/>
                  </a:lnTo>
                  <a:lnTo>
                    <a:pt x="7054850" y="31750"/>
                  </a:lnTo>
                  <a:lnTo>
                    <a:pt x="7020377" y="8516"/>
                  </a:lnTo>
                  <a:lnTo>
                    <a:pt x="6978142" y="0"/>
                  </a:lnTo>
                  <a:close/>
                </a:path>
              </a:pathLst>
            </a:custGeom>
            <a:solidFill>
              <a:srgbClr val="AA0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444" y="1403730"/>
              <a:ext cx="3372866" cy="248423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8269" y="2125564"/>
            <a:ext cx="345249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2030" marR="7620" indent="-989965">
              <a:lnSpc>
                <a:spcPct val="119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Rédaction,</a:t>
            </a:r>
            <a:r>
              <a:rPr spc="-8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évaluation  </a:t>
            </a:r>
            <a:r>
              <a:rPr spc="-5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u</a:t>
            </a:r>
            <a:r>
              <a:rPr spc="-5" dirty="0">
                <a:solidFill>
                  <a:srgbClr val="FFFFFF"/>
                </a:solidFill>
              </a:rPr>
              <a:t>t</a:t>
            </a:r>
            <a:r>
              <a:rPr spc="5" dirty="0">
                <a:solidFill>
                  <a:srgbClr val="FFFFFF"/>
                </a:solidFill>
              </a:rPr>
              <a:t>o</a:t>
            </a:r>
            <a:r>
              <a:rPr spc="-5" dirty="0">
                <a:solidFill>
                  <a:srgbClr val="FFFFFF"/>
                </a:solidFill>
              </a:rPr>
              <a:t>-é</a:t>
            </a:r>
            <a:r>
              <a:rPr dirty="0">
                <a:solidFill>
                  <a:srgbClr val="FFFFFF"/>
                </a:solidFill>
              </a:rPr>
              <a:t>v</a:t>
            </a:r>
            <a:r>
              <a:rPr spc="-5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l</a:t>
            </a:r>
            <a:r>
              <a:rPr spc="-5" dirty="0">
                <a:solidFill>
                  <a:srgbClr val="FFFFFF"/>
                </a:solidFill>
              </a:rPr>
              <a:t>u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5" dirty="0">
                <a:solidFill>
                  <a:srgbClr val="FFFFFF"/>
                </a:solidFill>
              </a:rPr>
              <a:t>ti</a:t>
            </a:r>
            <a:r>
              <a:rPr dirty="0">
                <a:solidFill>
                  <a:srgbClr val="FFFFFF"/>
                </a:solidFill>
              </a:rPr>
              <a:t>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  <a:p>
            <a:pPr marL="1997075">
              <a:lnSpc>
                <a:spcPct val="100000"/>
              </a:lnSpc>
              <a:spcBef>
                <a:spcPts val="650"/>
              </a:spcBef>
            </a:pPr>
            <a:r>
              <a:rPr spc="-5" dirty="0">
                <a:solidFill>
                  <a:srgbClr val="FFFFFF"/>
                </a:solidFill>
              </a:rPr>
              <a:t>des</a:t>
            </a:r>
            <a:r>
              <a:rPr spc="-8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PGD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9" y="4974335"/>
            <a:ext cx="2164079" cy="18836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5940" y="1626234"/>
            <a:ext cx="4442460" cy="2343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3080"/>
              </a:lnSpc>
              <a:buClr>
                <a:srgbClr val="003E20"/>
              </a:buClr>
              <a:buSzPct val="129166"/>
              <a:buFont typeface="Wingdings"/>
              <a:buChar char=""/>
              <a:tabLst>
                <a:tab pos="241300" algn="l"/>
              </a:tabLst>
            </a:pPr>
            <a:r>
              <a:rPr sz="2400" dirty="0">
                <a:solidFill>
                  <a:srgbClr val="133355"/>
                </a:solidFill>
                <a:latin typeface="Arial"/>
                <a:cs typeface="Arial"/>
              </a:rPr>
              <a:t>Qualités </a:t>
            </a:r>
            <a:r>
              <a:rPr sz="2400" spc="-5" dirty="0">
                <a:solidFill>
                  <a:srgbClr val="133355"/>
                </a:solidFill>
                <a:latin typeface="Arial"/>
                <a:cs typeface="Arial"/>
              </a:rPr>
              <a:t>d’un </a:t>
            </a:r>
            <a:r>
              <a:rPr sz="2400" dirty="0">
                <a:solidFill>
                  <a:srgbClr val="133355"/>
                </a:solidFill>
                <a:latin typeface="Arial"/>
                <a:cs typeface="Arial"/>
              </a:rPr>
              <a:t>« </a:t>
            </a:r>
            <a:r>
              <a:rPr sz="2400" spc="-5" dirty="0">
                <a:solidFill>
                  <a:srgbClr val="133355"/>
                </a:solidFill>
                <a:latin typeface="Arial"/>
                <a:cs typeface="Arial"/>
              </a:rPr>
              <a:t>bon </a:t>
            </a:r>
            <a:r>
              <a:rPr sz="2400" dirty="0">
                <a:solidFill>
                  <a:srgbClr val="133355"/>
                </a:solidFill>
                <a:latin typeface="Arial"/>
                <a:cs typeface="Arial"/>
              </a:rPr>
              <a:t>PGD</a:t>
            </a:r>
            <a:r>
              <a:rPr sz="2400" spc="-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33355"/>
                </a:solidFill>
                <a:latin typeface="Arial"/>
                <a:cs typeface="Arial"/>
              </a:rPr>
              <a:t>»</a:t>
            </a:r>
            <a:endParaRPr sz="2400">
              <a:latin typeface="Arial"/>
              <a:cs typeface="Arial"/>
            </a:endParaRPr>
          </a:p>
          <a:p>
            <a:pPr marL="508000" lvl="1" indent="-229235">
              <a:lnSpc>
                <a:spcPts val="2750"/>
              </a:lnSpc>
              <a:buClr>
                <a:srgbClr val="AA092E"/>
              </a:buClr>
              <a:buSzPct val="130555"/>
              <a:buChar char="-"/>
              <a:tabLst>
                <a:tab pos="508000" algn="l"/>
                <a:tab pos="508634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Éléments clés présents 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et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bien</a:t>
            </a:r>
            <a:r>
              <a:rPr sz="1800" spc="1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rédigés</a:t>
            </a:r>
            <a:endParaRPr sz="1800">
              <a:latin typeface="Arial"/>
              <a:cs typeface="Arial"/>
            </a:endParaRPr>
          </a:p>
          <a:p>
            <a:pPr marL="508000" lvl="1" indent="-229235">
              <a:lnSpc>
                <a:spcPts val="2760"/>
              </a:lnSpc>
              <a:buClr>
                <a:srgbClr val="AA092E"/>
              </a:buClr>
              <a:buSzPct val="130555"/>
              <a:buChar char="-"/>
              <a:tabLst>
                <a:tab pos="508000" algn="l"/>
                <a:tab pos="508634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Information suffisamment</a:t>
            </a: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spécifique</a:t>
            </a:r>
            <a:endParaRPr sz="1800">
              <a:latin typeface="Arial"/>
              <a:cs typeface="Arial"/>
            </a:endParaRPr>
          </a:p>
          <a:p>
            <a:pPr marL="508000" lvl="1" indent="-229235">
              <a:lnSpc>
                <a:spcPts val="2760"/>
              </a:lnSpc>
              <a:buClr>
                <a:srgbClr val="AA092E"/>
              </a:buClr>
              <a:buSzPct val="130555"/>
              <a:buChar char="-"/>
              <a:tabLst>
                <a:tab pos="508000" algn="l"/>
                <a:tab pos="508634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Décisions</a:t>
            </a:r>
            <a:r>
              <a:rPr sz="1800" spc="1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justifiées</a:t>
            </a:r>
            <a:endParaRPr sz="1800">
              <a:latin typeface="Arial"/>
              <a:cs typeface="Arial"/>
            </a:endParaRPr>
          </a:p>
          <a:p>
            <a:pPr marL="508000" marR="142875" lvl="1" indent="-229235">
              <a:lnSpc>
                <a:spcPct val="97500"/>
              </a:lnSpc>
              <a:spcBef>
                <a:spcPts val="40"/>
              </a:spcBef>
              <a:buClr>
                <a:srgbClr val="AA092E"/>
              </a:buClr>
              <a:buSzPct val="130555"/>
              <a:buChar char="-"/>
              <a:tabLst>
                <a:tab pos="508000" algn="l"/>
                <a:tab pos="508634" algn="l"/>
              </a:tabLst>
            </a:pP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Rédaction facilitant le travail du  relecteur </a:t>
            </a:r>
            <a:r>
              <a:rPr sz="1800" spc="-5" dirty="0">
                <a:solidFill>
                  <a:srgbClr val="0E2540"/>
                </a:solidFill>
                <a:latin typeface="Arial"/>
                <a:cs typeface="Arial"/>
              </a:rPr>
              <a:t>(entre 30 </a:t>
            </a:r>
            <a:r>
              <a:rPr sz="1800" dirty="0">
                <a:solidFill>
                  <a:srgbClr val="0E2540"/>
                </a:solidFill>
                <a:latin typeface="Arial"/>
                <a:cs typeface="Arial"/>
              </a:rPr>
              <a:t>et </a:t>
            </a:r>
            <a:r>
              <a:rPr sz="1800" spc="-5" dirty="0">
                <a:solidFill>
                  <a:srgbClr val="0E2540"/>
                </a:solidFill>
                <a:latin typeface="Arial"/>
                <a:cs typeface="Arial"/>
              </a:rPr>
              <a:t>90 mn selon les  enquêtes, voire 4h </a:t>
            </a:r>
            <a:r>
              <a:rPr sz="1800" dirty="0">
                <a:solidFill>
                  <a:srgbClr val="0E2540"/>
                </a:solidFill>
                <a:latin typeface="Arial"/>
                <a:cs typeface="Arial"/>
              </a:rPr>
              <a:t>/</a:t>
            </a:r>
            <a:r>
              <a:rPr sz="1800" spc="20" dirty="0">
                <a:solidFill>
                  <a:srgbClr val="0E25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E2540"/>
                </a:solidFill>
                <a:latin typeface="Arial"/>
                <a:cs typeface="Arial"/>
              </a:rPr>
              <a:t>dossier)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339674"/>
            <a:ext cx="63792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Des </a:t>
            </a:r>
            <a:r>
              <a:rPr dirty="0"/>
              <a:t>processus </a:t>
            </a:r>
            <a:r>
              <a:rPr spc="-5" dirty="0"/>
              <a:t>d’évaluation </a:t>
            </a:r>
            <a:r>
              <a:rPr dirty="0"/>
              <a:t>variés </a:t>
            </a:r>
            <a:r>
              <a:rPr spc="-5" dirty="0"/>
              <a:t>selon  les</a:t>
            </a:r>
            <a:r>
              <a:rPr dirty="0"/>
              <a:t> financeurs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266944" y="1670304"/>
            <a:ext cx="3429000" cy="2546985"/>
            <a:chOff x="5266944" y="1670304"/>
            <a:chExt cx="3429000" cy="25469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7146" y="1730490"/>
              <a:ext cx="3325614" cy="247727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71516" y="1674876"/>
              <a:ext cx="3420110" cy="2537460"/>
            </a:xfrm>
            <a:custGeom>
              <a:avLst/>
              <a:gdLst/>
              <a:ahLst/>
              <a:cxnLst/>
              <a:rect l="l" t="t" r="r" b="b"/>
              <a:pathLst>
                <a:path w="3420109" h="2537460">
                  <a:moveTo>
                    <a:pt x="0" y="2537460"/>
                  </a:moveTo>
                  <a:lnTo>
                    <a:pt x="3419855" y="2537460"/>
                  </a:lnTo>
                  <a:lnTo>
                    <a:pt x="3419855" y="0"/>
                  </a:lnTo>
                  <a:lnTo>
                    <a:pt x="0" y="0"/>
                  </a:lnTo>
                  <a:lnTo>
                    <a:pt x="0" y="2537460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41272" y="4599813"/>
            <a:ext cx="4168140" cy="130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(Jones,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2017)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Developing </a:t>
            </a:r>
            <a:r>
              <a:rPr sz="1400" dirty="0">
                <a:latin typeface="Arial"/>
                <a:cs typeface="Arial"/>
              </a:rPr>
              <a:t>and </a:t>
            </a:r>
            <a:r>
              <a:rPr sz="1400" spc="-5" dirty="0">
                <a:latin typeface="Arial"/>
                <a:cs typeface="Arial"/>
              </a:rPr>
              <a:t>Rewiewing </a:t>
            </a:r>
            <a:r>
              <a:rPr sz="1400" dirty="0">
                <a:latin typeface="Arial"/>
                <a:cs typeface="Arial"/>
              </a:rPr>
              <a:t>Data </a:t>
            </a:r>
            <a:r>
              <a:rPr sz="1400" spc="-5" dirty="0">
                <a:latin typeface="Arial"/>
                <a:cs typeface="Arial"/>
              </a:rPr>
              <a:t>Management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Plans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0"/>
              </a:lnSpc>
            </a:pPr>
            <a:r>
              <a:rPr sz="1400" i="1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4"/>
              </a:rPr>
              <a:t>www.dcc.ac.uk/webfm_send/2384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(Grootveld </a:t>
            </a:r>
            <a:r>
              <a:rPr sz="1400" dirty="0">
                <a:latin typeface="Calibri"/>
                <a:cs typeface="Calibri"/>
              </a:rPr>
              <a:t>&amp; Leenarts,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2018)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spc="5" dirty="0">
                <a:latin typeface="Arial"/>
                <a:cs typeface="Arial"/>
              </a:rPr>
              <a:t>Why </a:t>
            </a:r>
            <a:r>
              <a:rPr sz="1400" dirty="0">
                <a:latin typeface="Arial"/>
                <a:cs typeface="Arial"/>
              </a:rPr>
              <a:t>is this a good </a:t>
            </a:r>
            <a:r>
              <a:rPr sz="1400" spc="-5" dirty="0">
                <a:latin typeface="Arial"/>
                <a:cs typeface="Arial"/>
              </a:rPr>
              <a:t>DMP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38040" y="845819"/>
            <a:ext cx="8522335" cy="4875530"/>
            <a:chOff x="238040" y="845819"/>
            <a:chExt cx="8522335" cy="48755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040" y="913086"/>
              <a:ext cx="8521831" cy="48076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24427" y="845819"/>
              <a:ext cx="1845945" cy="315595"/>
            </a:xfrm>
            <a:custGeom>
              <a:avLst/>
              <a:gdLst/>
              <a:ahLst/>
              <a:cxnLst/>
              <a:rect l="l" t="t" r="r" b="b"/>
              <a:pathLst>
                <a:path w="1845945" h="315594">
                  <a:moveTo>
                    <a:pt x="1783207" y="0"/>
                  </a:moveTo>
                  <a:lnTo>
                    <a:pt x="60706" y="126"/>
                  </a:lnTo>
                  <a:lnTo>
                    <a:pt x="51181" y="1015"/>
                  </a:lnTo>
                  <a:lnTo>
                    <a:pt x="49149" y="1269"/>
                  </a:lnTo>
                  <a:lnTo>
                    <a:pt x="48260" y="1650"/>
                  </a:lnTo>
                  <a:lnTo>
                    <a:pt x="39370" y="4317"/>
                  </a:lnTo>
                  <a:lnTo>
                    <a:pt x="9573" y="28955"/>
                  </a:lnTo>
                  <a:lnTo>
                    <a:pt x="1524" y="48387"/>
                  </a:lnTo>
                  <a:lnTo>
                    <a:pt x="1143" y="49275"/>
                  </a:lnTo>
                  <a:lnTo>
                    <a:pt x="888" y="51307"/>
                  </a:lnTo>
                  <a:lnTo>
                    <a:pt x="2" y="60832"/>
                  </a:lnTo>
                  <a:lnTo>
                    <a:pt x="0" y="254634"/>
                  </a:lnTo>
                  <a:lnTo>
                    <a:pt x="888" y="264287"/>
                  </a:lnTo>
                  <a:lnTo>
                    <a:pt x="1143" y="266191"/>
                  </a:lnTo>
                  <a:lnTo>
                    <a:pt x="1524" y="267207"/>
                  </a:lnTo>
                  <a:lnTo>
                    <a:pt x="4190" y="276097"/>
                  </a:lnTo>
                  <a:lnTo>
                    <a:pt x="4572" y="277113"/>
                  </a:lnTo>
                  <a:lnTo>
                    <a:pt x="5334" y="278891"/>
                  </a:lnTo>
                  <a:lnTo>
                    <a:pt x="9906" y="286892"/>
                  </a:lnTo>
                  <a:lnTo>
                    <a:pt x="10287" y="287781"/>
                  </a:lnTo>
                  <a:lnTo>
                    <a:pt x="17780" y="296925"/>
                  </a:lnTo>
                  <a:lnTo>
                    <a:pt x="18414" y="297560"/>
                  </a:lnTo>
                  <a:lnTo>
                    <a:pt x="19050" y="298068"/>
                  </a:lnTo>
                  <a:lnTo>
                    <a:pt x="26924" y="304672"/>
                  </a:lnTo>
                  <a:lnTo>
                    <a:pt x="27686" y="305180"/>
                  </a:lnTo>
                  <a:lnTo>
                    <a:pt x="28575" y="305688"/>
                  </a:lnTo>
                  <a:lnTo>
                    <a:pt x="36702" y="310006"/>
                  </a:lnTo>
                  <a:lnTo>
                    <a:pt x="37592" y="310514"/>
                  </a:lnTo>
                  <a:lnTo>
                    <a:pt x="38481" y="310895"/>
                  </a:lnTo>
                  <a:lnTo>
                    <a:pt x="48260" y="313816"/>
                  </a:lnTo>
                  <a:lnTo>
                    <a:pt x="49149" y="314197"/>
                  </a:lnTo>
                  <a:lnTo>
                    <a:pt x="51181" y="314451"/>
                  </a:lnTo>
                  <a:lnTo>
                    <a:pt x="62102" y="315467"/>
                  </a:lnTo>
                  <a:lnTo>
                    <a:pt x="1784603" y="315340"/>
                  </a:lnTo>
                  <a:lnTo>
                    <a:pt x="1794256" y="314451"/>
                  </a:lnTo>
                  <a:lnTo>
                    <a:pt x="1796161" y="314197"/>
                  </a:lnTo>
                  <a:lnTo>
                    <a:pt x="1797177" y="313816"/>
                  </a:lnTo>
                  <a:lnTo>
                    <a:pt x="1806067" y="311150"/>
                  </a:lnTo>
                  <a:lnTo>
                    <a:pt x="1806956" y="310768"/>
                  </a:lnTo>
                  <a:lnTo>
                    <a:pt x="1807845" y="310514"/>
                  </a:lnTo>
                  <a:lnTo>
                    <a:pt x="1808734" y="310006"/>
                  </a:lnTo>
                  <a:lnTo>
                    <a:pt x="1816862" y="305688"/>
                  </a:lnTo>
                  <a:lnTo>
                    <a:pt x="1817624" y="305180"/>
                  </a:lnTo>
                  <a:lnTo>
                    <a:pt x="1818513" y="304672"/>
                  </a:lnTo>
                  <a:lnTo>
                    <a:pt x="1819148" y="304038"/>
                  </a:lnTo>
                  <a:lnTo>
                    <a:pt x="1826260" y="298068"/>
                  </a:lnTo>
                  <a:lnTo>
                    <a:pt x="62102" y="298068"/>
                  </a:lnTo>
                  <a:lnTo>
                    <a:pt x="24892" y="278256"/>
                  </a:lnTo>
                  <a:lnTo>
                    <a:pt x="17272" y="62229"/>
                  </a:lnTo>
                  <a:lnTo>
                    <a:pt x="18161" y="53212"/>
                  </a:lnTo>
                  <a:lnTo>
                    <a:pt x="44703" y="20827"/>
                  </a:lnTo>
                  <a:lnTo>
                    <a:pt x="62484" y="17399"/>
                  </a:lnTo>
                  <a:lnTo>
                    <a:pt x="1826275" y="17399"/>
                  </a:lnTo>
                  <a:lnTo>
                    <a:pt x="1817751" y="10413"/>
                  </a:lnTo>
                  <a:lnTo>
                    <a:pt x="1816862" y="10032"/>
                  </a:lnTo>
                  <a:lnTo>
                    <a:pt x="1808861" y="5460"/>
                  </a:lnTo>
                  <a:lnTo>
                    <a:pt x="1807083" y="4699"/>
                  </a:lnTo>
                  <a:lnTo>
                    <a:pt x="1806067" y="4317"/>
                  </a:lnTo>
                  <a:lnTo>
                    <a:pt x="1797177" y="1650"/>
                  </a:lnTo>
                  <a:lnTo>
                    <a:pt x="1796161" y="1269"/>
                  </a:lnTo>
                  <a:lnTo>
                    <a:pt x="1794256" y="1015"/>
                  </a:lnTo>
                  <a:lnTo>
                    <a:pt x="1783207" y="0"/>
                  </a:lnTo>
                  <a:close/>
                </a:path>
                <a:path w="1845945" h="315594">
                  <a:moveTo>
                    <a:pt x="1826275" y="17399"/>
                  </a:moveTo>
                  <a:lnTo>
                    <a:pt x="1783207" y="17399"/>
                  </a:lnTo>
                  <a:lnTo>
                    <a:pt x="1792224" y="18287"/>
                  </a:lnTo>
                  <a:lnTo>
                    <a:pt x="1800733" y="20827"/>
                  </a:lnTo>
                  <a:lnTo>
                    <a:pt x="1827149" y="53212"/>
                  </a:lnTo>
                  <a:lnTo>
                    <a:pt x="1828038" y="253237"/>
                  </a:lnTo>
                  <a:lnTo>
                    <a:pt x="1827149" y="262254"/>
                  </a:lnTo>
                  <a:lnTo>
                    <a:pt x="1800733" y="294639"/>
                  </a:lnTo>
                  <a:lnTo>
                    <a:pt x="1782952" y="298068"/>
                  </a:lnTo>
                  <a:lnTo>
                    <a:pt x="1826260" y="298068"/>
                  </a:lnTo>
                  <a:lnTo>
                    <a:pt x="1826895" y="297560"/>
                  </a:lnTo>
                  <a:lnTo>
                    <a:pt x="1827530" y="296925"/>
                  </a:lnTo>
                  <a:lnTo>
                    <a:pt x="1828038" y="296290"/>
                  </a:lnTo>
                  <a:lnTo>
                    <a:pt x="1834007" y="289178"/>
                  </a:lnTo>
                  <a:lnTo>
                    <a:pt x="1834642" y="288543"/>
                  </a:lnTo>
                  <a:lnTo>
                    <a:pt x="1835150" y="287654"/>
                  </a:lnTo>
                  <a:lnTo>
                    <a:pt x="1835658" y="286892"/>
                  </a:lnTo>
                  <a:lnTo>
                    <a:pt x="1839976" y="278764"/>
                  </a:lnTo>
                  <a:lnTo>
                    <a:pt x="1840484" y="277875"/>
                  </a:lnTo>
                  <a:lnTo>
                    <a:pt x="1840738" y="276987"/>
                  </a:lnTo>
                  <a:lnTo>
                    <a:pt x="1841119" y="276097"/>
                  </a:lnTo>
                  <a:lnTo>
                    <a:pt x="1843786" y="267207"/>
                  </a:lnTo>
                  <a:lnTo>
                    <a:pt x="1844167" y="266191"/>
                  </a:lnTo>
                  <a:lnTo>
                    <a:pt x="1844421" y="264287"/>
                  </a:lnTo>
                  <a:lnTo>
                    <a:pt x="1845437" y="253237"/>
                  </a:lnTo>
                  <a:lnTo>
                    <a:pt x="1845310" y="60832"/>
                  </a:lnTo>
                  <a:lnTo>
                    <a:pt x="1844421" y="51307"/>
                  </a:lnTo>
                  <a:lnTo>
                    <a:pt x="1844167" y="49275"/>
                  </a:lnTo>
                  <a:lnTo>
                    <a:pt x="1843786" y="48387"/>
                  </a:lnTo>
                  <a:lnTo>
                    <a:pt x="1840864" y="38607"/>
                  </a:lnTo>
                  <a:lnTo>
                    <a:pt x="1840484" y="37718"/>
                  </a:lnTo>
                  <a:lnTo>
                    <a:pt x="1839976" y="36829"/>
                  </a:lnTo>
                  <a:lnTo>
                    <a:pt x="1835585" y="28575"/>
                  </a:lnTo>
                  <a:lnTo>
                    <a:pt x="1835150" y="27812"/>
                  </a:lnTo>
                  <a:lnTo>
                    <a:pt x="1834642" y="27050"/>
                  </a:lnTo>
                  <a:lnTo>
                    <a:pt x="1828038" y="19176"/>
                  </a:lnTo>
                  <a:lnTo>
                    <a:pt x="1827530" y="18541"/>
                  </a:lnTo>
                  <a:lnTo>
                    <a:pt x="1826895" y="17906"/>
                  </a:lnTo>
                  <a:lnTo>
                    <a:pt x="1826275" y="17399"/>
                  </a:lnTo>
                  <a:close/>
                </a:path>
                <a:path w="1845945" h="315594">
                  <a:moveTo>
                    <a:pt x="1783207" y="23113"/>
                  </a:moveTo>
                  <a:lnTo>
                    <a:pt x="62992" y="23113"/>
                  </a:lnTo>
                  <a:lnTo>
                    <a:pt x="54228" y="24002"/>
                  </a:lnTo>
                  <a:lnTo>
                    <a:pt x="23875" y="54355"/>
                  </a:lnTo>
                  <a:lnTo>
                    <a:pt x="23065" y="253237"/>
                  </a:lnTo>
                  <a:lnTo>
                    <a:pt x="23875" y="261112"/>
                  </a:lnTo>
                  <a:lnTo>
                    <a:pt x="54228" y="291464"/>
                  </a:lnTo>
                  <a:lnTo>
                    <a:pt x="62102" y="292353"/>
                  </a:lnTo>
                  <a:lnTo>
                    <a:pt x="1782445" y="292353"/>
                  </a:lnTo>
                  <a:lnTo>
                    <a:pt x="1791081" y="291464"/>
                  </a:lnTo>
                  <a:lnTo>
                    <a:pt x="1798447" y="289178"/>
                  </a:lnTo>
                  <a:lnTo>
                    <a:pt x="1803164" y="286638"/>
                  </a:lnTo>
                  <a:lnTo>
                    <a:pt x="62102" y="286512"/>
                  </a:lnTo>
                  <a:lnTo>
                    <a:pt x="55372" y="285750"/>
                  </a:lnTo>
                  <a:lnTo>
                    <a:pt x="28771" y="252475"/>
                  </a:lnTo>
                  <a:lnTo>
                    <a:pt x="28828" y="62229"/>
                  </a:lnTo>
                  <a:lnTo>
                    <a:pt x="55372" y="29717"/>
                  </a:lnTo>
                  <a:lnTo>
                    <a:pt x="63626" y="28828"/>
                  </a:lnTo>
                  <a:lnTo>
                    <a:pt x="1803164" y="28828"/>
                  </a:lnTo>
                  <a:lnTo>
                    <a:pt x="1798447" y="26288"/>
                  </a:lnTo>
                  <a:lnTo>
                    <a:pt x="1791081" y="24002"/>
                  </a:lnTo>
                  <a:lnTo>
                    <a:pt x="1783207" y="23113"/>
                  </a:lnTo>
                  <a:close/>
                </a:path>
                <a:path w="1845945" h="315594">
                  <a:moveTo>
                    <a:pt x="1803164" y="28828"/>
                  </a:moveTo>
                  <a:lnTo>
                    <a:pt x="63626" y="28828"/>
                  </a:lnTo>
                  <a:lnTo>
                    <a:pt x="1783207" y="28955"/>
                  </a:lnTo>
                  <a:lnTo>
                    <a:pt x="1789938" y="29717"/>
                  </a:lnTo>
                  <a:lnTo>
                    <a:pt x="1816443" y="62229"/>
                  </a:lnTo>
                  <a:lnTo>
                    <a:pt x="1816481" y="253237"/>
                  </a:lnTo>
                  <a:lnTo>
                    <a:pt x="1815719" y="259968"/>
                  </a:lnTo>
                  <a:lnTo>
                    <a:pt x="1781810" y="286638"/>
                  </a:lnTo>
                  <a:lnTo>
                    <a:pt x="1803164" y="286638"/>
                  </a:lnTo>
                  <a:lnTo>
                    <a:pt x="1822323" y="253237"/>
                  </a:lnTo>
                  <a:lnTo>
                    <a:pt x="1822232" y="62229"/>
                  </a:lnTo>
                  <a:lnTo>
                    <a:pt x="1805051" y="29844"/>
                  </a:lnTo>
                  <a:lnTo>
                    <a:pt x="1803164" y="2882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8921" y="1354073"/>
              <a:ext cx="1816735" cy="287020"/>
            </a:xfrm>
            <a:custGeom>
              <a:avLst/>
              <a:gdLst/>
              <a:ahLst/>
              <a:cxnLst/>
              <a:rect l="l" t="t" r="r" b="b"/>
              <a:pathLst>
                <a:path w="1816735" h="287019">
                  <a:moveTo>
                    <a:pt x="0" y="47751"/>
                  </a:moveTo>
                  <a:lnTo>
                    <a:pt x="3751" y="29146"/>
                  </a:lnTo>
                  <a:lnTo>
                    <a:pt x="13984" y="13970"/>
                  </a:lnTo>
                  <a:lnTo>
                    <a:pt x="29162" y="3746"/>
                  </a:lnTo>
                  <a:lnTo>
                    <a:pt x="47751" y="0"/>
                  </a:lnTo>
                  <a:lnTo>
                    <a:pt x="1768855" y="0"/>
                  </a:lnTo>
                  <a:lnTo>
                    <a:pt x="1787461" y="3746"/>
                  </a:lnTo>
                  <a:lnTo>
                    <a:pt x="1802638" y="13970"/>
                  </a:lnTo>
                  <a:lnTo>
                    <a:pt x="1812861" y="29146"/>
                  </a:lnTo>
                  <a:lnTo>
                    <a:pt x="1816608" y="47751"/>
                  </a:lnTo>
                  <a:lnTo>
                    <a:pt x="1816608" y="238760"/>
                  </a:lnTo>
                  <a:lnTo>
                    <a:pt x="1812861" y="257365"/>
                  </a:lnTo>
                  <a:lnTo>
                    <a:pt x="1802638" y="272541"/>
                  </a:lnTo>
                  <a:lnTo>
                    <a:pt x="1787461" y="282765"/>
                  </a:lnTo>
                  <a:lnTo>
                    <a:pt x="1768855" y="286512"/>
                  </a:lnTo>
                  <a:lnTo>
                    <a:pt x="47751" y="286512"/>
                  </a:lnTo>
                  <a:lnTo>
                    <a:pt x="29162" y="282765"/>
                  </a:lnTo>
                  <a:lnTo>
                    <a:pt x="13984" y="272541"/>
                  </a:lnTo>
                  <a:lnTo>
                    <a:pt x="3751" y="257365"/>
                  </a:lnTo>
                  <a:lnTo>
                    <a:pt x="0" y="238760"/>
                  </a:lnTo>
                  <a:lnTo>
                    <a:pt x="0" y="47751"/>
                  </a:lnTo>
                  <a:close/>
                </a:path>
              </a:pathLst>
            </a:custGeom>
            <a:ln w="2590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03550" y="283540"/>
            <a:ext cx="32092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Grille </a:t>
            </a:r>
            <a:r>
              <a:rPr sz="1400" spc="-5" dirty="0">
                <a:latin typeface="Arial"/>
                <a:cs typeface="Arial"/>
              </a:rPr>
              <a:t>d’analyse </a:t>
            </a:r>
            <a:r>
              <a:rPr sz="1400" dirty="0">
                <a:latin typeface="Arial"/>
                <a:cs typeface="Arial"/>
              </a:rPr>
              <a:t>et </a:t>
            </a:r>
            <a:r>
              <a:rPr sz="1400" spc="-5" dirty="0">
                <a:latin typeface="Arial"/>
                <a:cs typeface="Arial"/>
              </a:rPr>
              <a:t>d’évaluation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DMP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318515"/>
            <a:ext cx="7832090" cy="6024880"/>
            <a:chOff x="0" y="318515"/>
            <a:chExt cx="7832090" cy="6024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6024" y="790956"/>
              <a:ext cx="6115812" cy="55519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8515"/>
              <a:ext cx="1784603" cy="10500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20088" y="6385356"/>
            <a:ext cx="500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4"/>
              </a:rPr>
              <a:t>http://doranum.fr/plan-de-gestion-de-donnees-dmp/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444" y="1403730"/>
            <a:ext cx="7602855" cy="3671570"/>
            <a:chOff x="512444" y="1403730"/>
            <a:chExt cx="7602855" cy="3671570"/>
          </a:xfrm>
        </p:grpSpPr>
        <p:sp>
          <p:nvSpPr>
            <p:cNvPr id="3" name="object 3"/>
            <p:cNvSpPr/>
            <p:nvPr/>
          </p:nvSpPr>
          <p:spPr>
            <a:xfrm>
              <a:off x="1028700" y="1600199"/>
              <a:ext cx="7086600" cy="3474720"/>
            </a:xfrm>
            <a:custGeom>
              <a:avLst/>
              <a:gdLst/>
              <a:ahLst/>
              <a:cxnLst/>
              <a:rect l="l" t="t" r="r" b="b"/>
              <a:pathLst>
                <a:path w="7086600" h="3474720">
                  <a:moveTo>
                    <a:pt x="6978142" y="0"/>
                  </a:moveTo>
                  <a:lnTo>
                    <a:pt x="108470" y="0"/>
                  </a:lnTo>
                  <a:lnTo>
                    <a:pt x="66249" y="8516"/>
                  </a:lnTo>
                  <a:lnTo>
                    <a:pt x="31770" y="31750"/>
                  </a:lnTo>
                  <a:lnTo>
                    <a:pt x="8524" y="66222"/>
                  </a:lnTo>
                  <a:lnTo>
                    <a:pt x="0" y="108458"/>
                  </a:lnTo>
                  <a:lnTo>
                    <a:pt x="0" y="3366262"/>
                  </a:lnTo>
                  <a:lnTo>
                    <a:pt x="8524" y="3408497"/>
                  </a:lnTo>
                  <a:lnTo>
                    <a:pt x="31770" y="3442970"/>
                  </a:lnTo>
                  <a:lnTo>
                    <a:pt x="66249" y="3466203"/>
                  </a:lnTo>
                  <a:lnTo>
                    <a:pt x="108470" y="3474720"/>
                  </a:lnTo>
                  <a:lnTo>
                    <a:pt x="6978142" y="3474720"/>
                  </a:lnTo>
                  <a:lnTo>
                    <a:pt x="7020377" y="3466203"/>
                  </a:lnTo>
                  <a:lnTo>
                    <a:pt x="7054850" y="3442970"/>
                  </a:lnTo>
                  <a:lnTo>
                    <a:pt x="7078083" y="3408497"/>
                  </a:lnTo>
                  <a:lnTo>
                    <a:pt x="7086600" y="3366262"/>
                  </a:lnTo>
                  <a:lnTo>
                    <a:pt x="7086600" y="108458"/>
                  </a:lnTo>
                  <a:lnTo>
                    <a:pt x="7078083" y="66222"/>
                  </a:lnTo>
                  <a:lnTo>
                    <a:pt x="7054850" y="31750"/>
                  </a:lnTo>
                  <a:lnTo>
                    <a:pt x="7020377" y="8516"/>
                  </a:lnTo>
                  <a:lnTo>
                    <a:pt x="6978142" y="0"/>
                  </a:lnTo>
                  <a:close/>
                </a:path>
              </a:pathLst>
            </a:custGeom>
            <a:solidFill>
              <a:srgbClr val="AA0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444" y="1403730"/>
              <a:ext cx="3372866" cy="248423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46319" y="2346470"/>
            <a:ext cx="2498725" cy="104013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pc="-5" dirty="0">
                <a:solidFill>
                  <a:srgbClr val="FFFFFF"/>
                </a:solidFill>
              </a:rPr>
              <a:t>Qu’est </a:t>
            </a:r>
            <a:r>
              <a:rPr dirty="0">
                <a:solidFill>
                  <a:srgbClr val="FFFFFF"/>
                </a:solidFill>
              </a:rPr>
              <a:t>ce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qu’un</a:t>
            </a:r>
          </a:p>
          <a:p>
            <a:pPr marL="1419225">
              <a:lnSpc>
                <a:spcPct val="100000"/>
              </a:lnSpc>
              <a:spcBef>
                <a:spcPts val="640"/>
              </a:spcBef>
            </a:pPr>
            <a:r>
              <a:rPr spc="-10" dirty="0">
                <a:solidFill>
                  <a:srgbClr val="FFFFFF"/>
                </a:solidFill>
              </a:rPr>
              <a:t>PGD</a:t>
            </a:r>
            <a:r>
              <a:rPr spc="-8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30496" y="1260347"/>
            <a:ext cx="4413885" cy="5598160"/>
            <a:chOff x="4730496" y="1260347"/>
            <a:chExt cx="4413885" cy="5598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2155" y="6381292"/>
              <a:ext cx="124968" cy="1706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9920" y="4974336"/>
              <a:ext cx="2164079" cy="18836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0496" y="1260347"/>
              <a:ext cx="3674363" cy="39928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339674"/>
            <a:ext cx="48901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Un </a:t>
            </a:r>
            <a:r>
              <a:rPr spc="-10" dirty="0"/>
              <a:t>PGD </a:t>
            </a:r>
            <a:r>
              <a:rPr spc="-5" dirty="0"/>
              <a:t>: qu’est ce que c’est</a:t>
            </a:r>
            <a:r>
              <a:rPr spc="20" dirty="0"/>
              <a:t> </a:t>
            </a:r>
            <a:r>
              <a:rPr spc="-5"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1451559"/>
            <a:ext cx="3858895" cy="459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A40020"/>
              </a:buClr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Document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qui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décrit 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la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façon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dont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les données seront</a:t>
            </a:r>
            <a:r>
              <a:rPr sz="1800" spc="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355600" marR="55244">
              <a:lnSpc>
                <a:spcPct val="100000"/>
              </a:lnSpc>
            </a:pP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obtenues, traitées, organisées,  stockées, sécurisées, préservées,  partagées,…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au cours et 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à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l’issue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d’un</a:t>
            </a:r>
            <a:r>
              <a:rPr sz="1800" spc="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projet.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buClr>
                <a:srgbClr val="A40020"/>
              </a:buClr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Aide à la mise en place de bonnes  pratiques de gestion à toutes les  étapes du cycle de 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vie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des 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données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A40020"/>
              </a:buClr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355600" marR="55244" indent="-343535">
              <a:lnSpc>
                <a:spcPct val="100000"/>
              </a:lnSpc>
              <a:spcBef>
                <a:spcPts val="5"/>
              </a:spcBef>
              <a:buClr>
                <a:srgbClr val="A40020"/>
              </a:buClr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Décrit l’ensemble des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données 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d’un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projet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et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évolue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au 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fur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et </a:t>
            </a:r>
            <a:r>
              <a:rPr sz="1800" dirty="0">
                <a:solidFill>
                  <a:srgbClr val="585858"/>
                </a:solidFill>
                <a:latin typeface="Arial"/>
                <a:cs typeface="Arial"/>
              </a:rPr>
              <a:t>à 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mesure de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l’avancement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du </a:t>
            </a:r>
            <a:r>
              <a:rPr sz="1800" spc="-10" dirty="0">
                <a:solidFill>
                  <a:srgbClr val="585858"/>
                </a:solidFill>
                <a:latin typeface="Arial"/>
                <a:cs typeface="Arial"/>
              </a:rPr>
              <a:t>projet  </a:t>
            </a:r>
            <a:r>
              <a:rPr sz="1800" spc="-5" dirty="0">
                <a:solidFill>
                  <a:srgbClr val="585858"/>
                </a:solidFill>
                <a:latin typeface="Arial"/>
                <a:cs typeface="Arial"/>
              </a:rPr>
              <a:t>(plusieurs versions obligatoires à  fournir)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79919" y="3979926"/>
            <a:ext cx="2164079" cy="2878073"/>
            <a:chOff x="6979919" y="3979926"/>
            <a:chExt cx="2164079" cy="287807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9919" y="4974336"/>
              <a:ext cx="2164079" cy="18836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05065" y="3979926"/>
              <a:ext cx="1950720" cy="727075"/>
            </a:xfrm>
            <a:custGeom>
              <a:avLst/>
              <a:gdLst/>
              <a:ahLst/>
              <a:cxnLst/>
              <a:rect l="l" t="t" r="r" b="b"/>
              <a:pathLst>
                <a:path w="1950720" h="727075">
                  <a:moveTo>
                    <a:pt x="116458" y="0"/>
                  </a:moveTo>
                  <a:lnTo>
                    <a:pt x="1834260" y="0"/>
                  </a:lnTo>
                  <a:lnTo>
                    <a:pt x="1879568" y="4570"/>
                  </a:lnTo>
                  <a:lnTo>
                    <a:pt x="1916588" y="17033"/>
                  </a:lnTo>
                  <a:lnTo>
                    <a:pt x="1941560" y="35522"/>
                  </a:lnTo>
                  <a:lnTo>
                    <a:pt x="1950719" y="58166"/>
                  </a:lnTo>
                  <a:lnTo>
                    <a:pt x="1950719" y="726948"/>
                  </a:lnTo>
                  <a:lnTo>
                    <a:pt x="0" y="726948"/>
                  </a:lnTo>
                  <a:lnTo>
                    <a:pt x="0" y="58166"/>
                  </a:lnTo>
                  <a:lnTo>
                    <a:pt x="9159" y="35522"/>
                  </a:lnTo>
                  <a:lnTo>
                    <a:pt x="34131" y="17033"/>
                  </a:lnTo>
                  <a:lnTo>
                    <a:pt x="71151" y="4570"/>
                  </a:lnTo>
                  <a:lnTo>
                    <a:pt x="116458" y="0"/>
                  </a:lnTo>
                  <a:close/>
                </a:path>
              </a:pathLst>
            </a:custGeom>
            <a:ln w="25908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339674"/>
            <a:ext cx="5960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 </a:t>
            </a:r>
            <a:r>
              <a:rPr dirty="0"/>
              <a:t>quelles questions répond </a:t>
            </a:r>
            <a:r>
              <a:rPr spc="-5" dirty="0"/>
              <a:t>un </a:t>
            </a:r>
            <a:r>
              <a:rPr spc="-10" dirty="0"/>
              <a:t>PGD</a:t>
            </a:r>
            <a:r>
              <a:rPr spc="-190" dirty="0"/>
              <a:t> </a:t>
            </a:r>
            <a:r>
              <a:rPr spc="-5" dirty="0"/>
              <a:t>?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3464" y="97535"/>
            <a:ext cx="1240535" cy="124053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254757" y="1375410"/>
            <a:ext cx="2308860" cy="1422400"/>
          </a:xfrm>
          <a:custGeom>
            <a:avLst/>
            <a:gdLst/>
            <a:ahLst/>
            <a:cxnLst/>
            <a:rect l="l" t="t" r="r" b="b"/>
            <a:pathLst>
              <a:path w="2308860" h="1422400">
                <a:moveTo>
                  <a:pt x="137922" y="0"/>
                </a:moveTo>
                <a:lnTo>
                  <a:pt x="2170938" y="0"/>
                </a:lnTo>
                <a:lnTo>
                  <a:pt x="2224635" y="8939"/>
                </a:lnTo>
                <a:lnTo>
                  <a:pt x="2268473" y="33321"/>
                </a:lnTo>
                <a:lnTo>
                  <a:pt x="2298025" y="69490"/>
                </a:lnTo>
                <a:lnTo>
                  <a:pt x="2308860" y="113791"/>
                </a:lnTo>
                <a:lnTo>
                  <a:pt x="2308860" y="1421891"/>
                </a:lnTo>
                <a:lnTo>
                  <a:pt x="0" y="1421891"/>
                </a:lnTo>
                <a:lnTo>
                  <a:pt x="0" y="113791"/>
                </a:lnTo>
                <a:lnTo>
                  <a:pt x="10834" y="69490"/>
                </a:lnTo>
                <a:lnTo>
                  <a:pt x="40386" y="33321"/>
                </a:lnTo>
                <a:lnTo>
                  <a:pt x="84224" y="8939"/>
                </a:lnTo>
                <a:lnTo>
                  <a:pt x="137922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76982" y="1399108"/>
            <a:ext cx="2191385" cy="1278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ts val="137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En quoi </a:t>
            </a:r>
            <a:r>
              <a:rPr sz="1200" spc="-5" dirty="0">
                <a:latin typeface="Arial Narrow"/>
                <a:cs typeface="Arial Narrow"/>
              </a:rPr>
              <a:t>consiste le projet </a:t>
            </a:r>
            <a:r>
              <a:rPr sz="1200" dirty="0">
                <a:latin typeface="Arial Narrow"/>
                <a:cs typeface="Arial Narrow"/>
              </a:rPr>
              <a:t>/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Quelles</a:t>
            </a:r>
            <a:endParaRPr sz="1200">
              <a:latin typeface="Arial Narrow"/>
              <a:cs typeface="Arial Narrow"/>
            </a:endParaRPr>
          </a:p>
          <a:p>
            <a:pPr marL="184785">
              <a:lnSpc>
                <a:spcPts val="1370"/>
              </a:lnSpc>
            </a:pPr>
            <a:r>
              <a:rPr sz="1200" spc="-5" dirty="0">
                <a:latin typeface="Arial Narrow"/>
                <a:cs typeface="Arial Narrow"/>
              </a:rPr>
              <a:t>sont les activités </a:t>
            </a:r>
            <a:r>
              <a:rPr sz="1200" dirty="0">
                <a:latin typeface="Arial Narrow"/>
                <a:cs typeface="Arial Narrow"/>
              </a:rPr>
              <a:t>de </a:t>
            </a:r>
            <a:r>
              <a:rPr sz="1200" spc="-5" dirty="0">
                <a:latin typeface="Arial Narrow"/>
                <a:cs typeface="Arial Narrow"/>
              </a:rPr>
              <a:t>la structure</a:t>
            </a:r>
            <a:r>
              <a:rPr sz="1200" spc="-6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indent="-172720">
              <a:lnSpc>
                <a:spcPct val="100000"/>
              </a:lnSpc>
              <a:spcBef>
                <a:spcPts val="75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Qui </a:t>
            </a:r>
            <a:r>
              <a:rPr sz="1200" spc="-5" dirty="0">
                <a:latin typeface="Arial Narrow"/>
                <a:cs typeface="Arial Narrow"/>
              </a:rPr>
              <a:t>sont les partenaires</a:t>
            </a:r>
            <a:r>
              <a:rPr sz="1200" spc="-4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marR="5080" indent="-172720">
              <a:lnSpc>
                <a:spcPts val="1300"/>
              </a:lnSpc>
              <a:spcBef>
                <a:spcPts val="229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Quelle est la politique </a:t>
            </a:r>
            <a:r>
              <a:rPr sz="1200" dirty="0">
                <a:latin typeface="Arial Narrow"/>
                <a:cs typeface="Arial Narrow"/>
              </a:rPr>
              <a:t>en </a:t>
            </a:r>
            <a:r>
              <a:rPr sz="1200" spc="-5" dirty="0">
                <a:latin typeface="Arial Narrow"/>
                <a:cs typeface="Arial Narrow"/>
              </a:rPr>
              <a:t>matière </a:t>
            </a:r>
            <a:r>
              <a:rPr sz="1200" dirty="0">
                <a:latin typeface="Arial Narrow"/>
                <a:cs typeface="Arial Narrow"/>
              </a:rPr>
              <a:t>de  </a:t>
            </a:r>
            <a:r>
              <a:rPr sz="1200" spc="-5" dirty="0">
                <a:latin typeface="Arial Narrow"/>
                <a:cs typeface="Arial Narrow"/>
              </a:rPr>
              <a:t>gestion </a:t>
            </a:r>
            <a:r>
              <a:rPr sz="1200" dirty="0">
                <a:latin typeface="Arial Narrow"/>
                <a:cs typeface="Arial Narrow"/>
              </a:rPr>
              <a:t>des données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marR="142875" indent="-172720">
              <a:lnSpc>
                <a:spcPts val="1300"/>
              </a:lnSpc>
              <a:spcBef>
                <a:spcPts val="209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Qui </a:t>
            </a:r>
            <a:r>
              <a:rPr sz="1200" spc="-5" dirty="0">
                <a:latin typeface="Arial Narrow"/>
                <a:cs typeface="Arial Narrow"/>
              </a:rPr>
              <a:t>est responsable </a:t>
            </a:r>
            <a:r>
              <a:rPr sz="1200" dirty="0">
                <a:latin typeface="Arial Narrow"/>
                <a:cs typeface="Arial Narrow"/>
              </a:rPr>
              <a:t>de </a:t>
            </a:r>
            <a:r>
              <a:rPr sz="1200" spc="-5" dirty="0">
                <a:latin typeface="Arial Narrow"/>
                <a:cs typeface="Arial Narrow"/>
              </a:rPr>
              <a:t>la gestion  </a:t>
            </a:r>
            <a:r>
              <a:rPr sz="1200" dirty="0">
                <a:latin typeface="Arial Narrow"/>
                <a:cs typeface="Arial Narrow"/>
              </a:rPr>
              <a:t>des données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1804" y="2784348"/>
            <a:ext cx="2334895" cy="42227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14935" rIns="0" bIns="0" rtlCol="0">
            <a:spAutoFit/>
          </a:bodyPr>
          <a:lstStyle/>
          <a:p>
            <a:pPr marL="432434">
              <a:lnSpc>
                <a:spcPct val="100000"/>
              </a:lnSpc>
              <a:spcBef>
                <a:spcPts val="9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Le projet / la</a:t>
            </a:r>
            <a:r>
              <a:rPr sz="11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80965" y="1669542"/>
            <a:ext cx="2169160" cy="1120140"/>
          </a:xfrm>
          <a:custGeom>
            <a:avLst/>
            <a:gdLst/>
            <a:ahLst/>
            <a:cxnLst/>
            <a:rect l="l" t="t" r="r" b="b"/>
            <a:pathLst>
              <a:path w="2169159" h="1120139">
                <a:moveTo>
                  <a:pt x="129539" y="0"/>
                </a:moveTo>
                <a:lnTo>
                  <a:pt x="2039112" y="0"/>
                </a:lnTo>
                <a:lnTo>
                  <a:pt x="2089517" y="7044"/>
                </a:lnTo>
                <a:lnTo>
                  <a:pt x="2130694" y="26257"/>
                </a:lnTo>
                <a:lnTo>
                  <a:pt x="2158466" y="54756"/>
                </a:lnTo>
                <a:lnTo>
                  <a:pt x="2168652" y="89662"/>
                </a:lnTo>
                <a:lnTo>
                  <a:pt x="2168652" y="1120140"/>
                </a:lnTo>
                <a:lnTo>
                  <a:pt x="0" y="1120140"/>
                </a:lnTo>
                <a:lnTo>
                  <a:pt x="0" y="89662"/>
                </a:lnTo>
                <a:lnTo>
                  <a:pt x="10185" y="54756"/>
                </a:lnTo>
                <a:lnTo>
                  <a:pt x="37957" y="26257"/>
                </a:lnTo>
                <a:lnTo>
                  <a:pt x="79134" y="7044"/>
                </a:lnTo>
                <a:lnTo>
                  <a:pt x="129539" y="0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03826" y="1712214"/>
            <a:ext cx="20688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Quelles </a:t>
            </a:r>
            <a:r>
              <a:rPr sz="1200" dirty="0">
                <a:latin typeface="Arial Narrow"/>
                <a:cs typeface="Arial Narrow"/>
              </a:rPr>
              <a:t>données </a:t>
            </a:r>
            <a:r>
              <a:rPr sz="1200" spc="-5" dirty="0">
                <a:latin typeface="Arial Narrow"/>
                <a:cs typeface="Arial Narrow"/>
              </a:rPr>
              <a:t>seront produites  </a:t>
            </a:r>
            <a:r>
              <a:rPr sz="1200" dirty="0">
                <a:latin typeface="Arial Narrow"/>
                <a:cs typeface="Arial Narrow"/>
              </a:rPr>
              <a:t>ou </a:t>
            </a:r>
            <a:r>
              <a:rPr sz="1200" spc="-5" dirty="0">
                <a:latin typeface="Arial Narrow"/>
                <a:cs typeface="Arial Narrow"/>
              </a:rPr>
              <a:t>réutilisées </a:t>
            </a:r>
            <a:r>
              <a:rPr sz="1200" dirty="0">
                <a:latin typeface="Arial Narrow"/>
                <a:cs typeface="Arial Narrow"/>
              </a:rPr>
              <a:t>? (type, </a:t>
            </a:r>
            <a:r>
              <a:rPr sz="1200" spc="-5" dirty="0">
                <a:latin typeface="Arial Narrow"/>
                <a:cs typeface="Arial Narrow"/>
              </a:rPr>
              <a:t>format,  volume,</a:t>
            </a:r>
            <a:r>
              <a:rPr sz="1200" spc="-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accroissement…).</a:t>
            </a:r>
            <a:endParaRPr sz="1200">
              <a:latin typeface="Arial Narrow"/>
              <a:cs typeface="Arial Narrow"/>
            </a:endParaRPr>
          </a:p>
          <a:p>
            <a:pPr marL="184785" marR="10096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Comment seront-elles produites  </a:t>
            </a:r>
            <a:r>
              <a:rPr sz="1200" dirty="0">
                <a:latin typeface="Arial Narrow"/>
                <a:cs typeface="Arial Narrow"/>
              </a:rPr>
              <a:t>et/ou </a:t>
            </a:r>
            <a:r>
              <a:rPr sz="1200" spc="-5" dirty="0">
                <a:latin typeface="Arial Narrow"/>
                <a:cs typeface="Arial Narrow"/>
              </a:rPr>
              <a:t>transformées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"/>
                <a:cs typeface="Arial"/>
              </a:rPr>
              <a:t>?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5820" y="2776727"/>
            <a:ext cx="2207260" cy="42100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13664" rIns="0" bIns="0" rtlCol="0">
            <a:spAutoFit/>
          </a:bodyPr>
          <a:lstStyle/>
          <a:p>
            <a:pPr marL="384810">
              <a:lnSpc>
                <a:spcPct val="100000"/>
              </a:lnSpc>
              <a:spcBef>
                <a:spcPts val="894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Collecte des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données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9068" y="4022597"/>
            <a:ext cx="1820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Comment, </a:t>
            </a:r>
            <a:r>
              <a:rPr sz="1200" dirty="0">
                <a:latin typeface="Arial Narrow"/>
                <a:cs typeface="Arial Narrow"/>
              </a:rPr>
              <a:t>où, par </a:t>
            </a:r>
            <a:r>
              <a:rPr sz="1200" spc="-5" dirty="0">
                <a:latin typeface="Arial Narrow"/>
                <a:cs typeface="Arial Narrow"/>
              </a:rPr>
              <a:t>qui, seront  stockées, sauvegardées </a:t>
            </a:r>
            <a:r>
              <a:rPr sz="1200" dirty="0">
                <a:latin typeface="Arial Narrow"/>
                <a:cs typeface="Arial Narrow"/>
              </a:rPr>
              <a:t>et  </a:t>
            </a:r>
            <a:r>
              <a:rPr sz="1200" spc="-5" dirty="0">
                <a:latin typeface="Arial Narrow"/>
                <a:cs typeface="Arial Narrow"/>
              </a:rPr>
              <a:t>sécurisées les </a:t>
            </a:r>
            <a:r>
              <a:rPr sz="1200" dirty="0">
                <a:latin typeface="Arial Narrow"/>
                <a:cs typeface="Arial Narrow"/>
              </a:rPr>
              <a:t>données</a:t>
            </a:r>
            <a:r>
              <a:rPr sz="1200" spc="-7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998144" y="4695380"/>
            <a:ext cx="1976755" cy="422275"/>
            <a:chOff x="6998144" y="4695380"/>
            <a:chExt cx="1976755" cy="422275"/>
          </a:xfrm>
        </p:grpSpPr>
        <p:sp>
          <p:nvSpPr>
            <p:cNvPr id="16" name="object 16"/>
            <p:cNvSpPr/>
            <p:nvPr/>
          </p:nvSpPr>
          <p:spPr>
            <a:xfrm>
              <a:off x="7011161" y="4708397"/>
              <a:ext cx="1950720" cy="396240"/>
            </a:xfrm>
            <a:custGeom>
              <a:avLst/>
              <a:gdLst/>
              <a:ahLst/>
              <a:cxnLst/>
              <a:rect l="l" t="t" r="r" b="b"/>
              <a:pathLst>
                <a:path w="1950720" h="396239">
                  <a:moveTo>
                    <a:pt x="1950720" y="0"/>
                  </a:moveTo>
                  <a:lnTo>
                    <a:pt x="0" y="0"/>
                  </a:lnTo>
                  <a:lnTo>
                    <a:pt x="0" y="396239"/>
                  </a:lnTo>
                  <a:lnTo>
                    <a:pt x="1950720" y="396239"/>
                  </a:lnTo>
                  <a:lnTo>
                    <a:pt x="1950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11161" y="4708397"/>
              <a:ext cx="1950720" cy="396240"/>
            </a:xfrm>
            <a:custGeom>
              <a:avLst/>
              <a:gdLst/>
              <a:ahLst/>
              <a:cxnLst/>
              <a:rect l="l" t="t" r="r" b="b"/>
              <a:pathLst>
                <a:path w="1950720" h="396239">
                  <a:moveTo>
                    <a:pt x="0" y="396239"/>
                  </a:moveTo>
                  <a:lnTo>
                    <a:pt x="1950720" y="396239"/>
                  </a:lnTo>
                  <a:lnTo>
                    <a:pt x="1950720" y="0"/>
                  </a:lnTo>
                  <a:lnTo>
                    <a:pt x="0" y="0"/>
                  </a:lnTo>
                  <a:lnTo>
                    <a:pt x="0" y="396239"/>
                  </a:lnTo>
                  <a:close/>
                </a:path>
              </a:pathLst>
            </a:custGeom>
            <a:ln w="25908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130288" y="4797297"/>
            <a:ext cx="17113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Sauvegarde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données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05066" y="2113026"/>
            <a:ext cx="1957070" cy="1270000"/>
          </a:xfrm>
          <a:custGeom>
            <a:avLst/>
            <a:gdLst/>
            <a:ahLst/>
            <a:cxnLst/>
            <a:rect l="l" t="t" r="r" b="b"/>
            <a:pathLst>
              <a:path w="1957070" h="1270000">
                <a:moveTo>
                  <a:pt x="116839" y="0"/>
                </a:moveTo>
                <a:lnTo>
                  <a:pt x="1839976" y="0"/>
                </a:lnTo>
                <a:lnTo>
                  <a:pt x="1885449" y="7981"/>
                </a:lnTo>
                <a:lnTo>
                  <a:pt x="1922589" y="29749"/>
                </a:lnTo>
                <a:lnTo>
                  <a:pt x="1947632" y="62043"/>
                </a:lnTo>
                <a:lnTo>
                  <a:pt x="1956815" y="101600"/>
                </a:lnTo>
                <a:lnTo>
                  <a:pt x="1956815" y="1269491"/>
                </a:lnTo>
                <a:lnTo>
                  <a:pt x="0" y="1269491"/>
                </a:lnTo>
                <a:lnTo>
                  <a:pt x="0" y="101600"/>
                </a:lnTo>
                <a:lnTo>
                  <a:pt x="9183" y="62043"/>
                </a:lnTo>
                <a:lnTo>
                  <a:pt x="34226" y="29749"/>
                </a:lnTo>
                <a:lnTo>
                  <a:pt x="71366" y="7981"/>
                </a:lnTo>
                <a:lnTo>
                  <a:pt x="116839" y="0"/>
                </a:lnTo>
                <a:close/>
              </a:path>
            </a:pathLst>
          </a:custGeom>
          <a:ln w="25908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029068" y="2155012"/>
            <a:ext cx="1875789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Comment les </a:t>
            </a:r>
            <a:r>
              <a:rPr sz="1200" dirty="0">
                <a:latin typeface="Arial Narrow"/>
                <a:cs typeface="Arial Narrow"/>
              </a:rPr>
              <a:t>données</a:t>
            </a:r>
            <a:r>
              <a:rPr sz="1200" spc="-4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seront</a:t>
            </a:r>
            <a:endParaRPr sz="1200">
              <a:latin typeface="Arial Narrow"/>
              <a:cs typeface="Arial Narrow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 Narrow"/>
                <a:cs typeface="Arial Narrow"/>
              </a:rPr>
              <a:t>elles identifiées </a:t>
            </a:r>
            <a:r>
              <a:rPr sz="1200" dirty="0">
                <a:latin typeface="Arial Narrow"/>
                <a:cs typeface="Arial Narrow"/>
              </a:rPr>
              <a:t>et </a:t>
            </a:r>
            <a:r>
              <a:rPr sz="1200" spc="-5" dirty="0">
                <a:latin typeface="Arial Narrow"/>
                <a:cs typeface="Arial Narrow"/>
              </a:rPr>
              <a:t>décrites</a:t>
            </a:r>
            <a:r>
              <a:rPr sz="1200" spc="-6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Quels standards</a:t>
            </a:r>
            <a:r>
              <a:rPr sz="1200" spc="-3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de</a:t>
            </a:r>
            <a:endParaRPr sz="1200">
              <a:latin typeface="Arial Narrow"/>
              <a:cs typeface="Arial Narrow"/>
            </a:endParaRPr>
          </a:p>
          <a:p>
            <a:pPr marL="184785">
              <a:lnSpc>
                <a:spcPct val="100000"/>
              </a:lnSpc>
            </a:pPr>
            <a:r>
              <a:rPr sz="1200" dirty="0">
                <a:latin typeface="Arial Narrow"/>
                <a:cs typeface="Arial Narrow"/>
              </a:rPr>
              <a:t>métadonnées </a:t>
            </a:r>
            <a:r>
              <a:rPr sz="1200" spc="-5" dirty="0">
                <a:latin typeface="Arial Narrow"/>
                <a:cs typeface="Arial Narrow"/>
              </a:rPr>
              <a:t>utilisera </a:t>
            </a:r>
            <a:r>
              <a:rPr sz="1200" dirty="0">
                <a:latin typeface="Arial Narrow"/>
                <a:cs typeface="Arial Narrow"/>
              </a:rPr>
              <a:t>t’on</a:t>
            </a:r>
            <a:r>
              <a:rPr sz="1200" spc="-7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marR="5080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Comment seront </a:t>
            </a:r>
            <a:r>
              <a:rPr sz="1200" dirty="0">
                <a:latin typeface="Arial Narrow"/>
                <a:cs typeface="Arial Narrow"/>
              </a:rPr>
              <a:t>générées </a:t>
            </a:r>
            <a:r>
              <a:rPr sz="1200" spc="-5" dirty="0">
                <a:latin typeface="Arial Narrow"/>
                <a:cs typeface="Arial Narrow"/>
              </a:rPr>
              <a:t>les  </a:t>
            </a:r>
            <a:r>
              <a:rPr sz="1200" dirty="0">
                <a:latin typeface="Arial Narrow"/>
                <a:cs typeface="Arial Narrow"/>
              </a:rPr>
              <a:t>métadonnées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92111" y="3346703"/>
            <a:ext cx="1983105" cy="42227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58419" rIns="0" bIns="0" rtlCol="0">
            <a:spAutoFit/>
          </a:bodyPr>
          <a:lstStyle/>
          <a:p>
            <a:pPr marL="703580" marR="335280" indent="-361315">
              <a:lnSpc>
                <a:spcPts val="1190"/>
              </a:lnSpc>
              <a:spcBef>
                <a:spcPts val="459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Documentation</a:t>
            </a:r>
            <a:r>
              <a:rPr sz="11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des 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données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71594" y="5221985"/>
            <a:ext cx="1708785" cy="1039494"/>
          </a:xfrm>
          <a:custGeom>
            <a:avLst/>
            <a:gdLst/>
            <a:ahLst/>
            <a:cxnLst/>
            <a:rect l="l" t="t" r="r" b="b"/>
            <a:pathLst>
              <a:path w="1708785" h="1039495">
                <a:moveTo>
                  <a:pt x="101980" y="0"/>
                </a:moveTo>
                <a:lnTo>
                  <a:pt x="1606422" y="0"/>
                </a:lnTo>
                <a:lnTo>
                  <a:pt x="1646092" y="6532"/>
                </a:lnTo>
                <a:lnTo>
                  <a:pt x="1678511" y="24352"/>
                </a:lnTo>
                <a:lnTo>
                  <a:pt x="1700381" y="50792"/>
                </a:lnTo>
                <a:lnTo>
                  <a:pt x="1708403" y="83184"/>
                </a:lnTo>
                <a:lnTo>
                  <a:pt x="1708403" y="1039368"/>
                </a:lnTo>
                <a:lnTo>
                  <a:pt x="0" y="1039368"/>
                </a:lnTo>
                <a:lnTo>
                  <a:pt x="0" y="83184"/>
                </a:lnTo>
                <a:lnTo>
                  <a:pt x="8022" y="50792"/>
                </a:lnTo>
                <a:lnTo>
                  <a:pt x="29892" y="24352"/>
                </a:lnTo>
                <a:lnTo>
                  <a:pt x="62311" y="6532"/>
                </a:lnTo>
                <a:lnTo>
                  <a:pt x="101980" y="0"/>
                </a:lnTo>
                <a:close/>
              </a:path>
            </a:pathLst>
          </a:custGeom>
          <a:ln w="25908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394072" y="5265546"/>
            <a:ext cx="15728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Qui </a:t>
            </a:r>
            <a:r>
              <a:rPr sz="1200" spc="-5" dirty="0">
                <a:latin typeface="Arial Narrow"/>
                <a:cs typeface="Arial Narrow"/>
              </a:rPr>
              <a:t>sera propriétaire</a:t>
            </a:r>
            <a:r>
              <a:rPr sz="1200" spc="-7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des  données </a:t>
            </a:r>
            <a:r>
              <a:rPr sz="1200" spc="-5" dirty="0">
                <a:latin typeface="Arial Narrow"/>
                <a:cs typeface="Arial Narrow"/>
              </a:rPr>
              <a:t>produites</a:t>
            </a:r>
            <a:r>
              <a:rPr sz="1200" spc="-5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Des données</a:t>
            </a:r>
            <a:r>
              <a:rPr sz="1200" spc="-5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externes</a:t>
            </a:r>
            <a:endParaRPr sz="1200">
              <a:latin typeface="Arial Narrow"/>
              <a:cs typeface="Arial Narrow"/>
            </a:endParaRPr>
          </a:p>
          <a:p>
            <a:pPr marL="184785">
              <a:lnSpc>
                <a:spcPct val="100000"/>
              </a:lnSpc>
            </a:pPr>
            <a:r>
              <a:rPr sz="1200" spc="-5" dirty="0">
                <a:latin typeface="Arial Narrow"/>
                <a:cs typeface="Arial Narrow"/>
              </a:rPr>
              <a:t>seront-elles utilisées</a:t>
            </a:r>
            <a:r>
              <a:rPr sz="1200" spc="-5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58640" y="6248400"/>
            <a:ext cx="1734820" cy="422275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114935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9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Propriété</a:t>
            </a:r>
            <a:r>
              <a:rPr sz="1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intellectuelle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80210" y="5205221"/>
            <a:ext cx="2531745" cy="1118870"/>
          </a:xfrm>
          <a:custGeom>
            <a:avLst/>
            <a:gdLst/>
            <a:ahLst/>
            <a:cxnLst/>
            <a:rect l="l" t="t" r="r" b="b"/>
            <a:pathLst>
              <a:path w="2531745" h="1118870">
                <a:moveTo>
                  <a:pt x="151129" y="0"/>
                </a:moveTo>
                <a:lnTo>
                  <a:pt x="2380234" y="0"/>
                </a:lnTo>
                <a:lnTo>
                  <a:pt x="2439048" y="7024"/>
                </a:lnTo>
                <a:lnTo>
                  <a:pt x="2487088" y="26193"/>
                </a:lnTo>
                <a:lnTo>
                  <a:pt x="2519483" y="54649"/>
                </a:lnTo>
                <a:lnTo>
                  <a:pt x="2531364" y="89534"/>
                </a:lnTo>
                <a:lnTo>
                  <a:pt x="2531364" y="1118615"/>
                </a:lnTo>
                <a:lnTo>
                  <a:pt x="0" y="1118615"/>
                </a:lnTo>
                <a:lnTo>
                  <a:pt x="0" y="89534"/>
                </a:lnTo>
                <a:lnTo>
                  <a:pt x="11880" y="54649"/>
                </a:lnTo>
                <a:lnTo>
                  <a:pt x="44275" y="26193"/>
                </a:lnTo>
                <a:lnTo>
                  <a:pt x="92315" y="7024"/>
                </a:lnTo>
                <a:lnTo>
                  <a:pt x="151129" y="0"/>
                </a:lnTo>
                <a:close/>
              </a:path>
            </a:pathLst>
          </a:custGeom>
          <a:ln w="25907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02054" y="5248783"/>
            <a:ext cx="24688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Qui </a:t>
            </a:r>
            <a:r>
              <a:rPr sz="1200" spc="-5" dirty="0">
                <a:latin typeface="Arial Narrow"/>
                <a:cs typeface="Arial Narrow"/>
              </a:rPr>
              <a:t>pourra </a:t>
            </a:r>
            <a:r>
              <a:rPr sz="1200" dirty="0">
                <a:latin typeface="Arial Narrow"/>
                <a:cs typeface="Arial Narrow"/>
              </a:rPr>
              <a:t>accéder aux données</a:t>
            </a:r>
            <a:r>
              <a:rPr sz="1200" spc="-8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marR="11112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Les données </a:t>
            </a:r>
            <a:r>
              <a:rPr sz="1200" spc="-5" dirty="0">
                <a:latin typeface="Arial Narrow"/>
                <a:cs typeface="Arial Narrow"/>
              </a:rPr>
              <a:t>seront-elles </a:t>
            </a:r>
            <a:r>
              <a:rPr sz="1200" dirty="0">
                <a:latin typeface="Arial Narrow"/>
                <a:cs typeface="Arial Narrow"/>
              </a:rPr>
              <a:t>partagées</a:t>
            </a:r>
            <a:r>
              <a:rPr sz="1200" spc="-10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ou  </a:t>
            </a:r>
            <a:r>
              <a:rPr sz="1200" spc="-5" dirty="0">
                <a:latin typeface="Arial Narrow"/>
                <a:cs typeface="Arial Narrow"/>
              </a:rPr>
              <a:t>publiées</a:t>
            </a:r>
            <a:r>
              <a:rPr sz="1200" spc="254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Avec qui ? </a:t>
            </a:r>
            <a:r>
              <a:rPr sz="1200" spc="-5" dirty="0">
                <a:latin typeface="Arial Narrow"/>
                <a:cs typeface="Arial Narrow"/>
              </a:rPr>
              <a:t>Comment </a:t>
            </a:r>
            <a:r>
              <a:rPr sz="1200" dirty="0">
                <a:latin typeface="Arial Narrow"/>
                <a:cs typeface="Arial Narrow"/>
              </a:rPr>
              <a:t>? </a:t>
            </a:r>
            <a:r>
              <a:rPr sz="1200" spc="-5" dirty="0">
                <a:latin typeface="Arial Narrow"/>
                <a:cs typeface="Arial Narrow"/>
              </a:rPr>
              <a:t>Dans </a:t>
            </a:r>
            <a:r>
              <a:rPr sz="1200" dirty="0">
                <a:latin typeface="Arial Narrow"/>
                <a:cs typeface="Arial Narrow"/>
              </a:rPr>
              <a:t>quel </a:t>
            </a:r>
            <a:r>
              <a:rPr sz="1200" spc="-5" dirty="0">
                <a:latin typeface="Arial Narrow"/>
                <a:cs typeface="Arial Narrow"/>
              </a:rPr>
              <a:t>délai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Sous </a:t>
            </a:r>
            <a:r>
              <a:rPr sz="1200" spc="-5" dirty="0">
                <a:latin typeface="Arial Narrow"/>
                <a:cs typeface="Arial Narrow"/>
              </a:rPr>
              <a:t>quelle licence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67255" y="6310884"/>
            <a:ext cx="2557780" cy="370840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8890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70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Accès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et partage des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données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0405" y="2431542"/>
            <a:ext cx="1910080" cy="797560"/>
          </a:xfrm>
          <a:custGeom>
            <a:avLst/>
            <a:gdLst/>
            <a:ahLst/>
            <a:cxnLst/>
            <a:rect l="l" t="t" r="r" b="b"/>
            <a:pathLst>
              <a:path w="1910080" h="797560">
                <a:moveTo>
                  <a:pt x="114033" y="0"/>
                </a:moveTo>
                <a:lnTo>
                  <a:pt x="1795526" y="0"/>
                </a:lnTo>
                <a:lnTo>
                  <a:pt x="1839920" y="5014"/>
                </a:lnTo>
                <a:lnTo>
                  <a:pt x="1876170" y="18684"/>
                </a:lnTo>
                <a:lnTo>
                  <a:pt x="1900610" y="38951"/>
                </a:lnTo>
                <a:lnTo>
                  <a:pt x="1909571" y="63754"/>
                </a:lnTo>
                <a:lnTo>
                  <a:pt x="1909571" y="797052"/>
                </a:lnTo>
                <a:lnTo>
                  <a:pt x="0" y="797052"/>
                </a:lnTo>
                <a:lnTo>
                  <a:pt x="0" y="63754"/>
                </a:lnTo>
                <a:lnTo>
                  <a:pt x="8961" y="38951"/>
                </a:lnTo>
                <a:lnTo>
                  <a:pt x="33399" y="18684"/>
                </a:lnTo>
                <a:lnTo>
                  <a:pt x="69646" y="5014"/>
                </a:lnTo>
                <a:lnTo>
                  <a:pt x="114033" y="0"/>
                </a:lnTo>
                <a:close/>
              </a:path>
            </a:pathLst>
          </a:custGeom>
          <a:ln w="25908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22300" y="2474214"/>
            <a:ext cx="1833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Comment la gestion </a:t>
            </a:r>
            <a:r>
              <a:rPr sz="1200" dirty="0">
                <a:latin typeface="Arial Narrow"/>
                <a:cs typeface="Arial Narrow"/>
              </a:rPr>
              <a:t>des  données </a:t>
            </a:r>
            <a:r>
              <a:rPr sz="1200" spc="-5" dirty="0">
                <a:latin typeface="Arial Narrow"/>
                <a:cs typeface="Arial Narrow"/>
              </a:rPr>
              <a:t>est-elle </a:t>
            </a:r>
            <a:r>
              <a:rPr sz="1200" dirty="0">
                <a:latin typeface="Arial Narrow"/>
                <a:cs typeface="Arial Narrow"/>
              </a:rPr>
              <a:t>financée,</a:t>
            </a:r>
            <a:r>
              <a:rPr sz="1200" spc="-114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en  </a:t>
            </a:r>
            <a:r>
              <a:rPr sz="1200" spc="-5" dirty="0">
                <a:latin typeface="Arial Narrow"/>
                <a:cs typeface="Arial Narrow"/>
              </a:rPr>
              <a:t>particulier </a:t>
            </a:r>
            <a:r>
              <a:rPr sz="1200" dirty="0">
                <a:latin typeface="Arial Narrow"/>
                <a:cs typeface="Arial Narrow"/>
              </a:rPr>
              <a:t>à </a:t>
            </a:r>
            <a:r>
              <a:rPr sz="1200" spc="-5" dirty="0">
                <a:latin typeface="Arial Narrow"/>
                <a:cs typeface="Arial Narrow"/>
              </a:rPr>
              <a:t>long terme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7452" y="3215639"/>
            <a:ext cx="1935480" cy="42227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15570" rIns="0" bIns="0" rtlCol="0">
            <a:spAutoFit/>
          </a:bodyPr>
          <a:lstStyle/>
          <a:p>
            <a:pPr marL="568960">
              <a:lnSpc>
                <a:spcPct val="100000"/>
              </a:lnSpc>
              <a:spcBef>
                <a:spcPts val="91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Ressources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1950" y="3838194"/>
            <a:ext cx="1903730" cy="730250"/>
          </a:xfrm>
          <a:custGeom>
            <a:avLst/>
            <a:gdLst/>
            <a:ahLst/>
            <a:cxnLst/>
            <a:rect l="l" t="t" r="r" b="b"/>
            <a:pathLst>
              <a:path w="1903730" h="730250">
                <a:moveTo>
                  <a:pt x="113677" y="0"/>
                </a:moveTo>
                <a:lnTo>
                  <a:pt x="1789811" y="0"/>
                </a:lnTo>
                <a:lnTo>
                  <a:pt x="1834038" y="4591"/>
                </a:lnTo>
                <a:lnTo>
                  <a:pt x="1870170" y="17113"/>
                </a:lnTo>
                <a:lnTo>
                  <a:pt x="1894538" y="35683"/>
                </a:lnTo>
                <a:lnTo>
                  <a:pt x="1903476" y="58419"/>
                </a:lnTo>
                <a:lnTo>
                  <a:pt x="1903476" y="729995"/>
                </a:lnTo>
                <a:lnTo>
                  <a:pt x="0" y="729995"/>
                </a:lnTo>
                <a:lnTo>
                  <a:pt x="0" y="58419"/>
                </a:lnTo>
                <a:lnTo>
                  <a:pt x="8932" y="35683"/>
                </a:lnTo>
                <a:lnTo>
                  <a:pt x="33293" y="17113"/>
                </a:lnTo>
                <a:lnTo>
                  <a:pt x="69426" y="4591"/>
                </a:lnTo>
                <a:lnTo>
                  <a:pt x="113677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64183" y="3881373"/>
            <a:ext cx="1899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5104" algn="l"/>
              </a:tabLst>
            </a:pPr>
            <a:r>
              <a:rPr sz="1200" dirty="0">
                <a:latin typeface="Arial Narrow"/>
                <a:cs typeface="Arial Narrow"/>
              </a:rPr>
              <a:t>Y a </a:t>
            </a:r>
            <a:r>
              <a:rPr sz="1200" spc="-5" dirty="0">
                <a:latin typeface="Arial Narrow"/>
                <a:cs typeface="Arial Narrow"/>
              </a:rPr>
              <a:t>t’il </a:t>
            </a:r>
            <a:r>
              <a:rPr sz="1200" dirty="0">
                <a:latin typeface="Arial Narrow"/>
                <a:cs typeface="Arial Narrow"/>
              </a:rPr>
              <a:t>un </a:t>
            </a:r>
            <a:r>
              <a:rPr sz="1200" spc="-5" dirty="0">
                <a:latin typeface="Arial Narrow"/>
                <a:cs typeface="Arial Narrow"/>
              </a:rPr>
              <a:t>plan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pour</a:t>
            </a:r>
            <a:endParaRPr sz="1200">
              <a:latin typeface="Arial Narrow"/>
              <a:cs typeface="Arial Narrow"/>
            </a:endParaRPr>
          </a:p>
          <a:p>
            <a:pPr marL="204470">
              <a:lnSpc>
                <a:spcPct val="100000"/>
              </a:lnSpc>
            </a:pPr>
            <a:r>
              <a:rPr sz="1200" spc="-5" dirty="0">
                <a:latin typeface="Arial Narrow"/>
                <a:cs typeface="Arial Narrow"/>
              </a:rPr>
              <a:t>l’archivage </a:t>
            </a:r>
            <a:r>
              <a:rPr sz="1200" dirty="0">
                <a:latin typeface="Arial Narrow"/>
                <a:cs typeface="Arial Narrow"/>
              </a:rPr>
              <a:t>et </a:t>
            </a:r>
            <a:r>
              <a:rPr sz="1200" spc="-5" dirty="0">
                <a:latin typeface="Arial Narrow"/>
                <a:cs typeface="Arial Narrow"/>
              </a:rPr>
              <a:t>la</a:t>
            </a:r>
            <a:r>
              <a:rPr sz="1200" spc="-2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préservation</a:t>
            </a:r>
            <a:endParaRPr sz="1200">
              <a:latin typeface="Arial Narrow"/>
              <a:cs typeface="Arial Narrow"/>
            </a:endParaRPr>
          </a:p>
          <a:p>
            <a:pPr marL="204470">
              <a:lnSpc>
                <a:spcPct val="100000"/>
              </a:lnSpc>
            </a:pPr>
            <a:r>
              <a:rPr sz="1200" dirty="0">
                <a:latin typeface="Arial Narrow"/>
                <a:cs typeface="Arial Narrow"/>
              </a:rPr>
              <a:t>à </a:t>
            </a:r>
            <a:r>
              <a:rPr sz="1200" spc="-5" dirty="0">
                <a:latin typeface="Arial Narrow"/>
                <a:cs typeface="Arial Narrow"/>
              </a:rPr>
              <a:t>long terme</a:t>
            </a:r>
            <a:r>
              <a:rPr sz="1200" spc="-1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49758" y="4578858"/>
            <a:ext cx="1905000" cy="394970"/>
          </a:xfrm>
          <a:custGeom>
            <a:avLst/>
            <a:gdLst/>
            <a:ahLst/>
            <a:cxnLst/>
            <a:rect l="l" t="t" r="r" b="b"/>
            <a:pathLst>
              <a:path w="1905000" h="394970">
                <a:moveTo>
                  <a:pt x="0" y="394715"/>
                </a:moveTo>
                <a:lnTo>
                  <a:pt x="1905000" y="394715"/>
                </a:lnTo>
                <a:lnTo>
                  <a:pt x="1905000" y="0"/>
                </a:lnTo>
                <a:lnTo>
                  <a:pt x="0" y="0"/>
                </a:lnTo>
                <a:lnTo>
                  <a:pt x="0" y="394715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77137" y="4568190"/>
            <a:ext cx="1873250" cy="4184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5244" rIns="0" bIns="0" rtlCol="0">
            <a:spAutoFit/>
          </a:bodyPr>
          <a:lstStyle/>
          <a:p>
            <a:pPr marL="495934" marR="83820" indent="-431800">
              <a:lnSpc>
                <a:spcPts val="1190"/>
              </a:lnSpc>
              <a:spcBef>
                <a:spcPts val="434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Archivage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et préservation  des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données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62115" y="6237732"/>
            <a:ext cx="1734820" cy="42227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162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Ethique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262052" y="5184584"/>
            <a:ext cx="1734820" cy="1065530"/>
            <a:chOff x="6262052" y="5184584"/>
            <a:chExt cx="1734820" cy="1065530"/>
          </a:xfrm>
        </p:grpSpPr>
        <p:sp>
          <p:nvSpPr>
            <p:cNvPr id="37" name="object 37"/>
            <p:cNvSpPr/>
            <p:nvPr/>
          </p:nvSpPr>
          <p:spPr>
            <a:xfrm>
              <a:off x="6275070" y="5197601"/>
              <a:ext cx="1708785" cy="1039494"/>
            </a:xfrm>
            <a:custGeom>
              <a:avLst/>
              <a:gdLst/>
              <a:ahLst/>
              <a:cxnLst/>
              <a:rect l="l" t="t" r="r" b="b"/>
              <a:pathLst>
                <a:path w="1708784" h="1039495">
                  <a:moveTo>
                    <a:pt x="1606423" y="0"/>
                  </a:moveTo>
                  <a:lnTo>
                    <a:pt x="101980" y="0"/>
                  </a:lnTo>
                  <a:lnTo>
                    <a:pt x="62311" y="6532"/>
                  </a:lnTo>
                  <a:lnTo>
                    <a:pt x="29892" y="24352"/>
                  </a:lnTo>
                  <a:lnTo>
                    <a:pt x="8022" y="50792"/>
                  </a:lnTo>
                  <a:lnTo>
                    <a:pt x="0" y="83185"/>
                  </a:lnTo>
                  <a:lnTo>
                    <a:pt x="0" y="1039368"/>
                  </a:lnTo>
                  <a:lnTo>
                    <a:pt x="1708403" y="1039368"/>
                  </a:lnTo>
                  <a:lnTo>
                    <a:pt x="1708403" y="83185"/>
                  </a:lnTo>
                  <a:lnTo>
                    <a:pt x="1700381" y="50792"/>
                  </a:lnTo>
                  <a:lnTo>
                    <a:pt x="1678511" y="24352"/>
                  </a:lnTo>
                  <a:lnTo>
                    <a:pt x="1646092" y="6532"/>
                  </a:lnTo>
                  <a:lnTo>
                    <a:pt x="160642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75070" y="5197601"/>
              <a:ext cx="1708785" cy="1039494"/>
            </a:xfrm>
            <a:custGeom>
              <a:avLst/>
              <a:gdLst/>
              <a:ahLst/>
              <a:cxnLst/>
              <a:rect l="l" t="t" r="r" b="b"/>
              <a:pathLst>
                <a:path w="1708784" h="1039495">
                  <a:moveTo>
                    <a:pt x="101980" y="0"/>
                  </a:moveTo>
                  <a:lnTo>
                    <a:pt x="1606423" y="0"/>
                  </a:lnTo>
                  <a:lnTo>
                    <a:pt x="1646092" y="6532"/>
                  </a:lnTo>
                  <a:lnTo>
                    <a:pt x="1678511" y="24352"/>
                  </a:lnTo>
                  <a:lnTo>
                    <a:pt x="1700381" y="50792"/>
                  </a:lnTo>
                  <a:lnTo>
                    <a:pt x="1708403" y="83185"/>
                  </a:lnTo>
                  <a:lnTo>
                    <a:pt x="1708403" y="1039368"/>
                  </a:lnTo>
                  <a:lnTo>
                    <a:pt x="0" y="1039368"/>
                  </a:lnTo>
                  <a:lnTo>
                    <a:pt x="0" y="83185"/>
                  </a:lnTo>
                  <a:lnTo>
                    <a:pt x="8022" y="50792"/>
                  </a:lnTo>
                  <a:lnTo>
                    <a:pt x="29892" y="24352"/>
                  </a:lnTo>
                  <a:lnTo>
                    <a:pt x="62311" y="6532"/>
                  </a:lnTo>
                  <a:lnTo>
                    <a:pt x="101980" y="0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298184" y="5241163"/>
            <a:ext cx="160020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latin typeface="Arial Narrow"/>
                <a:cs typeface="Arial Narrow"/>
              </a:rPr>
              <a:t>Des données </a:t>
            </a:r>
            <a:r>
              <a:rPr sz="1200" spc="-5" dirty="0">
                <a:latin typeface="Arial Narrow"/>
                <a:cs typeface="Arial Narrow"/>
              </a:rPr>
              <a:t>sensibles  seront-elles produites </a:t>
            </a:r>
            <a:r>
              <a:rPr sz="1200" dirty="0">
                <a:latin typeface="Arial Narrow"/>
                <a:cs typeface="Arial Narrow"/>
              </a:rPr>
              <a:t>ou  </a:t>
            </a:r>
            <a:r>
              <a:rPr sz="1200" spc="-5" dirty="0">
                <a:latin typeface="Arial Narrow"/>
                <a:cs typeface="Arial Narrow"/>
              </a:rPr>
              <a:t>utilisées</a:t>
            </a:r>
            <a:r>
              <a:rPr sz="1200" spc="-3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  <a:p>
            <a:pPr marL="184785" marR="105410" indent="-172720">
              <a:lnSpc>
                <a:spcPts val="1430"/>
              </a:lnSpc>
              <a:spcBef>
                <a:spcPts val="55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-5" dirty="0">
                <a:latin typeface="Arial Narrow"/>
                <a:cs typeface="Arial Narrow"/>
              </a:rPr>
              <a:t>Comment sera assurée  leur anonymisation</a:t>
            </a:r>
            <a:r>
              <a:rPr sz="1200" spc="-5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?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564892" y="3369564"/>
            <a:ext cx="4071620" cy="1838960"/>
            <a:chOff x="2564892" y="3369564"/>
            <a:chExt cx="4071620" cy="1838960"/>
          </a:xfrm>
        </p:grpSpPr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2860" y="3369564"/>
              <a:ext cx="1399032" cy="14504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4892" y="4655807"/>
              <a:ext cx="4071365" cy="5524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440" y="1603247"/>
            <a:ext cx="3815079" cy="4135120"/>
            <a:chOff x="726440" y="1603247"/>
            <a:chExt cx="3815079" cy="4135120"/>
          </a:xfrm>
        </p:grpSpPr>
        <p:sp>
          <p:nvSpPr>
            <p:cNvPr id="3" name="object 3"/>
            <p:cNvSpPr/>
            <p:nvPr/>
          </p:nvSpPr>
          <p:spPr>
            <a:xfrm>
              <a:off x="1066800" y="1603247"/>
              <a:ext cx="3474720" cy="3474720"/>
            </a:xfrm>
            <a:custGeom>
              <a:avLst/>
              <a:gdLst/>
              <a:ahLst/>
              <a:cxnLst/>
              <a:rect l="l" t="t" r="r" b="b"/>
              <a:pathLst>
                <a:path w="3474720" h="3474720">
                  <a:moveTo>
                    <a:pt x="3474720" y="0"/>
                  </a:moveTo>
                  <a:lnTo>
                    <a:pt x="108483" y="0"/>
                  </a:lnTo>
                  <a:lnTo>
                    <a:pt x="66254" y="8516"/>
                  </a:lnTo>
                  <a:lnTo>
                    <a:pt x="31772" y="31750"/>
                  </a:lnTo>
                  <a:lnTo>
                    <a:pt x="8524" y="66222"/>
                  </a:lnTo>
                  <a:lnTo>
                    <a:pt x="0" y="108457"/>
                  </a:lnTo>
                  <a:lnTo>
                    <a:pt x="0" y="3366262"/>
                  </a:lnTo>
                  <a:lnTo>
                    <a:pt x="8524" y="3408497"/>
                  </a:lnTo>
                  <a:lnTo>
                    <a:pt x="31772" y="3442970"/>
                  </a:lnTo>
                  <a:lnTo>
                    <a:pt x="66254" y="3466203"/>
                  </a:lnTo>
                  <a:lnTo>
                    <a:pt x="108483" y="3474720"/>
                  </a:lnTo>
                  <a:lnTo>
                    <a:pt x="3474720" y="3474720"/>
                  </a:lnTo>
                  <a:lnTo>
                    <a:pt x="3474720" y="0"/>
                  </a:lnTo>
                  <a:close/>
                </a:path>
              </a:pathLst>
            </a:custGeom>
            <a:solidFill>
              <a:srgbClr val="AA09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440" y="3411118"/>
              <a:ext cx="2145766" cy="23267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4691" y="2387693"/>
            <a:ext cx="265874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 marR="5080" indent="-536575">
              <a:lnSpc>
                <a:spcPct val="119000"/>
              </a:lnSpc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</a:rPr>
              <a:t>Pourquoi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rédiger  </a:t>
            </a:r>
            <a:r>
              <a:rPr spc="-5" dirty="0">
                <a:solidFill>
                  <a:srgbClr val="FFFFFF"/>
                </a:solidFill>
              </a:rPr>
              <a:t>un PGD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576190" y="1594103"/>
            <a:ext cx="3493770" cy="3493770"/>
            <a:chOff x="4576190" y="1594103"/>
            <a:chExt cx="3493770" cy="34937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5715" y="1603247"/>
              <a:ext cx="3474719" cy="34747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80762" y="1598675"/>
              <a:ext cx="3484245" cy="3484245"/>
            </a:xfrm>
            <a:custGeom>
              <a:avLst/>
              <a:gdLst/>
              <a:ahLst/>
              <a:cxnLst/>
              <a:rect l="l" t="t" r="r" b="b"/>
              <a:pathLst>
                <a:path w="3484245" h="3484245">
                  <a:moveTo>
                    <a:pt x="3484244" y="112268"/>
                  </a:moveTo>
                  <a:lnTo>
                    <a:pt x="3484244" y="3372357"/>
                  </a:lnTo>
                  <a:lnTo>
                    <a:pt x="3481832" y="3394329"/>
                  </a:lnTo>
                  <a:lnTo>
                    <a:pt x="3464814" y="3434588"/>
                  </a:lnTo>
                  <a:lnTo>
                    <a:pt x="3434588" y="3465195"/>
                  </a:lnTo>
                  <a:lnTo>
                    <a:pt x="3394456" y="3481704"/>
                  </a:lnTo>
                  <a:lnTo>
                    <a:pt x="3371977" y="3484118"/>
                  </a:lnTo>
                  <a:lnTo>
                    <a:pt x="0" y="3484118"/>
                  </a:lnTo>
                  <a:lnTo>
                    <a:pt x="0" y="0"/>
                  </a:lnTo>
                  <a:lnTo>
                    <a:pt x="3371977" y="0"/>
                  </a:lnTo>
                  <a:lnTo>
                    <a:pt x="3415538" y="8636"/>
                  </a:lnTo>
                  <a:lnTo>
                    <a:pt x="3451225" y="33020"/>
                  </a:lnTo>
                  <a:lnTo>
                    <a:pt x="3475609" y="68707"/>
                  </a:lnTo>
                  <a:lnTo>
                    <a:pt x="3484244" y="112268"/>
                  </a:lnTo>
                  <a:close/>
                </a:path>
              </a:pathLst>
            </a:custGeom>
            <a:ln w="9143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51628" y="5240273"/>
            <a:ext cx="406907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4"/>
              </a:rPr>
              <a:t>https://www.cessda.eu/Training/Training-Resources/Library/Data-Management-Expert-Guide/1.- </a:t>
            </a:r>
            <a:r>
              <a:rPr sz="800" spc="-5" dirty="0">
                <a:solidFill>
                  <a:srgbClr val="0033D6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8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4"/>
              </a:rPr>
              <a:t>Plan/Benefits-of-data-management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9" y="4974335"/>
            <a:ext cx="2164079" cy="18836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339674"/>
            <a:ext cx="5071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Planifier la </a:t>
            </a:r>
            <a:r>
              <a:rPr dirty="0"/>
              <a:t>gestion </a:t>
            </a:r>
            <a:r>
              <a:rPr spc="-5" dirty="0"/>
              <a:t>des</a:t>
            </a:r>
            <a:r>
              <a:rPr dirty="0"/>
              <a:t> données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1902149"/>
            <a:ext cx="7153909" cy="249491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15"/>
              </a:spcBef>
              <a:buClr>
                <a:srgbClr val="003E20"/>
              </a:buClr>
              <a:buSzPct val="130555"/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solidFill>
                  <a:srgbClr val="133355"/>
                </a:solidFill>
                <a:latin typeface="Arial"/>
                <a:cs typeface="Arial"/>
              </a:rPr>
              <a:t>Se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poser les bonnes questions</a:t>
            </a:r>
            <a:r>
              <a:rPr sz="1800" spc="60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33355"/>
                </a:solidFill>
                <a:latin typeface="Arial"/>
                <a:cs typeface="Arial"/>
              </a:rPr>
              <a:t>pour…</a:t>
            </a:r>
            <a:endParaRPr sz="1800">
              <a:latin typeface="Arial"/>
              <a:cs typeface="Arial"/>
            </a:endParaRPr>
          </a:p>
          <a:p>
            <a:pPr marL="469900" marR="22860" lvl="1" indent="-229235">
              <a:lnSpc>
                <a:spcPct val="100000"/>
              </a:lnSpc>
              <a:spcBef>
                <a:spcPts val="605"/>
              </a:spcBef>
              <a:buClr>
                <a:srgbClr val="AA092E"/>
              </a:buClr>
              <a:buSzPct val="128125"/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600" b="1" spc="-5" dirty="0">
                <a:solidFill>
                  <a:srgbClr val="133355"/>
                </a:solidFill>
                <a:latin typeface="Arial"/>
                <a:cs typeface="Arial"/>
              </a:rPr>
              <a:t>identifier les risques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liés à la gestion des données, assurer la sécurité et  la préservation des données sur le long</a:t>
            </a:r>
            <a:r>
              <a:rPr sz="1600" spc="25" dirty="0">
                <a:solidFill>
                  <a:srgbClr val="133355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terme,</a:t>
            </a:r>
            <a:endParaRPr sz="1600">
              <a:latin typeface="Arial"/>
              <a:cs typeface="Arial"/>
            </a:endParaRPr>
          </a:p>
          <a:p>
            <a:pPr marL="469900" marR="186690" lvl="1" indent="-229235">
              <a:lnSpc>
                <a:spcPct val="100000"/>
              </a:lnSpc>
              <a:spcBef>
                <a:spcPts val="600"/>
              </a:spcBef>
              <a:buClr>
                <a:srgbClr val="AA092E"/>
              </a:buClr>
              <a:buSzPct val="128125"/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600" b="1" spc="-5" dirty="0">
                <a:solidFill>
                  <a:srgbClr val="133355"/>
                </a:solidFill>
                <a:latin typeface="Arial"/>
                <a:cs typeface="Arial"/>
              </a:rPr>
              <a:t>identifier les responsabilités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, </a:t>
            </a:r>
            <a:r>
              <a:rPr sz="1600" b="1" spc="-5" dirty="0">
                <a:solidFill>
                  <a:srgbClr val="133355"/>
                </a:solidFill>
                <a:latin typeface="Arial"/>
                <a:cs typeface="Arial"/>
              </a:rPr>
              <a:t>les rôles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de chacun dans </a:t>
            </a:r>
            <a:r>
              <a:rPr sz="1600" dirty="0">
                <a:solidFill>
                  <a:srgbClr val="133355"/>
                </a:solidFill>
                <a:latin typeface="Arial"/>
                <a:cs typeface="Arial"/>
              </a:rPr>
              <a:t>la </a:t>
            </a: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gestion des  données, planifier les ressources et compétences nécessaires à cette  gestion,</a:t>
            </a:r>
            <a:endParaRPr sz="1600">
              <a:latin typeface="Arial"/>
              <a:cs typeface="Arial"/>
            </a:endParaRPr>
          </a:p>
          <a:p>
            <a:pPr marL="469900" marR="5080" lvl="1" indent="-229235">
              <a:lnSpc>
                <a:spcPct val="100000"/>
              </a:lnSpc>
              <a:spcBef>
                <a:spcPts val="605"/>
              </a:spcBef>
              <a:buClr>
                <a:srgbClr val="AA092E"/>
              </a:buClr>
              <a:buSzPct val="128125"/>
              <a:buChar char="•"/>
              <a:tabLst>
                <a:tab pos="469900" algn="l"/>
                <a:tab pos="470534" algn="l"/>
              </a:tabLst>
            </a:pPr>
            <a:r>
              <a:rPr sz="1600" spc="-5" dirty="0">
                <a:solidFill>
                  <a:srgbClr val="133355"/>
                </a:solidFill>
                <a:latin typeface="Arial"/>
                <a:cs typeface="Arial"/>
              </a:rPr>
              <a:t>garantir des données fiables et bien gérées, compréhensibles, disponibles  et préservées sur le long terme pour une réutilisation future : </a:t>
            </a:r>
            <a:r>
              <a:rPr sz="1600" b="1" spc="-5" dirty="0">
                <a:solidFill>
                  <a:srgbClr val="133355"/>
                </a:solidFill>
                <a:latin typeface="Arial"/>
                <a:cs typeface="Arial"/>
              </a:rPr>
              <a:t>démarche  </a:t>
            </a:r>
            <a:r>
              <a:rPr sz="1600" b="1" spc="-40" dirty="0">
                <a:solidFill>
                  <a:srgbClr val="133355"/>
                </a:solidFill>
                <a:latin typeface="Arial"/>
                <a:cs typeface="Arial"/>
              </a:rPr>
              <a:t>FAIR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14288" y="22859"/>
            <a:ext cx="2875915" cy="1362710"/>
            <a:chOff x="6114288" y="22859"/>
            <a:chExt cx="2875915" cy="13627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3432" y="32003"/>
              <a:ext cx="2857500" cy="13441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18860" y="27431"/>
              <a:ext cx="2867025" cy="1353820"/>
            </a:xfrm>
            <a:custGeom>
              <a:avLst/>
              <a:gdLst/>
              <a:ahLst/>
              <a:cxnLst/>
              <a:rect l="l" t="t" r="r" b="b"/>
              <a:pathLst>
                <a:path w="2867025" h="1353820">
                  <a:moveTo>
                    <a:pt x="0" y="1353311"/>
                  </a:moveTo>
                  <a:lnTo>
                    <a:pt x="2866643" y="1353311"/>
                  </a:lnTo>
                  <a:lnTo>
                    <a:pt x="2866643" y="0"/>
                  </a:lnTo>
                  <a:lnTo>
                    <a:pt x="0" y="0"/>
                  </a:lnTo>
                  <a:lnTo>
                    <a:pt x="0" y="1353311"/>
                  </a:lnTo>
                  <a:close/>
                </a:path>
              </a:pathLst>
            </a:custGeom>
            <a:ln w="9144">
              <a:solidFill>
                <a:srgbClr val="8AAD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792851" y="1436623"/>
            <a:ext cx="327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1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4"/>
              </a:rPr>
              <a:t>https://www.ukdataservice.ac.uk/manage-data/plan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6020" y="4559808"/>
            <a:ext cx="2927579" cy="97536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554607" y="5574893"/>
            <a:ext cx="55289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PGD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=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élément clé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pour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produire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des données </a:t>
            </a:r>
            <a:r>
              <a:rPr sz="2000" b="1" spc="-25" dirty="0">
                <a:solidFill>
                  <a:srgbClr val="800000"/>
                </a:solidFill>
                <a:latin typeface="Calibri"/>
                <a:cs typeface="Calibri"/>
              </a:rPr>
              <a:t>FAIR</a:t>
            </a:r>
            <a:r>
              <a:rPr sz="2000" b="1" spc="-10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!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3683" y="194259"/>
            <a:ext cx="73882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PGD = </a:t>
            </a:r>
            <a:r>
              <a:rPr dirty="0"/>
              <a:t>élément clé pour produire des données  </a:t>
            </a:r>
            <a:r>
              <a:rPr spc="-45" dirty="0"/>
              <a:t>FAIR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18096" y="2595308"/>
            <a:ext cx="4075429" cy="1772920"/>
            <a:chOff x="518096" y="2595308"/>
            <a:chExt cx="4075429" cy="1772920"/>
          </a:xfrm>
        </p:grpSpPr>
        <p:sp>
          <p:nvSpPr>
            <p:cNvPr id="5" name="object 5"/>
            <p:cNvSpPr/>
            <p:nvPr/>
          </p:nvSpPr>
          <p:spPr>
            <a:xfrm>
              <a:off x="531113" y="2608325"/>
              <a:ext cx="4049395" cy="1746885"/>
            </a:xfrm>
            <a:custGeom>
              <a:avLst/>
              <a:gdLst/>
              <a:ahLst/>
              <a:cxnLst/>
              <a:rect l="l" t="t" r="r" b="b"/>
              <a:pathLst>
                <a:path w="4049395" h="1746885">
                  <a:moveTo>
                    <a:pt x="4049268" y="0"/>
                  </a:moveTo>
                  <a:lnTo>
                    <a:pt x="291083" y="0"/>
                  </a:lnTo>
                  <a:lnTo>
                    <a:pt x="243869" y="3809"/>
                  </a:lnTo>
                  <a:lnTo>
                    <a:pt x="199080" y="14837"/>
                  </a:lnTo>
                  <a:lnTo>
                    <a:pt x="157316" y="32486"/>
                  </a:lnTo>
                  <a:lnTo>
                    <a:pt x="119175" y="56156"/>
                  </a:lnTo>
                  <a:lnTo>
                    <a:pt x="85258" y="85248"/>
                  </a:lnTo>
                  <a:lnTo>
                    <a:pt x="56163" y="119164"/>
                  </a:lnTo>
                  <a:lnTo>
                    <a:pt x="32491" y="157304"/>
                  </a:lnTo>
                  <a:lnTo>
                    <a:pt x="14840" y="199070"/>
                  </a:lnTo>
                  <a:lnTo>
                    <a:pt x="3809" y="243863"/>
                  </a:lnTo>
                  <a:lnTo>
                    <a:pt x="0" y="291084"/>
                  </a:lnTo>
                  <a:lnTo>
                    <a:pt x="0" y="1746504"/>
                  </a:lnTo>
                  <a:lnTo>
                    <a:pt x="4049268" y="1746504"/>
                  </a:lnTo>
                  <a:lnTo>
                    <a:pt x="40492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113" y="2608325"/>
              <a:ext cx="4049395" cy="1746885"/>
            </a:xfrm>
            <a:custGeom>
              <a:avLst/>
              <a:gdLst/>
              <a:ahLst/>
              <a:cxnLst/>
              <a:rect l="l" t="t" r="r" b="b"/>
              <a:pathLst>
                <a:path w="4049395" h="1746885">
                  <a:moveTo>
                    <a:pt x="0" y="1746504"/>
                  </a:moveTo>
                  <a:lnTo>
                    <a:pt x="0" y="291084"/>
                  </a:lnTo>
                  <a:lnTo>
                    <a:pt x="3809" y="243863"/>
                  </a:lnTo>
                  <a:lnTo>
                    <a:pt x="14840" y="199070"/>
                  </a:lnTo>
                  <a:lnTo>
                    <a:pt x="32491" y="157304"/>
                  </a:lnTo>
                  <a:lnTo>
                    <a:pt x="56163" y="119164"/>
                  </a:lnTo>
                  <a:lnTo>
                    <a:pt x="85258" y="85248"/>
                  </a:lnTo>
                  <a:lnTo>
                    <a:pt x="119175" y="56156"/>
                  </a:lnTo>
                  <a:lnTo>
                    <a:pt x="157316" y="32486"/>
                  </a:lnTo>
                  <a:lnTo>
                    <a:pt x="199080" y="14837"/>
                  </a:lnTo>
                  <a:lnTo>
                    <a:pt x="243869" y="3809"/>
                  </a:lnTo>
                  <a:lnTo>
                    <a:pt x="291083" y="0"/>
                  </a:lnTo>
                  <a:lnTo>
                    <a:pt x="4049268" y="0"/>
                  </a:lnTo>
                  <a:lnTo>
                    <a:pt x="4049268" y="1746504"/>
                  </a:lnTo>
                  <a:lnTo>
                    <a:pt x="0" y="174650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51661" y="2744948"/>
            <a:ext cx="3182620" cy="13277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974090">
              <a:lnSpc>
                <a:spcPct val="100000"/>
              </a:lnSpc>
              <a:spcBef>
                <a:spcPts val="87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Findable</a:t>
            </a:r>
            <a:endParaRPr sz="1800">
              <a:latin typeface="Arial"/>
              <a:cs typeface="Arial"/>
            </a:endParaRPr>
          </a:p>
          <a:p>
            <a:pPr marL="12700" marR="60071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(méta)données peuvent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être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découvertes,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retrouvées.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Importance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métadonnées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descriptives et des identifiants</a:t>
            </a:r>
            <a:r>
              <a:rPr sz="14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pérennes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67364" y="2595308"/>
            <a:ext cx="4075429" cy="1772920"/>
            <a:chOff x="4567364" y="2595308"/>
            <a:chExt cx="4075429" cy="1772920"/>
          </a:xfrm>
        </p:grpSpPr>
        <p:sp>
          <p:nvSpPr>
            <p:cNvPr id="9" name="object 9"/>
            <p:cNvSpPr/>
            <p:nvPr/>
          </p:nvSpPr>
          <p:spPr>
            <a:xfrm>
              <a:off x="4580382" y="2608325"/>
              <a:ext cx="4049395" cy="1746885"/>
            </a:xfrm>
            <a:custGeom>
              <a:avLst/>
              <a:gdLst/>
              <a:ahLst/>
              <a:cxnLst/>
              <a:rect l="l" t="t" r="r" b="b"/>
              <a:pathLst>
                <a:path w="4049395" h="1746885">
                  <a:moveTo>
                    <a:pt x="3758184" y="0"/>
                  </a:moveTo>
                  <a:lnTo>
                    <a:pt x="0" y="0"/>
                  </a:lnTo>
                  <a:lnTo>
                    <a:pt x="0" y="1746504"/>
                  </a:lnTo>
                  <a:lnTo>
                    <a:pt x="4049267" y="1746504"/>
                  </a:lnTo>
                  <a:lnTo>
                    <a:pt x="4049267" y="291084"/>
                  </a:lnTo>
                  <a:lnTo>
                    <a:pt x="4045458" y="243863"/>
                  </a:lnTo>
                  <a:lnTo>
                    <a:pt x="4034430" y="199070"/>
                  </a:lnTo>
                  <a:lnTo>
                    <a:pt x="4016781" y="157304"/>
                  </a:lnTo>
                  <a:lnTo>
                    <a:pt x="3993111" y="119164"/>
                  </a:lnTo>
                  <a:lnTo>
                    <a:pt x="3964019" y="85248"/>
                  </a:lnTo>
                  <a:lnTo>
                    <a:pt x="3930103" y="56156"/>
                  </a:lnTo>
                  <a:lnTo>
                    <a:pt x="3891963" y="32486"/>
                  </a:lnTo>
                  <a:lnTo>
                    <a:pt x="3850197" y="14837"/>
                  </a:lnTo>
                  <a:lnTo>
                    <a:pt x="3805404" y="3809"/>
                  </a:lnTo>
                  <a:lnTo>
                    <a:pt x="375818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80382" y="2608325"/>
              <a:ext cx="4049395" cy="1746885"/>
            </a:xfrm>
            <a:custGeom>
              <a:avLst/>
              <a:gdLst/>
              <a:ahLst/>
              <a:cxnLst/>
              <a:rect l="l" t="t" r="r" b="b"/>
              <a:pathLst>
                <a:path w="4049395" h="1746885">
                  <a:moveTo>
                    <a:pt x="0" y="0"/>
                  </a:moveTo>
                  <a:lnTo>
                    <a:pt x="3758184" y="0"/>
                  </a:lnTo>
                  <a:lnTo>
                    <a:pt x="3805404" y="3809"/>
                  </a:lnTo>
                  <a:lnTo>
                    <a:pt x="3850197" y="14837"/>
                  </a:lnTo>
                  <a:lnTo>
                    <a:pt x="3891963" y="32486"/>
                  </a:lnTo>
                  <a:lnTo>
                    <a:pt x="3930103" y="56156"/>
                  </a:lnTo>
                  <a:lnTo>
                    <a:pt x="3964019" y="85248"/>
                  </a:lnTo>
                  <a:lnTo>
                    <a:pt x="3993111" y="119164"/>
                  </a:lnTo>
                  <a:lnTo>
                    <a:pt x="4016781" y="157304"/>
                  </a:lnTo>
                  <a:lnTo>
                    <a:pt x="4034430" y="199070"/>
                  </a:lnTo>
                  <a:lnTo>
                    <a:pt x="4045458" y="243863"/>
                  </a:lnTo>
                  <a:lnTo>
                    <a:pt x="4049267" y="291084"/>
                  </a:lnTo>
                  <a:lnTo>
                    <a:pt x="4049267" y="1746504"/>
                  </a:lnTo>
                  <a:lnTo>
                    <a:pt x="0" y="174650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52238" y="2777763"/>
            <a:ext cx="3257550" cy="140779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115695">
              <a:lnSpc>
                <a:spcPct val="100000"/>
              </a:lnSpc>
              <a:spcBef>
                <a:spcPts val="65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Accessible</a:t>
            </a:r>
            <a:endParaRPr sz="1800">
              <a:latin typeface="Arial"/>
              <a:cs typeface="Arial"/>
            </a:endParaRPr>
          </a:p>
          <a:p>
            <a:pPr marL="12700" marR="207645">
              <a:lnSpc>
                <a:spcPct val="90100"/>
              </a:lnSpc>
              <a:spcBef>
                <a:spcPts val="6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(méta)données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sont accessibles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librement, sinon les conditions d’accès 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sont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précisées.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2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Utilisation de protocoles libres,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ouverts</a:t>
            </a:r>
            <a:r>
              <a:rPr sz="14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et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standardisés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8096" y="4341812"/>
            <a:ext cx="8124825" cy="1774189"/>
            <a:chOff x="518096" y="4341812"/>
            <a:chExt cx="8124825" cy="1774189"/>
          </a:xfrm>
        </p:grpSpPr>
        <p:sp>
          <p:nvSpPr>
            <p:cNvPr id="13" name="object 13"/>
            <p:cNvSpPr/>
            <p:nvPr/>
          </p:nvSpPr>
          <p:spPr>
            <a:xfrm>
              <a:off x="531113" y="4354829"/>
              <a:ext cx="4049395" cy="1748155"/>
            </a:xfrm>
            <a:custGeom>
              <a:avLst/>
              <a:gdLst/>
              <a:ahLst/>
              <a:cxnLst/>
              <a:rect l="l" t="t" r="r" b="b"/>
              <a:pathLst>
                <a:path w="4049395" h="1748154">
                  <a:moveTo>
                    <a:pt x="4049268" y="0"/>
                  </a:moveTo>
                  <a:lnTo>
                    <a:pt x="0" y="0"/>
                  </a:lnTo>
                  <a:lnTo>
                    <a:pt x="0" y="1456677"/>
                  </a:lnTo>
                  <a:lnTo>
                    <a:pt x="3813" y="1503936"/>
                  </a:lnTo>
                  <a:lnTo>
                    <a:pt x="14853" y="1548766"/>
                  </a:lnTo>
                  <a:lnTo>
                    <a:pt x="32519" y="1590569"/>
                  </a:lnTo>
                  <a:lnTo>
                    <a:pt x="56212" y="1628745"/>
                  </a:lnTo>
                  <a:lnTo>
                    <a:pt x="85332" y="1662693"/>
                  </a:lnTo>
                  <a:lnTo>
                    <a:pt x="119279" y="1691814"/>
                  </a:lnTo>
                  <a:lnTo>
                    <a:pt x="157453" y="1715508"/>
                  </a:lnTo>
                  <a:lnTo>
                    <a:pt x="199254" y="1733174"/>
                  </a:lnTo>
                  <a:lnTo>
                    <a:pt x="244082" y="1744214"/>
                  </a:lnTo>
                  <a:lnTo>
                    <a:pt x="291338" y="1748028"/>
                  </a:lnTo>
                  <a:lnTo>
                    <a:pt x="4049268" y="1748028"/>
                  </a:lnTo>
                  <a:lnTo>
                    <a:pt x="404926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1113" y="4354829"/>
              <a:ext cx="4049395" cy="1748155"/>
            </a:xfrm>
            <a:custGeom>
              <a:avLst/>
              <a:gdLst/>
              <a:ahLst/>
              <a:cxnLst/>
              <a:rect l="l" t="t" r="r" b="b"/>
              <a:pathLst>
                <a:path w="4049395" h="1748154">
                  <a:moveTo>
                    <a:pt x="4049268" y="1748028"/>
                  </a:moveTo>
                  <a:lnTo>
                    <a:pt x="291338" y="1748028"/>
                  </a:lnTo>
                  <a:lnTo>
                    <a:pt x="244082" y="1744214"/>
                  </a:lnTo>
                  <a:lnTo>
                    <a:pt x="199254" y="1733174"/>
                  </a:lnTo>
                  <a:lnTo>
                    <a:pt x="157453" y="1715508"/>
                  </a:lnTo>
                  <a:lnTo>
                    <a:pt x="119279" y="1691814"/>
                  </a:lnTo>
                  <a:lnTo>
                    <a:pt x="85332" y="1662693"/>
                  </a:lnTo>
                  <a:lnTo>
                    <a:pt x="56212" y="1628745"/>
                  </a:lnTo>
                  <a:lnTo>
                    <a:pt x="32519" y="1590569"/>
                  </a:lnTo>
                  <a:lnTo>
                    <a:pt x="14853" y="1548766"/>
                  </a:lnTo>
                  <a:lnTo>
                    <a:pt x="3813" y="1503936"/>
                  </a:lnTo>
                  <a:lnTo>
                    <a:pt x="0" y="1456677"/>
                  </a:lnTo>
                  <a:lnTo>
                    <a:pt x="0" y="0"/>
                  </a:lnTo>
                  <a:lnTo>
                    <a:pt x="4049268" y="0"/>
                  </a:lnTo>
                  <a:lnTo>
                    <a:pt x="4049268" y="174802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80381" y="4370069"/>
              <a:ext cx="4049395" cy="1732914"/>
            </a:xfrm>
            <a:custGeom>
              <a:avLst/>
              <a:gdLst/>
              <a:ahLst/>
              <a:cxnLst/>
              <a:rect l="l" t="t" r="r" b="b"/>
              <a:pathLst>
                <a:path w="4049395" h="1732914">
                  <a:moveTo>
                    <a:pt x="4049267" y="0"/>
                  </a:moveTo>
                  <a:lnTo>
                    <a:pt x="0" y="0"/>
                  </a:lnTo>
                  <a:lnTo>
                    <a:pt x="0" y="1732787"/>
                  </a:lnTo>
                  <a:lnTo>
                    <a:pt x="3760469" y="1732787"/>
                  </a:lnTo>
                  <a:lnTo>
                    <a:pt x="3807317" y="1729008"/>
                  </a:lnTo>
                  <a:lnTo>
                    <a:pt x="3851757" y="1718064"/>
                  </a:lnTo>
                  <a:lnTo>
                    <a:pt x="3893195" y="1700552"/>
                  </a:lnTo>
                  <a:lnTo>
                    <a:pt x="3931036" y="1677066"/>
                  </a:lnTo>
                  <a:lnTo>
                    <a:pt x="3964686" y="1648201"/>
                  </a:lnTo>
                  <a:lnTo>
                    <a:pt x="3993550" y="1614550"/>
                  </a:lnTo>
                  <a:lnTo>
                    <a:pt x="4017035" y="1576709"/>
                  </a:lnTo>
                  <a:lnTo>
                    <a:pt x="4034546" y="1535272"/>
                  </a:lnTo>
                  <a:lnTo>
                    <a:pt x="4045488" y="1490834"/>
                  </a:lnTo>
                  <a:lnTo>
                    <a:pt x="4049267" y="1443989"/>
                  </a:lnTo>
                  <a:lnTo>
                    <a:pt x="40492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80381" y="4370069"/>
              <a:ext cx="4049395" cy="1732914"/>
            </a:xfrm>
            <a:custGeom>
              <a:avLst/>
              <a:gdLst/>
              <a:ahLst/>
              <a:cxnLst/>
              <a:rect l="l" t="t" r="r" b="b"/>
              <a:pathLst>
                <a:path w="4049395" h="1732914">
                  <a:moveTo>
                    <a:pt x="4049267" y="0"/>
                  </a:moveTo>
                  <a:lnTo>
                    <a:pt x="4049267" y="1443989"/>
                  </a:lnTo>
                  <a:lnTo>
                    <a:pt x="4045488" y="1490834"/>
                  </a:lnTo>
                  <a:lnTo>
                    <a:pt x="4034546" y="1535272"/>
                  </a:lnTo>
                  <a:lnTo>
                    <a:pt x="4017035" y="1576709"/>
                  </a:lnTo>
                  <a:lnTo>
                    <a:pt x="3993550" y="1614550"/>
                  </a:lnTo>
                  <a:lnTo>
                    <a:pt x="3964686" y="1648201"/>
                  </a:lnTo>
                  <a:lnTo>
                    <a:pt x="3931036" y="1677066"/>
                  </a:lnTo>
                  <a:lnTo>
                    <a:pt x="3893195" y="1700552"/>
                  </a:lnTo>
                  <a:lnTo>
                    <a:pt x="3851757" y="1718064"/>
                  </a:lnTo>
                  <a:lnTo>
                    <a:pt x="3807317" y="1729008"/>
                  </a:lnTo>
                  <a:lnTo>
                    <a:pt x="3760469" y="1732787"/>
                  </a:lnTo>
                  <a:lnTo>
                    <a:pt x="0" y="1732787"/>
                  </a:lnTo>
                  <a:lnTo>
                    <a:pt x="0" y="0"/>
                  </a:lnTo>
                  <a:lnTo>
                    <a:pt x="4049267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636389" y="4559054"/>
            <a:ext cx="3673475" cy="140843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63525" algn="ctr">
              <a:lnSpc>
                <a:spcPct val="100000"/>
              </a:lnSpc>
              <a:spcBef>
                <a:spcPts val="65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Re-usable</a:t>
            </a:r>
            <a:endParaRPr sz="1800">
              <a:latin typeface="Arial"/>
              <a:cs typeface="Arial"/>
            </a:endParaRPr>
          </a:p>
          <a:p>
            <a:pPr marL="12700" marR="107950">
              <a:lnSpc>
                <a:spcPts val="1510"/>
              </a:lnSpc>
              <a:spcBef>
                <a:spcPts val="63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(méta)données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sont réutilisables pour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  futures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recherches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51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Licence, informations de provenance et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métadonnées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conformes aux standards de la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communauté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et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exploitables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par les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machines,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4430" y="4440017"/>
            <a:ext cx="2728595" cy="13277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949960">
              <a:lnSpc>
                <a:spcPct val="100000"/>
              </a:lnSpc>
              <a:spcBef>
                <a:spcPts val="87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Interoperable</a:t>
            </a:r>
            <a:endParaRPr sz="1800">
              <a:latin typeface="Arial"/>
              <a:cs typeface="Arial"/>
            </a:endParaRPr>
          </a:p>
          <a:p>
            <a:pPr marL="12700" marR="146685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(méta)données peuvent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être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échangées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combinées.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Utilisation d’ontologies, de formats  standards,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 vocabulaires</a:t>
            </a:r>
            <a:r>
              <a:rPr sz="1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FAIR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71188" y="4029455"/>
            <a:ext cx="812800" cy="708660"/>
            <a:chOff x="4171188" y="4029455"/>
            <a:chExt cx="812800" cy="708660"/>
          </a:xfrm>
        </p:grpSpPr>
        <p:sp>
          <p:nvSpPr>
            <p:cNvPr id="20" name="object 20"/>
            <p:cNvSpPr/>
            <p:nvPr/>
          </p:nvSpPr>
          <p:spPr>
            <a:xfrm>
              <a:off x="4184142" y="4042409"/>
              <a:ext cx="786765" cy="683260"/>
            </a:xfrm>
            <a:custGeom>
              <a:avLst/>
              <a:gdLst/>
              <a:ahLst/>
              <a:cxnLst/>
              <a:rect l="l" t="t" r="r" b="b"/>
              <a:pathLst>
                <a:path w="786764" h="683260">
                  <a:moveTo>
                    <a:pt x="672592" y="0"/>
                  </a:moveTo>
                  <a:lnTo>
                    <a:pt x="113792" y="0"/>
                  </a:lnTo>
                  <a:lnTo>
                    <a:pt x="69490" y="8939"/>
                  </a:lnTo>
                  <a:lnTo>
                    <a:pt x="33321" y="33321"/>
                  </a:lnTo>
                  <a:lnTo>
                    <a:pt x="8939" y="69490"/>
                  </a:lnTo>
                  <a:lnTo>
                    <a:pt x="0" y="113791"/>
                  </a:lnTo>
                  <a:lnTo>
                    <a:pt x="0" y="568959"/>
                  </a:lnTo>
                  <a:lnTo>
                    <a:pt x="8939" y="613261"/>
                  </a:lnTo>
                  <a:lnTo>
                    <a:pt x="33321" y="649430"/>
                  </a:lnTo>
                  <a:lnTo>
                    <a:pt x="69490" y="673812"/>
                  </a:lnTo>
                  <a:lnTo>
                    <a:pt x="113792" y="682751"/>
                  </a:lnTo>
                  <a:lnTo>
                    <a:pt x="672592" y="682751"/>
                  </a:lnTo>
                  <a:lnTo>
                    <a:pt x="716893" y="673812"/>
                  </a:lnTo>
                  <a:lnTo>
                    <a:pt x="753062" y="649430"/>
                  </a:lnTo>
                  <a:lnTo>
                    <a:pt x="777444" y="613261"/>
                  </a:lnTo>
                  <a:lnTo>
                    <a:pt x="786384" y="568959"/>
                  </a:lnTo>
                  <a:lnTo>
                    <a:pt x="786384" y="113791"/>
                  </a:lnTo>
                  <a:lnTo>
                    <a:pt x="777444" y="69490"/>
                  </a:lnTo>
                  <a:lnTo>
                    <a:pt x="753062" y="33321"/>
                  </a:lnTo>
                  <a:lnTo>
                    <a:pt x="716893" y="8939"/>
                  </a:lnTo>
                  <a:lnTo>
                    <a:pt x="67259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84142" y="4042409"/>
              <a:ext cx="786765" cy="683260"/>
            </a:xfrm>
            <a:custGeom>
              <a:avLst/>
              <a:gdLst/>
              <a:ahLst/>
              <a:cxnLst/>
              <a:rect l="l" t="t" r="r" b="b"/>
              <a:pathLst>
                <a:path w="786764" h="683260">
                  <a:moveTo>
                    <a:pt x="0" y="113791"/>
                  </a:moveTo>
                  <a:lnTo>
                    <a:pt x="8939" y="69490"/>
                  </a:lnTo>
                  <a:lnTo>
                    <a:pt x="33321" y="33321"/>
                  </a:lnTo>
                  <a:lnTo>
                    <a:pt x="69490" y="8939"/>
                  </a:lnTo>
                  <a:lnTo>
                    <a:pt x="113792" y="0"/>
                  </a:lnTo>
                  <a:lnTo>
                    <a:pt x="672592" y="0"/>
                  </a:lnTo>
                  <a:lnTo>
                    <a:pt x="716893" y="8939"/>
                  </a:lnTo>
                  <a:lnTo>
                    <a:pt x="753062" y="33321"/>
                  </a:lnTo>
                  <a:lnTo>
                    <a:pt x="777444" y="69490"/>
                  </a:lnTo>
                  <a:lnTo>
                    <a:pt x="786384" y="113791"/>
                  </a:lnTo>
                  <a:lnTo>
                    <a:pt x="786384" y="568959"/>
                  </a:lnTo>
                  <a:lnTo>
                    <a:pt x="777444" y="613261"/>
                  </a:lnTo>
                  <a:lnTo>
                    <a:pt x="753062" y="649430"/>
                  </a:lnTo>
                  <a:lnTo>
                    <a:pt x="716893" y="673812"/>
                  </a:lnTo>
                  <a:lnTo>
                    <a:pt x="672592" y="682751"/>
                  </a:lnTo>
                  <a:lnTo>
                    <a:pt x="113792" y="682751"/>
                  </a:lnTo>
                  <a:lnTo>
                    <a:pt x="69490" y="673812"/>
                  </a:lnTo>
                  <a:lnTo>
                    <a:pt x="33321" y="649430"/>
                  </a:lnTo>
                  <a:lnTo>
                    <a:pt x="8939" y="613261"/>
                  </a:lnTo>
                  <a:lnTo>
                    <a:pt x="0" y="568959"/>
                  </a:lnTo>
                  <a:lnTo>
                    <a:pt x="0" y="11379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301109" y="4103623"/>
            <a:ext cx="49974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AIR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594" y="1453083"/>
            <a:ext cx="4040504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Les principes </a:t>
            </a:r>
            <a:r>
              <a:rPr sz="1600" spc="-25" dirty="0">
                <a:latin typeface="Arial"/>
                <a:cs typeface="Arial"/>
              </a:rPr>
              <a:t>FAIR </a:t>
            </a:r>
            <a:r>
              <a:rPr sz="1600" spc="-5" dirty="0">
                <a:latin typeface="Arial"/>
                <a:cs typeface="Arial"/>
              </a:rPr>
              <a:t>mettent l'accent sur  l’exploitabilité </a:t>
            </a:r>
            <a:r>
              <a:rPr sz="1600" spc="-10" dirty="0">
                <a:latin typeface="Arial"/>
                <a:cs typeface="Arial"/>
              </a:rPr>
              <a:t>des données par </a:t>
            </a:r>
            <a:r>
              <a:rPr sz="1600" spc="-5" dirty="0">
                <a:latin typeface="Arial"/>
                <a:cs typeface="Arial"/>
              </a:rPr>
              <a:t>les machines  (sans intervention humaine ou avec une  intervention humaine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minimale)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5454" y="1433829"/>
            <a:ext cx="174878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45210" algn="just">
              <a:lnSpc>
                <a:spcPct val="100000"/>
              </a:lnSpc>
              <a:spcBef>
                <a:spcPts val="95"/>
              </a:spcBef>
            </a:pPr>
            <a:r>
              <a:rPr sz="1600" spc="-85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olume  </a:t>
            </a:r>
            <a:r>
              <a:rPr sz="1600" spc="-20" dirty="0">
                <a:latin typeface="Arial"/>
                <a:cs typeface="Arial"/>
              </a:rPr>
              <a:t>Variété, </a:t>
            </a:r>
            <a:r>
              <a:rPr sz="1600" spc="-5" dirty="0">
                <a:latin typeface="Arial"/>
                <a:cs typeface="Arial"/>
              </a:rPr>
              <a:t>complexité  </a:t>
            </a:r>
            <a:r>
              <a:rPr sz="1600" spc="-10" dirty="0">
                <a:latin typeface="Arial"/>
                <a:cs typeface="Arial"/>
              </a:rPr>
              <a:t>Vitesse </a:t>
            </a:r>
            <a:r>
              <a:rPr sz="1600" spc="-5" dirty="0">
                <a:latin typeface="Arial"/>
                <a:cs typeface="Arial"/>
              </a:rPr>
              <a:t>de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création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66186" y="1653667"/>
            <a:ext cx="11874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des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données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51938" y="1520189"/>
            <a:ext cx="155575" cy="589915"/>
          </a:xfrm>
          <a:custGeom>
            <a:avLst/>
            <a:gdLst/>
            <a:ahLst/>
            <a:cxnLst/>
            <a:rect l="l" t="t" r="r" b="b"/>
            <a:pathLst>
              <a:path w="155575" h="589914">
                <a:moveTo>
                  <a:pt x="0" y="0"/>
                </a:moveTo>
                <a:lnTo>
                  <a:pt x="30253" y="1023"/>
                </a:lnTo>
                <a:lnTo>
                  <a:pt x="54959" y="3810"/>
                </a:lnTo>
                <a:lnTo>
                  <a:pt x="71616" y="7929"/>
                </a:lnTo>
                <a:lnTo>
                  <a:pt x="77724" y="12954"/>
                </a:lnTo>
                <a:lnTo>
                  <a:pt x="77724" y="281939"/>
                </a:lnTo>
                <a:lnTo>
                  <a:pt x="83831" y="286964"/>
                </a:lnTo>
                <a:lnTo>
                  <a:pt x="100488" y="291084"/>
                </a:lnTo>
                <a:lnTo>
                  <a:pt x="125194" y="293870"/>
                </a:lnTo>
                <a:lnTo>
                  <a:pt x="155448" y="294894"/>
                </a:lnTo>
                <a:lnTo>
                  <a:pt x="125194" y="295917"/>
                </a:lnTo>
                <a:lnTo>
                  <a:pt x="100488" y="298704"/>
                </a:lnTo>
                <a:lnTo>
                  <a:pt x="83831" y="302823"/>
                </a:lnTo>
                <a:lnTo>
                  <a:pt x="77724" y="307848"/>
                </a:lnTo>
                <a:lnTo>
                  <a:pt x="77724" y="576834"/>
                </a:lnTo>
                <a:lnTo>
                  <a:pt x="71616" y="581858"/>
                </a:lnTo>
                <a:lnTo>
                  <a:pt x="54959" y="585977"/>
                </a:lnTo>
                <a:lnTo>
                  <a:pt x="30253" y="588764"/>
                </a:lnTo>
                <a:lnTo>
                  <a:pt x="0" y="589788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04894" y="1704594"/>
            <a:ext cx="277495" cy="239395"/>
          </a:xfrm>
          <a:custGeom>
            <a:avLst/>
            <a:gdLst/>
            <a:ahLst/>
            <a:cxnLst/>
            <a:rect l="l" t="t" r="r" b="b"/>
            <a:pathLst>
              <a:path w="277495" h="239394">
                <a:moveTo>
                  <a:pt x="0" y="59816"/>
                </a:moveTo>
                <a:lnTo>
                  <a:pt x="157733" y="59816"/>
                </a:lnTo>
                <a:lnTo>
                  <a:pt x="157733" y="0"/>
                </a:lnTo>
                <a:lnTo>
                  <a:pt x="277367" y="119633"/>
                </a:lnTo>
                <a:lnTo>
                  <a:pt x="157733" y="239267"/>
                </a:lnTo>
                <a:lnTo>
                  <a:pt x="157733" y="179450"/>
                </a:lnTo>
                <a:lnTo>
                  <a:pt x="0" y="179450"/>
                </a:lnTo>
                <a:lnTo>
                  <a:pt x="0" y="59816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40181" y="6346342"/>
            <a:ext cx="52279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Lignes directrices </a:t>
            </a:r>
            <a:r>
              <a:rPr sz="12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pour la </a:t>
            </a: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gestion </a:t>
            </a:r>
            <a:r>
              <a:rPr sz="12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des données </a:t>
            </a:r>
            <a:r>
              <a:rPr sz="1200" u="sng" spc="-2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FAIR </a:t>
            </a:r>
            <a:r>
              <a:rPr sz="12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dans </a:t>
            </a:r>
            <a:r>
              <a:rPr sz="1200" u="sng" spc="-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Horizon </a:t>
            </a:r>
            <a:r>
              <a:rPr sz="1200" u="sng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2020</a:t>
            </a:r>
            <a:r>
              <a:rPr sz="1200" u="sng" spc="-45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200" dirty="0">
                <a:latin typeface="Calibri"/>
                <a:cs typeface="Calibri"/>
              </a:rPr>
              <a:t>(26/07/2016</a:t>
            </a:r>
            <a:r>
              <a:rPr sz="1200" dirty="0" smtClean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1872" y="1616963"/>
            <a:ext cx="7882255" cy="5241290"/>
            <a:chOff x="1261872" y="1616963"/>
            <a:chExt cx="7882255" cy="5241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2154" y="6381292"/>
              <a:ext cx="124968" cy="1706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9919" y="4974335"/>
              <a:ext cx="2164079" cy="18836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872" y="1616963"/>
              <a:ext cx="7680959" cy="50810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619750" y="2051430"/>
            <a:ext cx="1031875" cy="440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Canada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latin typeface="Calibri"/>
                <a:cs typeface="Calibri"/>
              </a:rPr>
              <a:t>. Genome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Canada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43673" y="3100831"/>
            <a:ext cx="1689100" cy="1111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C00000"/>
                </a:solidFill>
                <a:latin typeface="Calibri"/>
                <a:cs typeface="Calibri"/>
              </a:rPr>
              <a:t>USA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latin typeface="Calibri"/>
                <a:cs typeface="Calibri"/>
              </a:rPr>
              <a:t>. National </a:t>
            </a:r>
            <a:r>
              <a:rPr sz="1100" spc="-5" dirty="0">
                <a:latin typeface="Calibri"/>
                <a:cs typeface="Calibri"/>
              </a:rPr>
              <a:t>Science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Fondation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. US Department of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Energy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. Department of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Defense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NASA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Calibri"/>
                <a:cs typeface="Calibri"/>
              </a:rPr>
              <a:t>. National </a:t>
            </a:r>
            <a:r>
              <a:rPr sz="1100" spc="-5" dirty="0">
                <a:latin typeface="Calibri"/>
                <a:cs typeface="Calibri"/>
              </a:rPr>
              <a:t>Institutes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Health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798" y="2406523"/>
            <a:ext cx="1152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C00000"/>
                </a:solidFill>
                <a:latin typeface="Calibri"/>
                <a:cs typeface="Calibri"/>
              </a:rPr>
              <a:t>Royaume</a:t>
            </a:r>
            <a:r>
              <a:rPr sz="16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Uni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5209" y="1940813"/>
            <a:ext cx="735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Norvège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1001" y="4984241"/>
            <a:ext cx="270573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Australie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latin typeface="Calibri"/>
                <a:cs typeface="Calibri"/>
              </a:rPr>
              <a:t>. </a:t>
            </a:r>
            <a:r>
              <a:rPr sz="1100" spc="-5" dirty="0">
                <a:latin typeface="Calibri"/>
                <a:cs typeface="Calibri"/>
              </a:rPr>
              <a:t>Australian </a:t>
            </a:r>
            <a:r>
              <a:rPr sz="1100" dirty="0">
                <a:latin typeface="Calibri"/>
                <a:cs typeface="Calibri"/>
              </a:rPr>
              <a:t>Research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Council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. National Health </a:t>
            </a:r>
            <a:r>
              <a:rPr sz="1100" spc="-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Medical Research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Council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64792" y="2557272"/>
            <a:ext cx="5041900" cy="2887980"/>
            <a:chOff x="1764792" y="2557272"/>
            <a:chExt cx="5041900" cy="28879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784" y="2557272"/>
              <a:ext cx="214883" cy="21488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37410" y="25900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5" h="108585">
                  <a:moveTo>
                    <a:pt x="54101" y="0"/>
                  </a:move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1"/>
                  </a:lnTo>
                  <a:lnTo>
                    <a:pt x="4256" y="75146"/>
                  </a:lnTo>
                  <a:lnTo>
                    <a:pt x="15859" y="92344"/>
                  </a:lnTo>
                  <a:lnTo>
                    <a:pt x="33057" y="103947"/>
                  </a:lnTo>
                  <a:lnTo>
                    <a:pt x="54101" y="108203"/>
                  </a:lnTo>
                  <a:lnTo>
                    <a:pt x="75146" y="103947"/>
                  </a:lnTo>
                  <a:lnTo>
                    <a:pt x="92344" y="92344"/>
                  </a:lnTo>
                  <a:lnTo>
                    <a:pt x="103947" y="75146"/>
                  </a:lnTo>
                  <a:lnTo>
                    <a:pt x="108203" y="54101"/>
                  </a:lnTo>
                  <a:lnTo>
                    <a:pt x="103947" y="33057"/>
                  </a:lnTo>
                  <a:lnTo>
                    <a:pt x="92344" y="15859"/>
                  </a:lnTo>
                  <a:lnTo>
                    <a:pt x="75146" y="4256"/>
                  </a:lnTo>
                  <a:lnTo>
                    <a:pt x="5410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37410" y="25900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5" h="108585">
                  <a:moveTo>
                    <a:pt x="0" y="54101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75146" y="4256"/>
                  </a:lnTo>
                  <a:lnTo>
                    <a:pt x="92344" y="15859"/>
                  </a:lnTo>
                  <a:lnTo>
                    <a:pt x="103947" y="33057"/>
                  </a:lnTo>
                  <a:lnTo>
                    <a:pt x="108203" y="54101"/>
                  </a:lnTo>
                  <a:lnTo>
                    <a:pt x="103947" y="75146"/>
                  </a:lnTo>
                  <a:lnTo>
                    <a:pt x="92344" y="92344"/>
                  </a:lnTo>
                  <a:lnTo>
                    <a:pt x="75146" y="103947"/>
                  </a:lnTo>
                  <a:lnTo>
                    <a:pt x="54101" y="108203"/>
                  </a:lnTo>
                  <a:lnTo>
                    <a:pt x="33057" y="103947"/>
                  </a:lnTo>
                  <a:lnTo>
                    <a:pt x="15859" y="92344"/>
                  </a:lnTo>
                  <a:lnTo>
                    <a:pt x="4256" y="75146"/>
                  </a:lnTo>
                  <a:lnTo>
                    <a:pt x="0" y="54101"/>
                  </a:lnTo>
                  <a:close/>
                </a:path>
              </a:pathLst>
            </a:custGeom>
            <a:ln w="2590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8088" y="2671572"/>
              <a:ext cx="214884" cy="2148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83714" y="27043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5" h="108585">
                  <a:moveTo>
                    <a:pt x="54102" y="0"/>
                  </a:move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1"/>
                  </a:lnTo>
                  <a:lnTo>
                    <a:pt x="4256" y="75146"/>
                  </a:lnTo>
                  <a:lnTo>
                    <a:pt x="15859" y="92344"/>
                  </a:lnTo>
                  <a:lnTo>
                    <a:pt x="33057" y="103947"/>
                  </a:lnTo>
                  <a:lnTo>
                    <a:pt x="54102" y="108203"/>
                  </a:lnTo>
                  <a:lnTo>
                    <a:pt x="75146" y="103947"/>
                  </a:lnTo>
                  <a:lnTo>
                    <a:pt x="92344" y="92344"/>
                  </a:lnTo>
                  <a:lnTo>
                    <a:pt x="103947" y="75146"/>
                  </a:lnTo>
                  <a:lnTo>
                    <a:pt x="108204" y="54101"/>
                  </a:lnTo>
                  <a:lnTo>
                    <a:pt x="103947" y="33057"/>
                  </a:lnTo>
                  <a:lnTo>
                    <a:pt x="92344" y="15859"/>
                  </a:lnTo>
                  <a:lnTo>
                    <a:pt x="75146" y="4256"/>
                  </a:lnTo>
                  <a:lnTo>
                    <a:pt x="5410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83714" y="27043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5" h="108585">
                  <a:moveTo>
                    <a:pt x="0" y="54101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2" y="0"/>
                  </a:lnTo>
                  <a:lnTo>
                    <a:pt x="75146" y="4256"/>
                  </a:lnTo>
                  <a:lnTo>
                    <a:pt x="92344" y="15859"/>
                  </a:lnTo>
                  <a:lnTo>
                    <a:pt x="103947" y="33057"/>
                  </a:lnTo>
                  <a:lnTo>
                    <a:pt x="108204" y="54101"/>
                  </a:lnTo>
                  <a:lnTo>
                    <a:pt x="103947" y="75146"/>
                  </a:lnTo>
                  <a:lnTo>
                    <a:pt x="92344" y="92344"/>
                  </a:lnTo>
                  <a:lnTo>
                    <a:pt x="75146" y="103947"/>
                  </a:lnTo>
                  <a:lnTo>
                    <a:pt x="54102" y="108203"/>
                  </a:lnTo>
                  <a:lnTo>
                    <a:pt x="33057" y="103947"/>
                  </a:lnTo>
                  <a:lnTo>
                    <a:pt x="15859" y="92344"/>
                  </a:lnTo>
                  <a:lnTo>
                    <a:pt x="4256" y="75146"/>
                  </a:lnTo>
                  <a:lnTo>
                    <a:pt x="0" y="54101"/>
                  </a:lnTo>
                  <a:close/>
                </a:path>
              </a:pathLst>
            </a:custGeom>
            <a:ln w="2590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8088" y="3291814"/>
              <a:ext cx="214884" cy="2133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0760" y="3311652"/>
              <a:ext cx="134112" cy="1325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8692" y="2724912"/>
              <a:ext cx="214884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41363" y="2744724"/>
              <a:ext cx="134112" cy="1341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91300" y="3212591"/>
              <a:ext cx="214883" cy="2148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33972" y="3232404"/>
              <a:ext cx="134111" cy="1341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3148" y="5230367"/>
              <a:ext cx="213385" cy="2148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55820" y="5250179"/>
              <a:ext cx="132587" cy="1341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6272" y="3119627"/>
              <a:ext cx="214884" cy="2148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8944" y="3139440"/>
              <a:ext cx="134112" cy="1341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792" y="2994659"/>
              <a:ext cx="214883" cy="2148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7464" y="3014472"/>
              <a:ext cx="134112" cy="134111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35940" y="766953"/>
            <a:ext cx="6379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Répondre aux exigences </a:t>
            </a:r>
            <a:r>
              <a:rPr dirty="0"/>
              <a:t>des</a:t>
            </a:r>
            <a:r>
              <a:rPr spc="35" dirty="0"/>
              <a:t> </a:t>
            </a:r>
            <a:r>
              <a:rPr dirty="0"/>
              <a:t>financeurs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4051" y="6354876"/>
            <a:ext cx="60267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Usage </a:t>
            </a:r>
            <a:r>
              <a:rPr sz="1400" b="1" dirty="0">
                <a:latin typeface="Calibri"/>
                <a:cs typeface="Calibri"/>
              </a:rPr>
              <a:t>of Elements Across a Sample of</a:t>
            </a:r>
            <a:r>
              <a:rPr sz="1400" b="1" spc="-14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Organizations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u="sng" spc="-10" dirty="0">
                <a:solidFill>
                  <a:srgbClr val="0033D6"/>
                </a:solidFill>
                <a:uFill>
                  <a:solidFill>
                    <a:srgbClr val="0033D6"/>
                  </a:solidFill>
                </a:uFill>
                <a:latin typeface="Calibri"/>
                <a:cs typeface="Calibri"/>
                <a:hlinkClick r:id="rId11"/>
              </a:rPr>
              <a:t>https://www.icpsr.umich.edu/icpsrweb/content/datamanagement/dmp/table.html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45209" y="2187701"/>
            <a:ext cx="2266315" cy="381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.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Research </a:t>
            </a:r>
            <a:r>
              <a:rPr sz="1100" spc="-5" dirty="0">
                <a:latin typeface="Calibri"/>
                <a:cs typeface="Calibri"/>
              </a:rPr>
              <a:t>Council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Norway</a:t>
            </a:r>
            <a:endParaRPr sz="1100">
              <a:latin typeface="Calibri"/>
              <a:cs typeface="Calibri"/>
            </a:endParaRPr>
          </a:p>
          <a:p>
            <a:pPr marR="5080" algn="r">
              <a:lnSpc>
                <a:spcPts val="1700"/>
              </a:lnSpc>
            </a:pP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Finlande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51861" y="2517296"/>
            <a:ext cx="2833370" cy="16059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25755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latin typeface="Calibri"/>
                <a:cs typeface="Calibri"/>
              </a:rPr>
              <a:t>. Academy of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Finland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600" b="1" spc="-20" dirty="0">
                <a:solidFill>
                  <a:srgbClr val="C00000"/>
                </a:solidFill>
                <a:latin typeface="Calibri"/>
                <a:cs typeface="Calibri"/>
              </a:rPr>
              <a:t>Pays</a:t>
            </a: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Bas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100" dirty="0">
                <a:latin typeface="Calibri"/>
                <a:cs typeface="Calibri"/>
              </a:rPr>
              <a:t>. Netherlands </a:t>
            </a:r>
            <a:r>
              <a:rPr sz="1100" spc="-5" dirty="0">
                <a:latin typeface="Calibri"/>
                <a:cs typeface="Calibri"/>
              </a:rPr>
              <a:t>Organisation for Scientific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Research</a:t>
            </a:r>
            <a:endParaRPr sz="11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395"/>
              </a:spcBef>
            </a:pP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European</a:t>
            </a:r>
            <a:r>
              <a:rPr sz="1600" b="1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Commission</a:t>
            </a:r>
            <a:endParaRPr sz="16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30"/>
              </a:spcBef>
            </a:pPr>
            <a:r>
              <a:rPr sz="1200" spc="-5" dirty="0">
                <a:latin typeface="Calibri"/>
                <a:cs typeface="Calibri"/>
              </a:rPr>
              <a:t>(</a:t>
            </a:r>
            <a:r>
              <a:rPr sz="1200" b="1" spc="-5" dirty="0">
                <a:latin typeface="Calibri"/>
                <a:cs typeface="Calibri"/>
              </a:rPr>
              <a:t>Open </a:t>
            </a:r>
            <a:r>
              <a:rPr sz="1200" b="1" spc="-10" dirty="0">
                <a:latin typeface="Calibri"/>
                <a:cs typeface="Calibri"/>
              </a:rPr>
              <a:t>Research Data </a:t>
            </a:r>
            <a:r>
              <a:rPr sz="1200" b="1" spc="-5" dirty="0">
                <a:latin typeface="Calibri"/>
                <a:cs typeface="Calibri"/>
              </a:rPr>
              <a:t>Pilot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H2020</a:t>
            </a:r>
            <a:r>
              <a:rPr sz="120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Suisse</a:t>
            </a:r>
            <a:endParaRPr sz="16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. </a:t>
            </a:r>
            <a:r>
              <a:rPr sz="1050" spc="-5" dirty="0">
                <a:latin typeface="Calibri"/>
                <a:cs typeface="Calibri"/>
              </a:rPr>
              <a:t>Fonds National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Suisse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025395" y="2490216"/>
            <a:ext cx="585470" cy="1013460"/>
            <a:chOff x="2025395" y="2490216"/>
            <a:chExt cx="585470" cy="101346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5395" y="3064764"/>
              <a:ext cx="214883" cy="21488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68067" y="3084576"/>
              <a:ext cx="134112" cy="1341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8443" y="3288792"/>
              <a:ext cx="213385" cy="2148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1115" y="3308604"/>
              <a:ext cx="132588" cy="13411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5727" y="2490216"/>
              <a:ext cx="214884" cy="2148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8399" y="2510028"/>
              <a:ext cx="134112" cy="134111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469798" y="2653411"/>
            <a:ext cx="1305560" cy="1013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. </a:t>
            </a:r>
            <a:r>
              <a:rPr sz="1100" spc="-5" dirty="0">
                <a:latin typeface="Calibri"/>
                <a:cs typeface="Calibri"/>
              </a:rPr>
              <a:t>Cancer </a:t>
            </a:r>
            <a:r>
              <a:rPr sz="1100" dirty="0">
                <a:latin typeface="Calibri"/>
                <a:cs typeface="Calibri"/>
              </a:rPr>
              <a:t>Research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UK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. Research </a:t>
            </a:r>
            <a:r>
              <a:rPr sz="1100" spc="-5" dirty="0">
                <a:latin typeface="Calibri"/>
                <a:cs typeface="Calibri"/>
              </a:rPr>
              <a:t>Councils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UK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. Wellcome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Trust</a:t>
            </a:r>
            <a:endParaRPr sz="1100">
              <a:latin typeface="Calibri"/>
              <a:cs typeface="Calibri"/>
            </a:endParaRPr>
          </a:p>
          <a:p>
            <a:pPr marL="601980">
              <a:lnSpc>
                <a:spcPct val="100000"/>
              </a:lnSpc>
              <a:spcBef>
                <a:spcPts val="540"/>
              </a:spcBef>
            </a:pP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France</a:t>
            </a:r>
            <a:endParaRPr sz="1600">
              <a:latin typeface="Calibri"/>
              <a:cs typeface="Calibri"/>
            </a:endParaRPr>
          </a:p>
          <a:p>
            <a:pPr marL="601980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latin typeface="Calibri"/>
                <a:cs typeface="Calibri"/>
              </a:rPr>
              <a:t>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59000" y="1745742"/>
            <a:ext cx="1490980" cy="440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Suède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Calibri"/>
                <a:cs typeface="Calibri"/>
              </a:rPr>
              <a:t>Swedish </a:t>
            </a:r>
            <a:r>
              <a:rPr sz="1100" dirty="0">
                <a:latin typeface="Calibri"/>
                <a:cs typeface="Calibri"/>
              </a:rPr>
              <a:t>Research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Council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1529</Words>
  <Application>Microsoft Office PowerPoint</Application>
  <PresentationFormat>Affichage à l'écran (4:3)</PresentationFormat>
  <Paragraphs>225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 Narrow</vt:lpstr>
      <vt:lpstr>Arial</vt:lpstr>
      <vt:lpstr>Courier New</vt:lpstr>
      <vt:lpstr>Wingdings</vt:lpstr>
      <vt:lpstr>Calibri</vt:lpstr>
      <vt:lpstr>Office Theme</vt:lpstr>
      <vt:lpstr>Présentation PowerPoint</vt:lpstr>
      <vt:lpstr>Plan</vt:lpstr>
      <vt:lpstr>Qu’est ce qu’un PGD ?</vt:lpstr>
      <vt:lpstr>Un PGD : qu’est ce que c’est ?</vt:lpstr>
      <vt:lpstr>A quelles questions répond un PGD ?</vt:lpstr>
      <vt:lpstr>Pourquoi rédiger  un PGD ?</vt:lpstr>
      <vt:lpstr>Planifier la gestion des données</vt:lpstr>
      <vt:lpstr>PGD = élément clé pour produire des données  FAIR</vt:lpstr>
      <vt:lpstr>Répondre aux exigences des financeurs</vt:lpstr>
      <vt:lpstr>Focus  ANR</vt:lpstr>
      <vt:lpstr>Politique ANR</vt:lpstr>
      <vt:lpstr>Recommandations – exigences</vt:lpstr>
      <vt:lpstr>Exigences ANR</vt:lpstr>
      <vt:lpstr>Contexte National et institutionnel</vt:lpstr>
      <vt:lpstr>Plan national pour la science ouverte  (07/18)</vt:lpstr>
      <vt:lpstr>Attention : toutes les données ne peuvent  pas être « open »</vt:lpstr>
      <vt:lpstr>Présentation PowerPoint</vt:lpstr>
      <vt:lpstr>L’accompagnement à la rédaction</vt:lpstr>
      <vt:lpstr>L’outil DMP OPIDOR</vt:lpstr>
      <vt:lpstr>Principales fonctionnalités d’OPIDOR</vt:lpstr>
      <vt:lpstr>Evolutions prévues de DMP OPIDoR</vt:lpstr>
      <vt:lpstr>Rédaction, évaluation  auto-évaluation des PGD</vt:lpstr>
      <vt:lpstr>Des processus d’évaluation variés selon  les financeurs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L'hostis</dc:creator>
  <cp:lastModifiedBy>Gemma Davies</cp:lastModifiedBy>
  <cp:revision>7</cp:revision>
  <dcterms:created xsi:type="dcterms:W3CDTF">2020-12-01T00:22:15Z</dcterms:created>
  <dcterms:modified xsi:type="dcterms:W3CDTF">2021-01-28T11:54:57Z</dcterms:modified>
</cp:coreProperties>
</file>