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7" r:id="rId4"/>
    <p:sldMasterId id="2147483670" r:id="rId5"/>
  </p:sldMasterIdLst>
  <p:notesMasterIdLst>
    <p:notesMasterId r:id="rId134"/>
  </p:notesMasterIdLst>
  <p:handoutMasterIdLst>
    <p:handoutMasterId r:id="rId135"/>
  </p:handoutMasterIdLst>
  <p:sldIdLst>
    <p:sldId id="760" r:id="rId6"/>
    <p:sldId id="761" r:id="rId7"/>
    <p:sldId id="762" r:id="rId8"/>
    <p:sldId id="763" r:id="rId9"/>
    <p:sldId id="812" r:id="rId10"/>
    <p:sldId id="765" r:id="rId11"/>
    <p:sldId id="766" r:id="rId12"/>
    <p:sldId id="767" r:id="rId13"/>
    <p:sldId id="768" r:id="rId14"/>
    <p:sldId id="769" r:id="rId15"/>
    <p:sldId id="770" r:id="rId16"/>
    <p:sldId id="771" r:id="rId17"/>
    <p:sldId id="772" r:id="rId18"/>
    <p:sldId id="773" r:id="rId19"/>
    <p:sldId id="774" r:id="rId20"/>
    <p:sldId id="775" r:id="rId21"/>
    <p:sldId id="776" r:id="rId22"/>
    <p:sldId id="777" r:id="rId23"/>
    <p:sldId id="778" r:id="rId24"/>
    <p:sldId id="779" r:id="rId25"/>
    <p:sldId id="780" r:id="rId26"/>
    <p:sldId id="781" r:id="rId27"/>
    <p:sldId id="782" r:id="rId28"/>
    <p:sldId id="783" r:id="rId29"/>
    <p:sldId id="784" r:id="rId30"/>
    <p:sldId id="785" r:id="rId31"/>
    <p:sldId id="786" r:id="rId32"/>
    <p:sldId id="787" r:id="rId33"/>
    <p:sldId id="788" r:id="rId34"/>
    <p:sldId id="789" r:id="rId35"/>
    <p:sldId id="790" r:id="rId36"/>
    <p:sldId id="791" r:id="rId37"/>
    <p:sldId id="792" r:id="rId38"/>
    <p:sldId id="793" r:id="rId39"/>
    <p:sldId id="794" r:id="rId40"/>
    <p:sldId id="795" r:id="rId41"/>
    <p:sldId id="796" r:id="rId42"/>
    <p:sldId id="797" r:id="rId43"/>
    <p:sldId id="798" r:id="rId44"/>
    <p:sldId id="799" r:id="rId45"/>
    <p:sldId id="800" r:id="rId46"/>
    <p:sldId id="801" r:id="rId47"/>
    <p:sldId id="802" r:id="rId48"/>
    <p:sldId id="803" r:id="rId49"/>
    <p:sldId id="804" r:id="rId50"/>
    <p:sldId id="805" r:id="rId51"/>
    <p:sldId id="806" r:id="rId52"/>
    <p:sldId id="807" r:id="rId53"/>
    <p:sldId id="808" r:id="rId54"/>
    <p:sldId id="809" r:id="rId55"/>
    <p:sldId id="519" r:id="rId56"/>
    <p:sldId id="520" r:id="rId57"/>
    <p:sldId id="521" r:id="rId58"/>
    <p:sldId id="680" r:id="rId59"/>
    <p:sldId id="681" r:id="rId60"/>
    <p:sldId id="682" r:id="rId61"/>
    <p:sldId id="759" r:id="rId62"/>
    <p:sldId id="684" r:id="rId63"/>
    <p:sldId id="685" r:id="rId64"/>
    <p:sldId id="686" r:id="rId65"/>
    <p:sldId id="687" r:id="rId66"/>
    <p:sldId id="688" r:id="rId67"/>
    <p:sldId id="689" r:id="rId68"/>
    <p:sldId id="690" r:id="rId69"/>
    <p:sldId id="691" r:id="rId70"/>
    <p:sldId id="692" r:id="rId71"/>
    <p:sldId id="693" r:id="rId72"/>
    <p:sldId id="694" r:id="rId73"/>
    <p:sldId id="810" r:id="rId74"/>
    <p:sldId id="696" r:id="rId75"/>
    <p:sldId id="697" r:id="rId76"/>
    <p:sldId id="671" r:id="rId77"/>
    <p:sldId id="699" r:id="rId78"/>
    <p:sldId id="700" r:id="rId79"/>
    <p:sldId id="701" r:id="rId80"/>
    <p:sldId id="702" r:id="rId81"/>
    <p:sldId id="703" r:id="rId82"/>
    <p:sldId id="704" r:id="rId83"/>
    <p:sldId id="705" r:id="rId84"/>
    <p:sldId id="706" r:id="rId85"/>
    <p:sldId id="707" r:id="rId86"/>
    <p:sldId id="708" r:id="rId87"/>
    <p:sldId id="709" r:id="rId88"/>
    <p:sldId id="710" r:id="rId89"/>
    <p:sldId id="711" r:id="rId90"/>
    <p:sldId id="712" r:id="rId91"/>
    <p:sldId id="713" r:id="rId92"/>
    <p:sldId id="714" r:id="rId93"/>
    <p:sldId id="715" r:id="rId94"/>
    <p:sldId id="716" r:id="rId95"/>
    <p:sldId id="717" r:id="rId96"/>
    <p:sldId id="718" r:id="rId97"/>
    <p:sldId id="719" r:id="rId98"/>
    <p:sldId id="720" r:id="rId99"/>
    <p:sldId id="721" r:id="rId100"/>
    <p:sldId id="722" r:id="rId101"/>
    <p:sldId id="723" r:id="rId102"/>
    <p:sldId id="724" r:id="rId103"/>
    <p:sldId id="725" r:id="rId104"/>
    <p:sldId id="726" r:id="rId105"/>
    <p:sldId id="727" r:id="rId106"/>
    <p:sldId id="728" r:id="rId107"/>
    <p:sldId id="811" r:id="rId108"/>
    <p:sldId id="730" r:id="rId109"/>
    <p:sldId id="731" r:id="rId110"/>
    <p:sldId id="733" r:id="rId111"/>
    <p:sldId id="734" r:id="rId112"/>
    <p:sldId id="735" r:id="rId113"/>
    <p:sldId id="736" r:id="rId114"/>
    <p:sldId id="737" r:id="rId115"/>
    <p:sldId id="738" r:id="rId116"/>
    <p:sldId id="739" r:id="rId117"/>
    <p:sldId id="742" r:id="rId118"/>
    <p:sldId id="743" r:id="rId119"/>
    <p:sldId id="744" r:id="rId120"/>
    <p:sldId id="745" r:id="rId121"/>
    <p:sldId id="746" r:id="rId122"/>
    <p:sldId id="747" r:id="rId123"/>
    <p:sldId id="748" r:id="rId124"/>
    <p:sldId id="749" r:id="rId125"/>
    <p:sldId id="750" r:id="rId126"/>
    <p:sldId id="751" r:id="rId127"/>
    <p:sldId id="752" r:id="rId128"/>
    <p:sldId id="753" r:id="rId129"/>
    <p:sldId id="754" r:id="rId130"/>
    <p:sldId id="755" r:id="rId131"/>
    <p:sldId id="756" r:id="rId132"/>
    <p:sldId id="757" r:id="rId133"/>
  </p:sldIdLst>
  <p:sldSz cx="9144000" cy="6858000" type="screen4x3"/>
  <p:notesSz cx="6797675" cy="9926638"/>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minique L'hostis" initials="DL" lastIdx="16" clrIdx="0">
    <p:extLst>
      <p:ext uri="{19B8F6BF-5375-455C-9EA6-DF929625EA0E}">
        <p15:presenceInfo xmlns:p15="http://schemas.microsoft.com/office/powerpoint/2012/main" userId="S-1-5-21-3569255166-3711921035-3486062074-56634" providerId="AD"/>
      </p:ext>
    </p:extLst>
  </p:cmAuthor>
  <p:cmAuthor id="2" name="Sylvie Cocaud" initials="a" lastIdx="2" clrIdx="1">
    <p:extLst>
      <p:ext uri="{19B8F6BF-5375-455C-9EA6-DF929625EA0E}">
        <p15:presenceInfo xmlns:p15="http://schemas.microsoft.com/office/powerpoint/2012/main" userId="S-1-5-21-3569255166-3711921035-3486062074-1684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F9D20"/>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14" autoAdjust="0"/>
    <p:restoredTop sz="35000" autoAdjust="0"/>
  </p:normalViewPr>
  <p:slideViewPr>
    <p:cSldViewPr snapToGrid="0">
      <p:cViewPr varScale="1">
        <p:scale>
          <a:sx n="40" d="100"/>
          <a:sy n="40" d="100"/>
        </p:scale>
        <p:origin x="3768" y="42"/>
      </p:cViewPr>
      <p:guideLst/>
    </p:cSldViewPr>
  </p:slideViewPr>
  <p:notesTextViewPr>
    <p:cViewPr>
      <p:scale>
        <a:sx n="3" d="2"/>
        <a:sy n="3" d="2"/>
      </p:scale>
      <p:origin x="0" y="0"/>
    </p:cViewPr>
  </p:notesTextViewPr>
  <p:sorterViewPr>
    <p:cViewPr>
      <p:scale>
        <a:sx n="100" d="100"/>
        <a:sy n="100" d="100"/>
      </p:scale>
      <p:origin x="0" y="-25050"/>
    </p:cViewPr>
  </p:sorterViewPr>
  <p:notesViewPr>
    <p:cSldViewPr snapToGrid="0">
      <p:cViewPr varScale="1">
        <p:scale>
          <a:sx n="76" d="100"/>
          <a:sy n="76" d="100"/>
        </p:scale>
        <p:origin x="3306" y="108"/>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viewProps" Target="viewProps.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notesMaster" Target="notesMasters/notesMaster1.xml"/><Relationship Id="rId139" Type="http://schemas.openxmlformats.org/officeDocument/2006/relationships/theme" Target="theme/theme1.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handoutMaster" Target="handoutMasters/handoutMaster1.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commentAuthors" Target="commentAuthor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519C81-9E3E-4BFA-BE55-D30FCB891359}"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fr-FR"/>
        </a:p>
      </dgm:t>
    </dgm:pt>
    <dgm:pt modelId="{D745C1ED-5E9C-4376-B975-A88AA6A210EA}">
      <dgm:prSet phldrT="[Texte]" custT="1"/>
      <dgm:spPr/>
      <dgm:t>
        <a:bodyPr/>
        <a:lstStyle/>
        <a:p>
          <a:r>
            <a:rPr lang="fr-FR" sz="1600" dirty="0" smtClean="0"/>
            <a:t>Financeurs</a:t>
          </a:r>
          <a:endParaRPr lang="fr-FR" sz="1600" dirty="0"/>
        </a:p>
      </dgm:t>
    </dgm:pt>
    <dgm:pt modelId="{2DAA3BF1-C54A-438F-801B-22A5606B0CC1}" type="parTrans" cxnId="{CBB8EF3F-EE80-4A5D-B811-19F72192F875}">
      <dgm:prSet/>
      <dgm:spPr/>
      <dgm:t>
        <a:bodyPr/>
        <a:lstStyle/>
        <a:p>
          <a:endParaRPr lang="fr-FR"/>
        </a:p>
      </dgm:t>
    </dgm:pt>
    <dgm:pt modelId="{E96C3B21-F154-47EF-9B69-20CCCCD17B97}" type="sibTrans" cxnId="{CBB8EF3F-EE80-4A5D-B811-19F72192F875}">
      <dgm:prSet/>
      <dgm:spPr/>
      <dgm:t>
        <a:bodyPr/>
        <a:lstStyle/>
        <a:p>
          <a:endParaRPr lang="fr-FR"/>
        </a:p>
      </dgm:t>
    </dgm:pt>
    <dgm:pt modelId="{CE6577AE-3A8B-4459-AB52-3E3D917F5527}">
      <dgm:prSet phldrT="[Texte]" custT="1"/>
      <dgm:spPr/>
      <dgm:t>
        <a:bodyPr/>
        <a:lstStyle/>
        <a:p>
          <a:r>
            <a:rPr lang="fr-FR" sz="1600" dirty="0" smtClean="0"/>
            <a:t>De plus en plus demandent des PGD,</a:t>
          </a:r>
          <a:endParaRPr lang="fr-FR" sz="1600" dirty="0"/>
        </a:p>
      </dgm:t>
    </dgm:pt>
    <dgm:pt modelId="{ADB7FED9-8671-4C7E-ABE1-FBDC1E0EE66D}" type="parTrans" cxnId="{33FA7C44-B48C-4D99-98F6-33EF840FD80A}">
      <dgm:prSet/>
      <dgm:spPr/>
      <dgm:t>
        <a:bodyPr/>
        <a:lstStyle/>
        <a:p>
          <a:endParaRPr lang="fr-FR"/>
        </a:p>
      </dgm:t>
    </dgm:pt>
    <dgm:pt modelId="{CC2A8F20-1AA5-4BF4-8853-E3AE6C392C63}" type="sibTrans" cxnId="{33FA7C44-B48C-4D99-98F6-33EF840FD80A}">
      <dgm:prSet/>
      <dgm:spPr/>
      <dgm:t>
        <a:bodyPr/>
        <a:lstStyle/>
        <a:p>
          <a:endParaRPr lang="fr-FR"/>
        </a:p>
      </dgm:t>
    </dgm:pt>
    <dgm:pt modelId="{3BD86805-4D55-48F7-B8D8-D0048D020478}">
      <dgm:prSet phldrT="[Texte]" custT="1"/>
      <dgm:spPr/>
      <dgm:t>
        <a:bodyPr/>
        <a:lstStyle/>
        <a:p>
          <a:r>
            <a:rPr lang="fr-FR" sz="1600" dirty="0" smtClean="0"/>
            <a:t>Evolution des exigences,</a:t>
          </a:r>
          <a:endParaRPr lang="fr-FR" sz="1600" dirty="0"/>
        </a:p>
      </dgm:t>
    </dgm:pt>
    <dgm:pt modelId="{4424B4E8-BA5E-4A42-BC3A-E02D68C1D935}" type="parTrans" cxnId="{6403A3EA-FE5C-4A91-B52E-DA4B54C94AB0}">
      <dgm:prSet/>
      <dgm:spPr/>
      <dgm:t>
        <a:bodyPr/>
        <a:lstStyle/>
        <a:p>
          <a:endParaRPr lang="fr-FR"/>
        </a:p>
      </dgm:t>
    </dgm:pt>
    <dgm:pt modelId="{CA3E98CC-99FC-4054-8089-4C17641D8273}" type="sibTrans" cxnId="{6403A3EA-FE5C-4A91-B52E-DA4B54C94AB0}">
      <dgm:prSet/>
      <dgm:spPr/>
      <dgm:t>
        <a:bodyPr/>
        <a:lstStyle/>
        <a:p>
          <a:endParaRPr lang="fr-FR"/>
        </a:p>
      </dgm:t>
    </dgm:pt>
    <dgm:pt modelId="{EB21A9E7-39ED-48EA-B25D-E8B22BD877E4}">
      <dgm:prSet phldrT="[Texte]" custT="1"/>
      <dgm:spPr/>
      <dgm:t>
        <a:bodyPr/>
        <a:lstStyle/>
        <a:p>
          <a:r>
            <a:rPr lang="fr-FR" sz="1600" dirty="0" smtClean="0"/>
            <a:t>PGD &amp; thèse</a:t>
          </a:r>
          <a:endParaRPr lang="fr-FR" sz="1600" dirty="0"/>
        </a:p>
      </dgm:t>
    </dgm:pt>
    <dgm:pt modelId="{E05E566F-16F0-4E40-8D4F-BB6AB1423E33}" type="parTrans" cxnId="{94D9CB08-55C1-433D-A66C-1207E8D4EA6E}">
      <dgm:prSet/>
      <dgm:spPr/>
      <dgm:t>
        <a:bodyPr/>
        <a:lstStyle/>
        <a:p>
          <a:endParaRPr lang="fr-FR"/>
        </a:p>
      </dgm:t>
    </dgm:pt>
    <dgm:pt modelId="{CE2BA06F-3C74-4C27-A3E6-37A50B30918A}" type="sibTrans" cxnId="{94D9CB08-55C1-433D-A66C-1207E8D4EA6E}">
      <dgm:prSet/>
      <dgm:spPr/>
      <dgm:t>
        <a:bodyPr/>
        <a:lstStyle/>
        <a:p>
          <a:endParaRPr lang="fr-FR"/>
        </a:p>
      </dgm:t>
    </dgm:pt>
    <dgm:pt modelId="{7F6EFB27-0FC2-4FC0-BF5F-60D391B8776A}">
      <dgm:prSet phldrT="[Texte]" custT="1"/>
      <dgm:spPr/>
      <dgm:t>
        <a:bodyPr/>
        <a:lstStyle/>
        <a:p>
          <a:r>
            <a:rPr lang="fr-FR" sz="1600" dirty="0" smtClean="0"/>
            <a:t>De plus en plus d’universités promeuvent la rédaction de PGD associés aux thèses (certaines l’exigent même : UK, TU Delft en 2019…)</a:t>
          </a:r>
          <a:endParaRPr lang="fr-FR" sz="1600" dirty="0"/>
        </a:p>
      </dgm:t>
    </dgm:pt>
    <dgm:pt modelId="{C23AEED9-8713-4C3E-8FF1-F07238B220DF}" type="parTrans" cxnId="{0E25B687-6693-4569-B3F3-00331ECACAFD}">
      <dgm:prSet/>
      <dgm:spPr/>
      <dgm:t>
        <a:bodyPr/>
        <a:lstStyle/>
        <a:p>
          <a:endParaRPr lang="fr-FR"/>
        </a:p>
      </dgm:t>
    </dgm:pt>
    <dgm:pt modelId="{4CBD69B1-D172-404D-A615-3516CF92312D}" type="sibTrans" cxnId="{0E25B687-6693-4569-B3F3-00331ECACAFD}">
      <dgm:prSet/>
      <dgm:spPr/>
      <dgm:t>
        <a:bodyPr/>
        <a:lstStyle/>
        <a:p>
          <a:endParaRPr lang="fr-FR"/>
        </a:p>
      </dgm:t>
    </dgm:pt>
    <dgm:pt modelId="{FA8EBFC9-2821-47D7-A19E-C46E224C56F7}">
      <dgm:prSet phldrT="[Texte]" custT="1"/>
      <dgm:spPr/>
      <dgm:t>
        <a:bodyPr/>
        <a:lstStyle/>
        <a:p>
          <a:r>
            <a:rPr lang="fr-FR" sz="1600" dirty="0" smtClean="0"/>
            <a:t>Outils</a:t>
          </a:r>
          <a:endParaRPr lang="fr-FR" sz="1600" dirty="0"/>
        </a:p>
      </dgm:t>
    </dgm:pt>
    <dgm:pt modelId="{A9BF7A2B-50BA-4E45-A89A-28D7557C4CCB}" type="parTrans" cxnId="{047426AE-9D33-484E-84AF-FC13BA2CCAD6}">
      <dgm:prSet/>
      <dgm:spPr/>
      <dgm:t>
        <a:bodyPr/>
        <a:lstStyle/>
        <a:p>
          <a:endParaRPr lang="fr-FR"/>
        </a:p>
      </dgm:t>
    </dgm:pt>
    <dgm:pt modelId="{547350D0-E7F2-45AF-8325-20749E1CBEFC}" type="sibTrans" cxnId="{047426AE-9D33-484E-84AF-FC13BA2CCAD6}">
      <dgm:prSet/>
      <dgm:spPr/>
      <dgm:t>
        <a:bodyPr/>
        <a:lstStyle/>
        <a:p>
          <a:endParaRPr lang="fr-FR"/>
        </a:p>
      </dgm:t>
    </dgm:pt>
    <dgm:pt modelId="{A78C2234-7491-46AC-8D68-C4717639A61F}">
      <dgm:prSet phldrT="[Texte]" custT="1"/>
      <dgm:spPr/>
      <dgm:t>
        <a:bodyPr/>
        <a:lstStyle/>
        <a:p>
          <a:r>
            <a:rPr lang="fr-FR" sz="1600" dirty="0" smtClean="0"/>
            <a:t>Une série d’outils disponibles pour rédiger les PGD</a:t>
          </a:r>
          <a:endParaRPr lang="fr-FR" sz="1600" dirty="0"/>
        </a:p>
      </dgm:t>
    </dgm:pt>
    <dgm:pt modelId="{114FAA8A-536B-483B-9B80-2B2B502D1565}" type="parTrans" cxnId="{B95A7972-9C4F-4C8D-9949-844CFCAB3959}">
      <dgm:prSet/>
      <dgm:spPr/>
      <dgm:t>
        <a:bodyPr/>
        <a:lstStyle/>
        <a:p>
          <a:endParaRPr lang="fr-FR"/>
        </a:p>
      </dgm:t>
    </dgm:pt>
    <dgm:pt modelId="{B1E5841E-A37D-47EF-94B5-524FFA7377E9}" type="sibTrans" cxnId="{B95A7972-9C4F-4C8D-9949-844CFCAB3959}">
      <dgm:prSet/>
      <dgm:spPr/>
      <dgm:t>
        <a:bodyPr/>
        <a:lstStyle/>
        <a:p>
          <a:endParaRPr lang="fr-FR"/>
        </a:p>
      </dgm:t>
    </dgm:pt>
    <dgm:pt modelId="{E0A833B7-BBD7-4A01-A306-115C53C95D1A}">
      <dgm:prSet phldrT="[Texte]" custT="1"/>
      <dgm:spPr/>
      <dgm:t>
        <a:bodyPr/>
        <a:lstStyle/>
        <a:p>
          <a:r>
            <a:rPr lang="fr-FR" sz="1600" dirty="0" smtClean="0"/>
            <a:t>Evolution des PGD</a:t>
          </a:r>
          <a:endParaRPr lang="fr-FR" sz="1600" dirty="0"/>
        </a:p>
      </dgm:t>
    </dgm:pt>
    <dgm:pt modelId="{AB1A0744-378B-411A-9F49-E9811320864B}" type="parTrans" cxnId="{AFDA41D2-6FA7-4301-AB01-11D484F8239E}">
      <dgm:prSet/>
      <dgm:spPr/>
      <dgm:t>
        <a:bodyPr/>
        <a:lstStyle/>
        <a:p>
          <a:endParaRPr lang="fr-FR"/>
        </a:p>
      </dgm:t>
    </dgm:pt>
    <dgm:pt modelId="{188D4730-A074-4EA5-A145-A7292E57B91F}" type="sibTrans" cxnId="{AFDA41D2-6FA7-4301-AB01-11D484F8239E}">
      <dgm:prSet/>
      <dgm:spPr/>
      <dgm:t>
        <a:bodyPr/>
        <a:lstStyle/>
        <a:p>
          <a:endParaRPr lang="fr-FR"/>
        </a:p>
      </dgm:t>
    </dgm:pt>
    <dgm:pt modelId="{92E0809D-9643-40B5-AC47-636E9036875F}">
      <dgm:prSet custT="1"/>
      <dgm:spPr/>
      <dgm:t>
        <a:bodyPr/>
        <a:lstStyle/>
        <a:p>
          <a:r>
            <a:rPr lang="fr-FR" sz="1600" dirty="0" smtClean="0"/>
            <a:t>Ouverts (=publiés)</a:t>
          </a:r>
          <a:endParaRPr lang="fr-FR" sz="1600" dirty="0"/>
        </a:p>
      </dgm:t>
    </dgm:pt>
    <dgm:pt modelId="{6B008C1F-4A95-45C2-AD8F-3279A10E6B38}" type="parTrans" cxnId="{E56098C2-31D7-46DF-B436-B245AC63AE3F}">
      <dgm:prSet/>
      <dgm:spPr/>
      <dgm:t>
        <a:bodyPr/>
        <a:lstStyle/>
        <a:p>
          <a:endParaRPr lang="fr-FR"/>
        </a:p>
      </dgm:t>
    </dgm:pt>
    <dgm:pt modelId="{E815C1D3-9138-4C3F-B57D-6C9932D18191}" type="sibTrans" cxnId="{E56098C2-31D7-46DF-B436-B245AC63AE3F}">
      <dgm:prSet/>
      <dgm:spPr/>
      <dgm:t>
        <a:bodyPr/>
        <a:lstStyle/>
        <a:p>
          <a:endParaRPr lang="fr-FR"/>
        </a:p>
      </dgm:t>
    </dgm:pt>
    <dgm:pt modelId="{E971E99A-2994-4960-BDC1-D026653DEF83}">
      <dgm:prSet custT="1"/>
      <dgm:spPr/>
      <dgm:t>
        <a:bodyPr/>
        <a:lstStyle/>
        <a:p>
          <a:r>
            <a:rPr lang="fr-FR" sz="1600" dirty="0" smtClean="0"/>
            <a:t>FAIR</a:t>
          </a:r>
          <a:endParaRPr lang="fr-FR" sz="1600" dirty="0"/>
        </a:p>
      </dgm:t>
    </dgm:pt>
    <dgm:pt modelId="{469FB789-D82D-4D0E-9355-608E3333DA51}" type="parTrans" cxnId="{6504F7CD-203B-4DDA-B3AE-8C83ADC76E4B}">
      <dgm:prSet/>
      <dgm:spPr/>
      <dgm:t>
        <a:bodyPr/>
        <a:lstStyle/>
        <a:p>
          <a:endParaRPr lang="fr-FR"/>
        </a:p>
      </dgm:t>
    </dgm:pt>
    <dgm:pt modelId="{6C17848F-5F0B-43C8-82F2-9DCD1827BB68}" type="sibTrans" cxnId="{6504F7CD-203B-4DDA-B3AE-8C83ADC76E4B}">
      <dgm:prSet/>
      <dgm:spPr/>
      <dgm:t>
        <a:bodyPr/>
        <a:lstStyle/>
        <a:p>
          <a:endParaRPr lang="fr-FR"/>
        </a:p>
      </dgm:t>
    </dgm:pt>
    <dgm:pt modelId="{57354398-45C6-4439-A343-C5BF3EA9C06A}">
      <dgm:prSet custT="1"/>
      <dgm:spPr/>
      <dgm:t>
        <a:bodyPr/>
        <a:lstStyle/>
        <a:p>
          <a:r>
            <a:rPr lang="fr-FR" sz="1600" dirty="0" smtClean="0"/>
            <a:t>Exploitable par machine</a:t>
          </a:r>
          <a:endParaRPr lang="fr-FR" sz="1600" dirty="0"/>
        </a:p>
      </dgm:t>
    </dgm:pt>
    <dgm:pt modelId="{37DA7B53-ADC8-49E1-8206-B56613663723}" type="parTrans" cxnId="{067F3DB9-76C8-497B-B461-F2DA61F92464}">
      <dgm:prSet/>
      <dgm:spPr/>
      <dgm:t>
        <a:bodyPr/>
        <a:lstStyle/>
        <a:p>
          <a:endParaRPr lang="fr-FR"/>
        </a:p>
      </dgm:t>
    </dgm:pt>
    <dgm:pt modelId="{08EB7F5F-8B66-4097-A9D6-077A93E8C219}" type="sibTrans" cxnId="{067F3DB9-76C8-497B-B461-F2DA61F92464}">
      <dgm:prSet/>
      <dgm:spPr/>
      <dgm:t>
        <a:bodyPr/>
        <a:lstStyle/>
        <a:p>
          <a:endParaRPr lang="fr-FR"/>
        </a:p>
      </dgm:t>
    </dgm:pt>
    <dgm:pt modelId="{FB11CECB-577D-4DF2-9D5A-38DB050D5562}">
      <dgm:prSet phldrT="[Texte]" custT="1"/>
      <dgm:spPr/>
      <dgm:t>
        <a:bodyPr/>
        <a:lstStyle/>
        <a:p>
          <a:r>
            <a:rPr lang="fr-FR" sz="1600" dirty="0" smtClean="0"/>
            <a:t>Evaluation des PGD mais sanctions rares</a:t>
          </a:r>
          <a:endParaRPr lang="fr-FR" sz="1600" dirty="0"/>
        </a:p>
      </dgm:t>
    </dgm:pt>
    <dgm:pt modelId="{267504D6-E9AA-4969-A0E9-983F93611A58}" type="parTrans" cxnId="{DD7178F6-E2BC-48D5-919B-151205F207EB}">
      <dgm:prSet/>
      <dgm:spPr/>
      <dgm:t>
        <a:bodyPr/>
        <a:lstStyle/>
        <a:p>
          <a:endParaRPr lang="fr-FR"/>
        </a:p>
      </dgm:t>
    </dgm:pt>
    <dgm:pt modelId="{9452EF08-40E1-4946-8EE6-57E834D31881}" type="sibTrans" cxnId="{DD7178F6-E2BC-48D5-919B-151205F207EB}">
      <dgm:prSet/>
      <dgm:spPr/>
      <dgm:t>
        <a:bodyPr/>
        <a:lstStyle/>
        <a:p>
          <a:endParaRPr lang="fr-FR"/>
        </a:p>
      </dgm:t>
    </dgm:pt>
    <dgm:pt modelId="{ABE07A16-F7FD-45DD-94CD-9957A9B54E18}" type="pres">
      <dgm:prSet presAssocID="{D3519C81-9E3E-4BFA-BE55-D30FCB891359}" presName="linear" presStyleCnt="0">
        <dgm:presLayoutVars>
          <dgm:dir/>
          <dgm:animLvl val="lvl"/>
          <dgm:resizeHandles val="exact"/>
        </dgm:presLayoutVars>
      </dgm:prSet>
      <dgm:spPr/>
      <dgm:t>
        <a:bodyPr/>
        <a:lstStyle/>
        <a:p>
          <a:endParaRPr lang="fr-FR"/>
        </a:p>
      </dgm:t>
    </dgm:pt>
    <dgm:pt modelId="{335E20DC-5A02-45CE-8372-9AF71A5B418F}" type="pres">
      <dgm:prSet presAssocID="{D745C1ED-5E9C-4376-B975-A88AA6A210EA}" presName="parentLin" presStyleCnt="0"/>
      <dgm:spPr/>
    </dgm:pt>
    <dgm:pt modelId="{4819860F-B875-4E61-8903-563226B4023B}" type="pres">
      <dgm:prSet presAssocID="{D745C1ED-5E9C-4376-B975-A88AA6A210EA}" presName="parentLeftMargin" presStyleLbl="node1" presStyleIdx="0" presStyleCnt="4"/>
      <dgm:spPr/>
      <dgm:t>
        <a:bodyPr/>
        <a:lstStyle/>
        <a:p>
          <a:endParaRPr lang="fr-FR"/>
        </a:p>
      </dgm:t>
    </dgm:pt>
    <dgm:pt modelId="{427C4D8F-A90A-4FDE-BAEE-5108D4A85E21}" type="pres">
      <dgm:prSet presAssocID="{D745C1ED-5E9C-4376-B975-A88AA6A210EA}" presName="parentText" presStyleLbl="node1" presStyleIdx="0" presStyleCnt="4">
        <dgm:presLayoutVars>
          <dgm:chMax val="0"/>
          <dgm:bulletEnabled val="1"/>
        </dgm:presLayoutVars>
      </dgm:prSet>
      <dgm:spPr/>
      <dgm:t>
        <a:bodyPr/>
        <a:lstStyle/>
        <a:p>
          <a:endParaRPr lang="fr-FR"/>
        </a:p>
      </dgm:t>
    </dgm:pt>
    <dgm:pt modelId="{75ACC44F-A194-45AD-8AB3-6AAAF54C2D90}" type="pres">
      <dgm:prSet presAssocID="{D745C1ED-5E9C-4376-B975-A88AA6A210EA}" presName="negativeSpace" presStyleCnt="0"/>
      <dgm:spPr/>
    </dgm:pt>
    <dgm:pt modelId="{5B8DE03A-8D94-48C3-829D-0B9E3CCD4C18}" type="pres">
      <dgm:prSet presAssocID="{D745C1ED-5E9C-4376-B975-A88AA6A210EA}" presName="childText" presStyleLbl="conFgAcc1" presStyleIdx="0" presStyleCnt="4">
        <dgm:presLayoutVars>
          <dgm:bulletEnabled val="1"/>
        </dgm:presLayoutVars>
      </dgm:prSet>
      <dgm:spPr/>
      <dgm:t>
        <a:bodyPr/>
        <a:lstStyle/>
        <a:p>
          <a:endParaRPr lang="fr-FR"/>
        </a:p>
      </dgm:t>
    </dgm:pt>
    <dgm:pt modelId="{46F04AA2-AAB7-4F02-B94F-7DBB5EB96782}" type="pres">
      <dgm:prSet presAssocID="{E96C3B21-F154-47EF-9B69-20CCCCD17B97}" presName="spaceBetweenRectangles" presStyleCnt="0"/>
      <dgm:spPr/>
    </dgm:pt>
    <dgm:pt modelId="{B9A0939D-D092-48B8-99B2-1DE47513389C}" type="pres">
      <dgm:prSet presAssocID="{EB21A9E7-39ED-48EA-B25D-E8B22BD877E4}" presName="parentLin" presStyleCnt="0"/>
      <dgm:spPr/>
    </dgm:pt>
    <dgm:pt modelId="{8C4EC610-C68D-4260-8E37-039D78B1422A}" type="pres">
      <dgm:prSet presAssocID="{EB21A9E7-39ED-48EA-B25D-E8B22BD877E4}" presName="parentLeftMargin" presStyleLbl="node1" presStyleIdx="0" presStyleCnt="4"/>
      <dgm:spPr/>
      <dgm:t>
        <a:bodyPr/>
        <a:lstStyle/>
        <a:p>
          <a:endParaRPr lang="fr-FR"/>
        </a:p>
      </dgm:t>
    </dgm:pt>
    <dgm:pt modelId="{8164C311-E1C7-447D-921C-EAF235D94BF9}" type="pres">
      <dgm:prSet presAssocID="{EB21A9E7-39ED-48EA-B25D-E8B22BD877E4}" presName="parentText" presStyleLbl="node1" presStyleIdx="1" presStyleCnt="4">
        <dgm:presLayoutVars>
          <dgm:chMax val="0"/>
          <dgm:bulletEnabled val="1"/>
        </dgm:presLayoutVars>
      </dgm:prSet>
      <dgm:spPr/>
      <dgm:t>
        <a:bodyPr/>
        <a:lstStyle/>
        <a:p>
          <a:endParaRPr lang="fr-FR"/>
        </a:p>
      </dgm:t>
    </dgm:pt>
    <dgm:pt modelId="{9D73FCC4-B9BE-4C64-B9BE-83AEAC04AB13}" type="pres">
      <dgm:prSet presAssocID="{EB21A9E7-39ED-48EA-B25D-E8B22BD877E4}" presName="negativeSpace" presStyleCnt="0"/>
      <dgm:spPr/>
    </dgm:pt>
    <dgm:pt modelId="{24210B3B-92A9-4E2D-990D-5708CE971E1D}" type="pres">
      <dgm:prSet presAssocID="{EB21A9E7-39ED-48EA-B25D-E8B22BD877E4}" presName="childText" presStyleLbl="conFgAcc1" presStyleIdx="1" presStyleCnt="4">
        <dgm:presLayoutVars>
          <dgm:bulletEnabled val="1"/>
        </dgm:presLayoutVars>
      </dgm:prSet>
      <dgm:spPr/>
      <dgm:t>
        <a:bodyPr/>
        <a:lstStyle/>
        <a:p>
          <a:endParaRPr lang="fr-FR"/>
        </a:p>
      </dgm:t>
    </dgm:pt>
    <dgm:pt modelId="{DCD0B3D5-F286-4B3E-B28B-832C2C807320}" type="pres">
      <dgm:prSet presAssocID="{CE2BA06F-3C74-4C27-A3E6-37A50B30918A}" presName="spaceBetweenRectangles" presStyleCnt="0"/>
      <dgm:spPr/>
    </dgm:pt>
    <dgm:pt modelId="{36B7D653-B756-4611-A704-57892A0DBF9E}" type="pres">
      <dgm:prSet presAssocID="{FA8EBFC9-2821-47D7-A19E-C46E224C56F7}" presName="parentLin" presStyleCnt="0"/>
      <dgm:spPr/>
    </dgm:pt>
    <dgm:pt modelId="{79CE7AC9-7AC6-4D4E-A1B2-EA230077896F}" type="pres">
      <dgm:prSet presAssocID="{FA8EBFC9-2821-47D7-A19E-C46E224C56F7}" presName="parentLeftMargin" presStyleLbl="node1" presStyleIdx="1" presStyleCnt="4"/>
      <dgm:spPr/>
      <dgm:t>
        <a:bodyPr/>
        <a:lstStyle/>
        <a:p>
          <a:endParaRPr lang="fr-FR"/>
        </a:p>
      </dgm:t>
    </dgm:pt>
    <dgm:pt modelId="{6F138587-1921-4F57-B40A-6A28A7D8393C}" type="pres">
      <dgm:prSet presAssocID="{FA8EBFC9-2821-47D7-A19E-C46E224C56F7}" presName="parentText" presStyleLbl="node1" presStyleIdx="2" presStyleCnt="4">
        <dgm:presLayoutVars>
          <dgm:chMax val="0"/>
          <dgm:bulletEnabled val="1"/>
        </dgm:presLayoutVars>
      </dgm:prSet>
      <dgm:spPr/>
      <dgm:t>
        <a:bodyPr/>
        <a:lstStyle/>
        <a:p>
          <a:endParaRPr lang="fr-FR"/>
        </a:p>
      </dgm:t>
    </dgm:pt>
    <dgm:pt modelId="{33A4456D-4AE0-4061-9E4A-4720A7B84EA3}" type="pres">
      <dgm:prSet presAssocID="{FA8EBFC9-2821-47D7-A19E-C46E224C56F7}" presName="negativeSpace" presStyleCnt="0"/>
      <dgm:spPr/>
    </dgm:pt>
    <dgm:pt modelId="{BCF0EB84-FEFF-4984-BC81-735C1AD30355}" type="pres">
      <dgm:prSet presAssocID="{FA8EBFC9-2821-47D7-A19E-C46E224C56F7}" presName="childText" presStyleLbl="conFgAcc1" presStyleIdx="2" presStyleCnt="4">
        <dgm:presLayoutVars>
          <dgm:bulletEnabled val="1"/>
        </dgm:presLayoutVars>
      </dgm:prSet>
      <dgm:spPr/>
      <dgm:t>
        <a:bodyPr/>
        <a:lstStyle/>
        <a:p>
          <a:endParaRPr lang="fr-FR"/>
        </a:p>
      </dgm:t>
    </dgm:pt>
    <dgm:pt modelId="{40279E8D-9737-4845-9144-E4EFC9943256}" type="pres">
      <dgm:prSet presAssocID="{547350D0-E7F2-45AF-8325-20749E1CBEFC}" presName="spaceBetweenRectangles" presStyleCnt="0"/>
      <dgm:spPr/>
    </dgm:pt>
    <dgm:pt modelId="{450677ED-3002-4E0F-98C8-FF88BB24FCAC}" type="pres">
      <dgm:prSet presAssocID="{E0A833B7-BBD7-4A01-A306-115C53C95D1A}" presName="parentLin" presStyleCnt="0"/>
      <dgm:spPr/>
    </dgm:pt>
    <dgm:pt modelId="{B7FCE513-D495-4043-BA67-A30B769A05E0}" type="pres">
      <dgm:prSet presAssocID="{E0A833B7-BBD7-4A01-A306-115C53C95D1A}" presName="parentLeftMargin" presStyleLbl="node1" presStyleIdx="2" presStyleCnt="4"/>
      <dgm:spPr/>
      <dgm:t>
        <a:bodyPr/>
        <a:lstStyle/>
        <a:p>
          <a:endParaRPr lang="fr-FR"/>
        </a:p>
      </dgm:t>
    </dgm:pt>
    <dgm:pt modelId="{D3B94054-A762-4CC1-BC7C-9EE3F77C863E}" type="pres">
      <dgm:prSet presAssocID="{E0A833B7-BBD7-4A01-A306-115C53C95D1A}" presName="parentText" presStyleLbl="node1" presStyleIdx="3" presStyleCnt="4">
        <dgm:presLayoutVars>
          <dgm:chMax val="0"/>
          <dgm:bulletEnabled val="1"/>
        </dgm:presLayoutVars>
      </dgm:prSet>
      <dgm:spPr/>
      <dgm:t>
        <a:bodyPr/>
        <a:lstStyle/>
        <a:p>
          <a:endParaRPr lang="fr-FR"/>
        </a:p>
      </dgm:t>
    </dgm:pt>
    <dgm:pt modelId="{586EA561-6A14-43FA-A40A-83DE66607BB4}" type="pres">
      <dgm:prSet presAssocID="{E0A833B7-BBD7-4A01-A306-115C53C95D1A}" presName="negativeSpace" presStyleCnt="0"/>
      <dgm:spPr/>
    </dgm:pt>
    <dgm:pt modelId="{265B1CB1-4EB2-4FB1-B5F4-938092BBAFF0}" type="pres">
      <dgm:prSet presAssocID="{E0A833B7-BBD7-4A01-A306-115C53C95D1A}" presName="childText" presStyleLbl="conFgAcc1" presStyleIdx="3" presStyleCnt="4">
        <dgm:presLayoutVars>
          <dgm:bulletEnabled val="1"/>
        </dgm:presLayoutVars>
      </dgm:prSet>
      <dgm:spPr/>
      <dgm:t>
        <a:bodyPr/>
        <a:lstStyle/>
        <a:p>
          <a:endParaRPr lang="fr-FR"/>
        </a:p>
      </dgm:t>
    </dgm:pt>
  </dgm:ptLst>
  <dgm:cxnLst>
    <dgm:cxn modelId="{6B348A0C-1632-437B-800B-4F268C81E162}" type="presOf" srcId="{57354398-45C6-4439-A343-C5BF3EA9C06A}" destId="{265B1CB1-4EB2-4FB1-B5F4-938092BBAFF0}" srcOrd="0" destOrd="1" presId="urn:microsoft.com/office/officeart/2005/8/layout/list1"/>
    <dgm:cxn modelId="{B95A7972-9C4F-4C8D-9949-844CFCAB3959}" srcId="{FA8EBFC9-2821-47D7-A19E-C46E224C56F7}" destId="{A78C2234-7491-46AC-8D68-C4717639A61F}" srcOrd="0" destOrd="0" parTransId="{114FAA8A-536B-483B-9B80-2B2B502D1565}" sibTransId="{B1E5841E-A37D-47EF-94B5-524FFA7377E9}"/>
    <dgm:cxn modelId="{F7F31BE5-3468-4C76-9235-3D743C011B3F}" type="presOf" srcId="{FA8EBFC9-2821-47D7-A19E-C46E224C56F7}" destId="{6F138587-1921-4F57-B40A-6A28A7D8393C}" srcOrd="1" destOrd="0" presId="urn:microsoft.com/office/officeart/2005/8/layout/list1"/>
    <dgm:cxn modelId="{33FA7C44-B48C-4D99-98F6-33EF840FD80A}" srcId="{D745C1ED-5E9C-4376-B975-A88AA6A210EA}" destId="{CE6577AE-3A8B-4459-AB52-3E3D917F5527}" srcOrd="0" destOrd="0" parTransId="{ADB7FED9-8671-4C7E-ABE1-FBDC1E0EE66D}" sibTransId="{CC2A8F20-1AA5-4BF4-8853-E3AE6C392C63}"/>
    <dgm:cxn modelId="{0E25B687-6693-4569-B3F3-00331ECACAFD}" srcId="{EB21A9E7-39ED-48EA-B25D-E8B22BD877E4}" destId="{7F6EFB27-0FC2-4FC0-BF5F-60D391B8776A}" srcOrd="0" destOrd="0" parTransId="{C23AEED9-8713-4C3E-8FF1-F07238B220DF}" sibTransId="{4CBD69B1-D172-404D-A615-3516CF92312D}"/>
    <dgm:cxn modelId="{CBB8EF3F-EE80-4A5D-B811-19F72192F875}" srcId="{D3519C81-9E3E-4BFA-BE55-D30FCB891359}" destId="{D745C1ED-5E9C-4376-B975-A88AA6A210EA}" srcOrd="0" destOrd="0" parTransId="{2DAA3BF1-C54A-438F-801B-22A5606B0CC1}" sibTransId="{E96C3B21-F154-47EF-9B69-20CCCCD17B97}"/>
    <dgm:cxn modelId="{E56098C2-31D7-46DF-B436-B245AC63AE3F}" srcId="{E0A833B7-BBD7-4A01-A306-115C53C95D1A}" destId="{92E0809D-9643-40B5-AC47-636E9036875F}" srcOrd="0" destOrd="0" parTransId="{6B008C1F-4A95-45C2-AD8F-3279A10E6B38}" sibTransId="{E815C1D3-9138-4C3F-B57D-6C9932D18191}"/>
    <dgm:cxn modelId="{6403A3EA-FE5C-4A91-B52E-DA4B54C94AB0}" srcId="{D745C1ED-5E9C-4376-B975-A88AA6A210EA}" destId="{3BD86805-4D55-48F7-B8D8-D0048D020478}" srcOrd="1" destOrd="0" parTransId="{4424B4E8-BA5E-4A42-BC3A-E02D68C1D935}" sibTransId="{CA3E98CC-99FC-4054-8089-4C17641D8273}"/>
    <dgm:cxn modelId="{DD7178F6-E2BC-48D5-919B-151205F207EB}" srcId="{D745C1ED-5E9C-4376-B975-A88AA6A210EA}" destId="{FB11CECB-577D-4DF2-9D5A-38DB050D5562}" srcOrd="2" destOrd="0" parTransId="{267504D6-E9AA-4969-A0E9-983F93611A58}" sibTransId="{9452EF08-40E1-4946-8EE6-57E834D31881}"/>
    <dgm:cxn modelId="{FB0199B5-1EF2-4439-B3C5-CA27B472BCB7}" type="presOf" srcId="{E0A833B7-BBD7-4A01-A306-115C53C95D1A}" destId="{D3B94054-A762-4CC1-BC7C-9EE3F77C863E}" srcOrd="1" destOrd="0" presId="urn:microsoft.com/office/officeart/2005/8/layout/list1"/>
    <dgm:cxn modelId="{50184556-4CFC-41D2-9CB4-D8ACD439FD20}" type="presOf" srcId="{E971E99A-2994-4960-BDC1-D026653DEF83}" destId="{265B1CB1-4EB2-4FB1-B5F4-938092BBAFF0}" srcOrd="0" destOrd="2" presId="urn:microsoft.com/office/officeart/2005/8/layout/list1"/>
    <dgm:cxn modelId="{1801EC09-7FAD-494F-A68B-B1E68F6221EC}" type="presOf" srcId="{7F6EFB27-0FC2-4FC0-BF5F-60D391B8776A}" destId="{24210B3B-92A9-4E2D-990D-5708CE971E1D}" srcOrd="0" destOrd="0" presId="urn:microsoft.com/office/officeart/2005/8/layout/list1"/>
    <dgm:cxn modelId="{5DB06380-CDAB-4B69-89B3-8BB90772C24D}" type="presOf" srcId="{92E0809D-9643-40B5-AC47-636E9036875F}" destId="{265B1CB1-4EB2-4FB1-B5F4-938092BBAFF0}" srcOrd="0" destOrd="0" presId="urn:microsoft.com/office/officeart/2005/8/layout/list1"/>
    <dgm:cxn modelId="{72D6A456-96B9-4688-B278-D895BEF7AB72}" type="presOf" srcId="{FA8EBFC9-2821-47D7-A19E-C46E224C56F7}" destId="{79CE7AC9-7AC6-4D4E-A1B2-EA230077896F}" srcOrd="0" destOrd="0" presId="urn:microsoft.com/office/officeart/2005/8/layout/list1"/>
    <dgm:cxn modelId="{067F3DB9-76C8-497B-B461-F2DA61F92464}" srcId="{E0A833B7-BBD7-4A01-A306-115C53C95D1A}" destId="{57354398-45C6-4439-A343-C5BF3EA9C06A}" srcOrd="1" destOrd="0" parTransId="{37DA7B53-ADC8-49E1-8206-B56613663723}" sibTransId="{08EB7F5F-8B66-4097-A9D6-077A93E8C219}"/>
    <dgm:cxn modelId="{94D9CB08-55C1-433D-A66C-1207E8D4EA6E}" srcId="{D3519C81-9E3E-4BFA-BE55-D30FCB891359}" destId="{EB21A9E7-39ED-48EA-B25D-E8B22BD877E4}" srcOrd="1" destOrd="0" parTransId="{E05E566F-16F0-4E40-8D4F-BB6AB1423E33}" sibTransId="{CE2BA06F-3C74-4C27-A3E6-37A50B30918A}"/>
    <dgm:cxn modelId="{31E2032B-3946-4520-AC8A-D8A682821DFD}" type="presOf" srcId="{D745C1ED-5E9C-4376-B975-A88AA6A210EA}" destId="{4819860F-B875-4E61-8903-563226B4023B}" srcOrd="0" destOrd="0" presId="urn:microsoft.com/office/officeart/2005/8/layout/list1"/>
    <dgm:cxn modelId="{51EA5DA0-F398-4FB0-81D0-CBBE09093515}" type="presOf" srcId="{EB21A9E7-39ED-48EA-B25D-E8B22BD877E4}" destId="{8C4EC610-C68D-4260-8E37-039D78B1422A}" srcOrd="0" destOrd="0" presId="urn:microsoft.com/office/officeart/2005/8/layout/list1"/>
    <dgm:cxn modelId="{6504F7CD-203B-4DDA-B3AE-8C83ADC76E4B}" srcId="{E0A833B7-BBD7-4A01-A306-115C53C95D1A}" destId="{E971E99A-2994-4960-BDC1-D026653DEF83}" srcOrd="2" destOrd="0" parTransId="{469FB789-D82D-4D0E-9355-608E3333DA51}" sibTransId="{6C17848F-5F0B-43C8-82F2-9DCD1827BB68}"/>
    <dgm:cxn modelId="{AFDA41D2-6FA7-4301-AB01-11D484F8239E}" srcId="{D3519C81-9E3E-4BFA-BE55-D30FCB891359}" destId="{E0A833B7-BBD7-4A01-A306-115C53C95D1A}" srcOrd="3" destOrd="0" parTransId="{AB1A0744-378B-411A-9F49-E9811320864B}" sibTransId="{188D4730-A074-4EA5-A145-A7292E57B91F}"/>
    <dgm:cxn modelId="{8E853EA3-05EE-44F9-B6B0-7E6197655ED9}" type="presOf" srcId="{E0A833B7-BBD7-4A01-A306-115C53C95D1A}" destId="{B7FCE513-D495-4043-BA67-A30B769A05E0}" srcOrd="0" destOrd="0" presId="urn:microsoft.com/office/officeart/2005/8/layout/list1"/>
    <dgm:cxn modelId="{E5862A3E-57D2-45E2-8A3D-2803CC1064DC}" type="presOf" srcId="{FB11CECB-577D-4DF2-9D5A-38DB050D5562}" destId="{5B8DE03A-8D94-48C3-829D-0B9E3CCD4C18}" srcOrd="0" destOrd="2" presId="urn:microsoft.com/office/officeart/2005/8/layout/list1"/>
    <dgm:cxn modelId="{047426AE-9D33-484E-84AF-FC13BA2CCAD6}" srcId="{D3519C81-9E3E-4BFA-BE55-D30FCB891359}" destId="{FA8EBFC9-2821-47D7-A19E-C46E224C56F7}" srcOrd="2" destOrd="0" parTransId="{A9BF7A2B-50BA-4E45-A89A-28D7557C4CCB}" sibTransId="{547350D0-E7F2-45AF-8325-20749E1CBEFC}"/>
    <dgm:cxn modelId="{7C81B5D7-ED89-4C9C-935A-E5EFB4F31526}" type="presOf" srcId="{D3519C81-9E3E-4BFA-BE55-D30FCB891359}" destId="{ABE07A16-F7FD-45DD-94CD-9957A9B54E18}" srcOrd="0" destOrd="0" presId="urn:microsoft.com/office/officeart/2005/8/layout/list1"/>
    <dgm:cxn modelId="{FC1DC267-7D6A-4423-B65B-E20F337B906E}" type="presOf" srcId="{3BD86805-4D55-48F7-B8D8-D0048D020478}" destId="{5B8DE03A-8D94-48C3-829D-0B9E3CCD4C18}" srcOrd="0" destOrd="1" presId="urn:microsoft.com/office/officeart/2005/8/layout/list1"/>
    <dgm:cxn modelId="{3EE75A83-28A7-49FC-8206-CD4FB4F37198}" type="presOf" srcId="{CE6577AE-3A8B-4459-AB52-3E3D917F5527}" destId="{5B8DE03A-8D94-48C3-829D-0B9E3CCD4C18}" srcOrd="0" destOrd="0" presId="urn:microsoft.com/office/officeart/2005/8/layout/list1"/>
    <dgm:cxn modelId="{B66DE010-0C27-4F1F-BA82-EC3243754433}" type="presOf" srcId="{D745C1ED-5E9C-4376-B975-A88AA6A210EA}" destId="{427C4D8F-A90A-4FDE-BAEE-5108D4A85E21}" srcOrd="1" destOrd="0" presId="urn:microsoft.com/office/officeart/2005/8/layout/list1"/>
    <dgm:cxn modelId="{F67D78C1-F32A-440A-8277-E23724F0AE50}" type="presOf" srcId="{EB21A9E7-39ED-48EA-B25D-E8B22BD877E4}" destId="{8164C311-E1C7-447D-921C-EAF235D94BF9}" srcOrd="1" destOrd="0" presId="urn:microsoft.com/office/officeart/2005/8/layout/list1"/>
    <dgm:cxn modelId="{92260A3E-CAE8-4B05-9382-381E8C9A3226}" type="presOf" srcId="{A78C2234-7491-46AC-8D68-C4717639A61F}" destId="{BCF0EB84-FEFF-4984-BC81-735C1AD30355}" srcOrd="0" destOrd="0" presId="urn:microsoft.com/office/officeart/2005/8/layout/list1"/>
    <dgm:cxn modelId="{46E41691-7A11-4DCA-8E53-6792285952B5}" type="presParOf" srcId="{ABE07A16-F7FD-45DD-94CD-9957A9B54E18}" destId="{335E20DC-5A02-45CE-8372-9AF71A5B418F}" srcOrd="0" destOrd="0" presId="urn:microsoft.com/office/officeart/2005/8/layout/list1"/>
    <dgm:cxn modelId="{C24BBF37-DE8A-4ACE-A0C9-29FEF564F171}" type="presParOf" srcId="{335E20DC-5A02-45CE-8372-9AF71A5B418F}" destId="{4819860F-B875-4E61-8903-563226B4023B}" srcOrd="0" destOrd="0" presId="urn:microsoft.com/office/officeart/2005/8/layout/list1"/>
    <dgm:cxn modelId="{1D8E454D-F300-4DCD-9232-68EAB45CF1D3}" type="presParOf" srcId="{335E20DC-5A02-45CE-8372-9AF71A5B418F}" destId="{427C4D8F-A90A-4FDE-BAEE-5108D4A85E21}" srcOrd="1" destOrd="0" presId="urn:microsoft.com/office/officeart/2005/8/layout/list1"/>
    <dgm:cxn modelId="{F1FB37AA-0300-4D02-A024-ADC73C273D83}" type="presParOf" srcId="{ABE07A16-F7FD-45DD-94CD-9957A9B54E18}" destId="{75ACC44F-A194-45AD-8AB3-6AAAF54C2D90}" srcOrd="1" destOrd="0" presId="urn:microsoft.com/office/officeart/2005/8/layout/list1"/>
    <dgm:cxn modelId="{C9D6DC6D-693D-4427-B6E0-82AA2B3F9B89}" type="presParOf" srcId="{ABE07A16-F7FD-45DD-94CD-9957A9B54E18}" destId="{5B8DE03A-8D94-48C3-829D-0B9E3CCD4C18}" srcOrd="2" destOrd="0" presId="urn:microsoft.com/office/officeart/2005/8/layout/list1"/>
    <dgm:cxn modelId="{B6F94EC7-88CD-42F6-8C7C-0326F3605532}" type="presParOf" srcId="{ABE07A16-F7FD-45DD-94CD-9957A9B54E18}" destId="{46F04AA2-AAB7-4F02-B94F-7DBB5EB96782}" srcOrd="3" destOrd="0" presId="urn:microsoft.com/office/officeart/2005/8/layout/list1"/>
    <dgm:cxn modelId="{BC9C065E-3E11-45EC-A9FB-6AF11F5561F0}" type="presParOf" srcId="{ABE07A16-F7FD-45DD-94CD-9957A9B54E18}" destId="{B9A0939D-D092-48B8-99B2-1DE47513389C}" srcOrd="4" destOrd="0" presId="urn:microsoft.com/office/officeart/2005/8/layout/list1"/>
    <dgm:cxn modelId="{78D0B9F6-6818-48D2-9A59-FD7DCE0B9199}" type="presParOf" srcId="{B9A0939D-D092-48B8-99B2-1DE47513389C}" destId="{8C4EC610-C68D-4260-8E37-039D78B1422A}" srcOrd="0" destOrd="0" presId="urn:microsoft.com/office/officeart/2005/8/layout/list1"/>
    <dgm:cxn modelId="{9495B2D5-8A1D-40D7-B908-1DAB002726E1}" type="presParOf" srcId="{B9A0939D-D092-48B8-99B2-1DE47513389C}" destId="{8164C311-E1C7-447D-921C-EAF235D94BF9}" srcOrd="1" destOrd="0" presId="urn:microsoft.com/office/officeart/2005/8/layout/list1"/>
    <dgm:cxn modelId="{248A8545-C84A-4154-B856-7FE3B56BE75C}" type="presParOf" srcId="{ABE07A16-F7FD-45DD-94CD-9957A9B54E18}" destId="{9D73FCC4-B9BE-4C64-B9BE-83AEAC04AB13}" srcOrd="5" destOrd="0" presId="urn:microsoft.com/office/officeart/2005/8/layout/list1"/>
    <dgm:cxn modelId="{9AD02BFD-EA21-4A81-B702-75BA7CF2EC20}" type="presParOf" srcId="{ABE07A16-F7FD-45DD-94CD-9957A9B54E18}" destId="{24210B3B-92A9-4E2D-990D-5708CE971E1D}" srcOrd="6" destOrd="0" presId="urn:microsoft.com/office/officeart/2005/8/layout/list1"/>
    <dgm:cxn modelId="{94695B31-11BD-495A-967D-74B675CB7EBD}" type="presParOf" srcId="{ABE07A16-F7FD-45DD-94CD-9957A9B54E18}" destId="{DCD0B3D5-F286-4B3E-B28B-832C2C807320}" srcOrd="7" destOrd="0" presId="urn:microsoft.com/office/officeart/2005/8/layout/list1"/>
    <dgm:cxn modelId="{D542E8FC-F461-40C6-928C-B9AFE8586D30}" type="presParOf" srcId="{ABE07A16-F7FD-45DD-94CD-9957A9B54E18}" destId="{36B7D653-B756-4611-A704-57892A0DBF9E}" srcOrd="8" destOrd="0" presId="urn:microsoft.com/office/officeart/2005/8/layout/list1"/>
    <dgm:cxn modelId="{42F877FA-54E7-49E5-BA85-A7BEE00FBE35}" type="presParOf" srcId="{36B7D653-B756-4611-A704-57892A0DBF9E}" destId="{79CE7AC9-7AC6-4D4E-A1B2-EA230077896F}" srcOrd="0" destOrd="0" presId="urn:microsoft.com/office/officeart/2005/8/layout/list1"/>
    <dgm:cxn modelId="{C45F0D3A-7950-487C-AECC-E76828A4E748}" type="presParOf" srcId="{36B7D653-B756-4611-A704-57892A0DBF9E}" destId="{6F138587-1921-4F57-B40A-6A28A7D8393C}" srcOrd="1" destOrd="0" presId="urn:microsoft.com/office/officeart/2005/8/layout/list1"/>
    <dgm:cxn modelId="{4D22960F-A3F4-48CA-89A8-1C0BF4CBE84F}" type="presParOf" srcId="{ABE07A16-F7FD-45DD-94CD-9957A9B54E18}" destId="{33A4456D-4AE0-4061-9E4A-4720A7B84EA3}" srcOrd="9" destOrd="0" presId="urn:microsoft.com/office/officeart/2005/8/layout/list1"/>
    <dgm:cxn modelId="{682C9F61-BB3A-4FD5-B6F5-9B2016E102AD}" type="presParOf" srcId="{ABE07A16-F7FD-45DD-94CD-9957A9B54E18}" destId="{BCF0EB84-FEFF-4984-BC81-735C1AD30355}" srcOrd="10" destOrd="0" presId="urn:microsoft.com/office/officeart/2005/8/layout/list1"/>
    <dgm:cxn modelId="{17BC360D-C961-45CD-ACD4-9BC600DF1BBE}" type="presParOf" srcId="{ABE07A16-F7FD-45DD-94CD-9957A9B54E18}" destId="{40279E8D-9737-4845-9144-E4EFC9943256}" srcOrd="11" destOrd="0" presId="urn:microsoft.com/office/officeart/2005/8/layout/list1"/>
    <dgm:cxn modelId="{88E9B5B2-B823-494E-9100-656F455BA304}" type="presParOf" srcId="{ABE07A16-F7FD-45DD-94CD-9957A9B54E18}" destId="{450677ED-3002-4E0F-98C8-FF88BB24FCAC}" srcOrd="12" destOrd="0" presId="urn:microsoft.com/office/officeart/2005/8/layout/list1"/>
    <dgm:cxn modelId="{17287616-D219-48B6-90C1-807E5500601F}" type="presParOf" srcId="{450677ED-3002-4E0F-98C8-FF88BB24FCAC}" destId="{B7FCE513-D495-4043-BA67-A30B769A05E0}" srcOrd="0" destOrd="0" presId="urn:microsoft.com/office/officeart/2005/8/layout/list1"/>
    <dgm:cxn modelId="{F53BBBA7-AC03-47A0-9180-48AD8883AA28}" type="presParOf" srcId="{450677ED-3002-4E0F-98C8-FF88BB24FCAC}" destId="{D3B94054-A762-4CC1-BC7C-9EE3F77C863E}" srcOrd="1" destOrd="0" presId="urn:microsoft.com/office/officeart/2005/8/layout/list1"/>
    <dgm:cxn modelId="{C760DC66-18D7-43E9-9063-963E8C180F4D}" type="presParOf" srcId="{ABE07A16-F7FD-45DD-94CD-9957A9B54E18}" destId="{586EA561-6A14-43FA-A40A-83DE66607BB4}" srcOrd="13" destOrd="0" presId="urn:microsoft.com/office/officeart/2005/8/layout/list1"/>
    <dgm:cxn modelId="{B557F1CD-98EC-4953-ABCB-5125D53CB6FB}" type="presParOf" srcId="{ABE07A16-F7FD-45DD-94CD-9957A9B54E18}" destId="{265B1CB1-4EB2-4FB1-B5F4-938092BBAFF0}"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8DE03A-8D94-48C3-829D-0B9E3CCD4C18}">
      <dsp:nvSpPr>
        <dsp:cNvPr id="0" name=""/>
        <dsp:cNvSpPr/>
      </dsp:nvSpPr>
      <dsp:spPr>
        <a:xfrm>
          <a:off x="0" y="193259"/>
          <a:ext cx="7698569" cy="1091475"/>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97494" tIns="229108" rIns="597494" bIns="113792" numCol="1" spcCol="1270" anchor="t" anchorCtr="0">
          <a:noAutofit/>
        </a:bodyPr>
        <a:lstStyle/>
        <a:p>
          <a:pPr marL="171450" lvl="1" indent="-171450" algn="l" defTabSz="711200">
            <a:lnSpc>
              <a:spcPct val="90000"/>
            </a:lnSpc>
            <a:spcBef>
              <a:spcPct val="0"/>
            </a:spcBef>
            <a:spcAft>
              <a:spcPct val="15000"/>
            </a:spcAft>
            <a:buChar char="••"/>
          </a:pPr>
          <a:r>
            <a:rPr lang="fr-FR" sz="1600" kern="1200" dirty="0" smtClean="0"/>
            <a:t>De plus en plus demandent des PGD,</a:t>
          </a:r>
          <a:endParaRPr lang="fr-FR" sz="1600" kern="1200" dirty="0"/>
        </a:p>
        <a:p>
          <a:pPr marL="171450" lvl="1" indent="-171450" algn="l" defTabSz="711200">
            <a:lnSpc>
              <a:spcPct val="90000"/>
            </a:lnSpc>
            <a:spcBef>
              <a:spcPct val="0"/>
            </a:spcBef>
            <a:spcAft>
              <a:spcPct val="15000"/>
            </a:spcAft>
            <a:buChar char="••"/>
          </a:pPr>
          <a:r>
            <a:rPr lang="fr-FR" sz="1600" kern="1200" dirty="0" smtClean="0"/>
            <a:t>Evolution des exigences,</a:t>
          </a:r>
          <a:endParaRPr lang="fr-FR" sz="1600" kern="1200" dirty="0"/>
        </a:p>
        <a:p>
          <a:pPr marL="171450" lvl="1" indent="-171450" algn="l" defTabSz="711200">
            <a:lnSpc>
              <a:spcPct val="90000"/>
            </a:lnSpc>
            <a:spcBef>
              <a:spcPct val="0"/>
            </a:spcBef>
            <a:spcAft>
              <a:spcPct val="15000"/>
            </a:spcAft>
            <a:buChar char="••"/>
          </a:pPr>
          <a:r>
            <a:rPr lang="fr-FR" sz="1600" kern="1200" dirty="0" smtClean="0"/>
            <a:t>Evaluation des PGD mais sanctions rares</a:t>
          </a:r>
          <a:endParaRPr lang="fr-FR" sz="1600" kern="1200" dirty="0"/>
        </a:p>
      </dsp:txBody>
      <dsp:txXfrm>
        <a:off x="0" y="193259"/>
        <a:ext cx="7698569" cy="1091475"/>
      </dsp:txXfrm>
    </dsp:sp>
    <dsp:sp modelId="{427C4D8F-A90A-4FDE-BAEE-5108D4A85E21}">
      <dsp:nvSpPr>
        <dsp:cNvPr id="0" name=""/>
        <dsp:cNvSpPr/>
      </dsp:nvSpPr>
      <dsp:spPr>
        <a:xfrm>
          <a:off x="384928" y="30899"/>
          <a:ext cx="5388998" cy="32472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691" tIns="0" rIns="203691" bIns="0" numCol="1" spcCol="1270" anchor="ctr" anchorCtr="0">
          <a:noAutofit/>
        </a:bodyPr>
        <a:lstStyle/>
        <a:p>
          <a:pPr lvl="0" algn="l" defTabSz="711200">
            <a:lnSpc>
              <a:spcPct val="90000"/>
            </a:lnSpc>
            <a:spcBef>
              <a:spcPct val="0"/>
            </a:spcBef>
            <a:spcAft>
              <a:spcPct val="35000"/>
            </a:spcAft>
          </a:pPr>
          <a:r>
            <a:rPr lang="fr-FR" sz="1600" kern="1200" dirty="0" smtClean="0"/>
            <a:t>Financeurs</a:t>
          </a:r>
          <a:endParaRPr lang="fr-FR" sz="1600" kern="1200" dirty="0"/>
        </a:p>
      </dsp:txBody>
      <dsp:txXfrm>
        <a:off x="400780" y="46751"/>
        <a:ext cx="5357294" cy="293016"/>
      </dsp:txXfrm>
    </dsp:sp>
    <dsp:sp modelId="{24210B3B-92A9-4E2D-990D-5708CE971E1D}">
      <dsp:nvSpPr>
        <dsp:cNvPr id="0" name=""/>
        <dsp:cNvSpPr/>
      </dsp:nvSpPr>
      <dsp:spPr>
        <a:xfrm>
          <a:off x="0" y="1506494"/>
          <a:ext cx="7698569" cy="79695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97494" tIns="229108" rIns="597494" bIns="113792" numCol="1" spcCol="1270" anchor="t" anchorCtr="0">
          <a:noAutofit/>
        </a:bodyPr>
        <a:lstStyle/>
        <a:p>
          <a:pPr marL="171450" lvl="1" indent="-171450" algn="l" defTabSz="711200">
            <a:lnSpc>
              <a:spcPct val="90000"/>
            </a:lnSpc>
            <a:spcBef>
              <a:spcPct val="0"/>
            </a:spcBef>
            <a:spcAft>
              <a:spcPct val="15000"/>
            </a:spcAft>
            <a:buChar char="••"/>
          </a:pPr>
          <a:r>
            <a:rPr lang="fr-FR" sz="1600" kern="1200" dirty="0" smtClean="0"/>
            <a:t>De plus en plus d’universités promeuvent la rédaction de PGD associés aux thèses (certaines l’exigent même : UK, TU Delft en 2019…)</a:t>
          </a:r>
          <a:endParaRPr lang="fr-FR" sz="1600" kern="1200" dirty="0"/>
        </a:p>
      </dsp:txBody>
      <dsp:txXfrm>
        <a:off x="0" y="1506494"/>
        <a:ext cx="7698569" cy="796950"/>
      </dsp:txXfrm>
    </dsp:sp>
    <dsp:sp modelId="{8164C311-E1C7-447D-921C-EAF235D94BF9}">
      <dsp:nvSpPr>
        <dsp:cNvPr id="0" name=""/>
        <dsp:cNvSpPr/>
      </dsp:nvSpPr>
      <dsp:spPr>
        <a:xfrm>
          <a:off x="384928" y="1344134"/>
          <a:ext cx="5388998" cy="32472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691" tIns="0" rIns="203691" bIns="0" numCol="1" spcCol="1270" anchor="ctr" anchorCtr="0">
          <a:noAutofit/>
        </a:bodyPr>
        <a:lstStyle/>
        <a:p>
          <a:pPr lvl="0" algn="l" defTabSz="711200">
            <a:lnSpc>
              <a:spcPct val="90000"/>
            </a:lnSpc>
            <a:spcBef>
              <a:spcPct val="0"/>
            </a:spcBef>
            <a:spcAft>
              <a:spcPct val="35000"/>
            </a:spcAft>
          </a:pPr>
          <a:r>
            <a:rPr lang="fr-FR" sz="1600" kern="1200" dirty="0" smtClean="0"/>
            <a:t>PGD &amp; thèse</a:t>
          </a:r>
          <a:endParaRPr lang="fr-FR" sz="1600" kern="1200" dirty="0"/>
        </a:p>
      </dsp:txBody>
      <dsp:txXfrm>
        <a:off x="400780" y="1359986"/>
        <a:ext cx="5357294" cy="293016"/>
      </dsp:txXfrm>
    </dsp:sp>
    <dsp:sp modelId="{BCF0EB84-FEFF-4984-BC81-735C1AD30355}">
      <dsp:nvSpPr>
        <dsp:cNvPr id="0" name=""/>
        <dsp:cNvSpPr/>
      </dsp:nvSpPr>
      <dsp:spPr>
        <a:xfrm>
          <a:off x="0" y="2525204"/>
          <a:ext cx="7698569" cy="571725"/>
        </a:xfrm>
        <a:prstGeom prst="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97494" tIns="229108" rIns="597494" bIns="113792" numCol="1" spcCol="1270" anchor="t" anchorCtr="0">
          <a:noAutofit/>
        </a:bodyPr>
        <a:lstStyle/>
        <a:p>
          <a:pPr marL="171450" lvl="1" indent="-171450" algn="l" defTabSz="711200">
            <a:lnSpc>
              <a:spcPct val="90000"/>
            </a:lnSpc>
            <a:spcBef>
              <a:spcPct val="0"/>
            </a:spcBef>
            <a:spcAft>
              <a:spcPct val="15000"/>
            </a:spcAft>
            <a:buChar char="••"/>
          </a:pPr>
          <a:r>
            <a:rPr lang="fr-FR" sz="1600" kern="1200" dirty="0" smtClean="0"/>
            <a:t>Une série d’outils disponibles pour rédiger les PGD</a:t>
          </a:r>
          <a:endParaRPr lang="fr-FR" sz="1600" kern="1200" dirty="0"/>
        </a:p>
      </dsp:txBody>
      <dsp:txXfrm>
        <a:off x="0" y="2525204"/>
        <a:ext cx="7698569" cy="571725"/>
      </dsp:txXfrm>
    </dsp:sp>
    <dsp:sp modelId="{6F138587-1921-4F57-B40A-6A28A7D8393C}">
      <dsp:nvSpPr>
        <dsp:cNvPr id="0" name=""/>
        <dsp:cNvSpPr/>
      </dsp:nvSpPr>
      <dsp:spPr>
        <a:xfrm>
          <a:off x="384928" y="2362844"/>
          <a:ext cx="5388998" cy="32472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691" tIns="0" rIns="203691" bIns="0" numCol="1" spcCol="1270" anchor="ctr" anchorCtr="0">
          <a:noAutofit/>
        </a:bodyPr>
        <a:lstStyle/>
        <a:p>
          <a:pPr lvl="0" algn="l" defTabSz="711200">
            <a:lnSpc>
              <a:spcPct val="90000"/>
            </a:lnSpc>
            <a:spcBef>
              <a:spcPct val="0"/>
            </a:spcBef>
            <a:spcAft>
              <a:spcPct val="35000"/>
            </a:spcAft>
          </a:pPr>
          <a:r>
            <a:rPr lang="fr-FR" sz="1600" kern="1200" dirty="0" smtClean="0"/>
            <a:t>Outils</a:t>
          </a:r>
          <a:endParaRPr lang="fr-FR" sz="1600" kern="1200" dirty="0"/>
        </a:p>
      </dsp:txBody>
      <dsp:txXfrm>
        <a:off x="400780" y="2378696"/>
        <a:ext cx="5357294" cy="293016"/>
      </dsp:txXfrm>
    </dsp:sp>
    <dsp:sp modelId="{265B1CB1-4EB2-4FB1-B5F4-938092BBAFF0}">
      <dsp:nvSpPr>
        <dsp:cNvPr id="0" name=""/>
        <dsp:cNvSpPr/>
      </dsp:nvSpPr>
      <dsp:spPr>
        <a:xfrm>
          <a:off x="0" y="3318689"/>
          <a:ext cx="7698569" cy="1091475"/>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97494" tIns="229108" rIns="597494" bIns="113792" numCol="1" spcCol="1270" anchor="t" anchorCtr="0">
          <a:noAutofit/>
        </a:bodyPr>
        <a:lstStyle/>
        <a:p>
          <a:pPr marL="171450" lvl="1" indent="-171450" algn="l" defTabSz="711200">
            <a:lnSpc>
              <a:spcPct val="90000"/>
            </a:lnSpc>
            <a:spcBef>
              <a:spcPct val="0"/>
            </a:spcBef>
            <a:spcAft>
              <a:spcPct val="15000"/>
            </a:spcAft>
            <a:buChar char="••"/>
          </a:pPr>
          <a:r>
            <a:rPr lang="fr-FR" sz="1600" kern="1200" dirty="0" smtClean="0"/>
            <a:t>Ouverts (=publiés)</a:t>
          </a:r>
          <a:endParaRPr lang="fr-FR" sz="1600" kern="1200" dirty="0"/>
        </a:p>
        <a:p>
          <a:pPr marL="171450" lvl="1" indent="-171450" algn="l" defTabSz="711200">
            <a:lnSpc>
              <a:spcPct val="90000"/>
            </a:lnSpc>
            <a:spcBef>
              <a:spcPct val="0"/>
            </a:spcBef>
            <a:spcAft>
              <a:spcPct val="15000"/>
            </a:spcAft>
            <a:buChar char="••"/>
          </a:pPr>
          <a:r>
            <a:rPr lang="fr-FR" sz="1600" kern="1200" dirty="0" smtClean="0"/>
            <a:t>Exploitable par machine</a:t>
          </a:r>
          <a:endParaRPr lang="fr-FR" sz="1600" kern="1200" dirty="0"/>
        </a:p>
        <a:p>
          <a:pPr marL="171450" lvl="1" indent="-171450" algn="l" defTabSz="711200">
            <a:lnSpc>
              <a:spcPct val="90000"/>
            </a:lnSpc>
            <a:spcBef>
              <a:spcPct val="0"/>
            </a:spcBef>
            <a:spcAft>
              <a:spcPct val="15000"/>
            </a:spcAft>
            <a:buChar char="••"/>
          </a:pPr>
          <a:r>
            <a:rPr lang="fr-FR" sz="1600" kern="1200" dirty="0" smtClean="0"/>
            <a:t>FAIR</a:t>
          </a:r>
          <a:endParaRPr lang="fr-FR" sz="1600" kern="1200" dirty="0"/>
        </a:p>
      </dsp:txBody>
      <dsp:txXfrm>
        <a:off x="0" y="3318689"/>
        <a:ext cx="7698569" cy="1091475"/>
      </dsp:txXfrm>
    </dsp:sp>
    <dsp:sp modelId="{D3B94054-A762-4CC1-BC7C-9EE3F77C863E}">
      <dsp:nvSpPr>
        <dsp:cNvPr id="0" name=""/>
        <dsp:cNvSpPr/>
      </dsp:nvSpPr>
      <dsp:spPr>
        <a:xfrm>
          <a:off x="384928" y="3156329"/>
          <a:ext cx="5388998" cy="32472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691" tIns="0" rIns="203691" bIns="0" numCol="1" spcCol="1270" anchor="ctr" anchorCtr="0">
          <a:noAutofit/>
        </a:bodyPr>
        <a:lstStyle/>
        <a:p>
          <a:pPr lvl="0" algn="l" defTabSz="711200">
            <a:lnSpc>
              <a:spcPct val="90000"/>
            </a:lnSpc>
            <a:spcBef>
              <a:spcPct val="0"/>
            </a:spcBef>
            <a:spcAft>
              <a:spcPct val="35000"/>
            </a:spcAft>
          </a:pPr>
          <a:r>
            <a:rPr lang="fr-FR" sz="1600" kern="1200" dirty="0" smtClean="0"/>
            <a:t>Evolution des PGD</a:t>
          </a:r>
          <a:endParaRPr lang="fr-FR" sz="1600" kern="1200" dirty="0"/>
        </a:p>
      </dsp:txBody>
      <dsp:txXfrm>
        <a:off x="400780" y="3172181"/>
        <a:ext cx="5357294" cy="29301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B7B43AAC-3CF5-41D9-84BA-5C573A1DAC29}" type="datetimeFigureOut">
              <a:rPr lang="fr-FR" smtClean="0"/>
              <a:t>16/12/2019</a:t>
            </a:fld>
            <a:endParaRPr lang="fr-FR"/>
          </a:p>
        </p:txBody>
      </p:sp>
      <p:sp>
        <p:nvSpPr>
          <p:cNvPr id="4" name="Espace réservé du pied de page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633D206A-C034-4331-8F2F-97E17DBB8D21}" type="slidenum">
              <a:rPr lang="fr-FR" smtClean="0"/>
              <a:t>‹N°›</a:t>
            </a:fld>
            <a:endParaRPr lang="fr-FR"/>
          </a:p>
        </p:txBody>
      </p:sp>
    </p:spTree>
    <p:extLst>
      <p:ext uri="{BB962C8B-B14F-4D97-AF65-F5344CB8AC3E}">
        <p14:creationId xmlns:p14="http://schemas.microsoft.com/office/powerpoint/2010/main" val="19353148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1" y="0"/>
            <a:ext cx="2945658" cy="496332"/>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50442" y="0"/>
            <a:ext cx="2945658" cy="496332"/>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266700" y="4715153"/>
            <a:ext cx="6388100" cy="4466987"/>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dirty="0"/>
          </a:p>
        </p:txBody>
      </p:sp>
      <p:sp>
        <p:nvSpPr>
          <p:cNvPr id="7" name="Shape 7"/>
          <p:cNvSpPr txBox="1">
            <a:spLocks noGrp="1"/>
          </p:cNvSpPr>
          <p:nvPr>
            <p:ph type="ftr" idx="11"/>
          </p:nvPr>
        </p:nvSpPr>
        <p:spPr>
          <a:xfrm>
            <a:off x="1" y="9428583"/>
            <a:ext cx="2945658" cy="496332"/>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50442" y="9428583"/>
            <a:ext cx="2945658" cy="496332"/>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fr-FR" sz="1200" b="0" i="0" u="none" strike="noStrike" cap="none">
                <a:solidFill>
                  <a:schemeClr val="dk1"/>
                </a:solidFill>
                <a:latin typeface="Calibri"/>
                <a:ea typeface="Calibri"/>
                <a:cs typeface="Calibri"/>
                <a:sym typeface="Calibri"/>
              </a:rPr>
              <a:t>‹N°›</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6305609"/>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txBox="1">
            <a:spLocks noGrp="1"/>
          </p:cNvSpPr>
          <p:nvPr>
            <p:ph type="body" idx="1"/>
          </p:nvPr>
        </p:nvSpPr>
        <p:spPr>
          <a:xfrm>
            <a:off x="679768" y="4715153"/>
            <a:ext cx="5438139" cy="4466987"/>
          </a:xfrm>
          <a:prstGeom prst="rect">
            <a:avLst/>
          </a:prstGeom>
        </p:spPr>
        <p:txBody>
          <a:bodyPr lIns="91425" tIns="91425" rIns="91425" bIns="91425" anchor="t" anchorCtr="0">
            <a:noAutofit/>
          </a:bodyPr>
          <a:lstStyle/>
          <a:p>
            <a:pPr lvl="0">
              <a:spcBef>
                <a:spcPts val="0"/>
              </a:spcBef>
              <a:buNone/>
            </a:pPr>
            <a:endParaRPr dirty="0"/>
          </a:p>
        </p:txBody>
      </p:sp>
      <p:sp>
        <p:nvSpPr>
          <p:cNvPr id="103" name="Shape 103"/>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531548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a:solidFill>
                  <a:schemeClr val="dk1"/>
                </a:solidFill>
                <a:latin typeface="Calibri"/>
                <a:ea typeface="Calibri"/>
                <a:cs typeface="Calibri"/>
                <a:sym typeface="Calibri"/>
              </a:rPr>
              <a:t>11</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0458075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i="0" u="none" strike="noStrike" kern="1200" cap="none" dirty="0" smtClean="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i="0" u="none" strike="noStrike" kern="1200" cap="none" dirty="0" smtClean="0">
              <a:solidFill>
                <a:schemeClr val="dk1"/>
              </a:solidFill>
              <a:effectLst/>
              <a:latin typeface="Calibri"/>
              <a:ea typeface="Calibri"/>
              <a:cs typeface="Calibri"/>
              <a:sym typeface="Calibri"/>
            </a:endParaRPr>
          </a:p>
          <a:p>
            <a:endParaRPr lang="fr-FR" dirty="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113</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5187888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118</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6665172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120</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9256613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121</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5606191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122</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3597690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123</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9735252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124</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0528629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125</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8877853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126</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7191503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127</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555882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a:t>
            </a:r>
          </a:p>
          <a:p>
            <a:endParaRPr lang="fr-FR" dirty="0" smtClean="0"/>
          </a:p>
          <a:p>
            <a:endParaRPr lang="fr-FR" dirty="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12</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5334983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128</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868298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Shape 168"/>
          <p:cNvSpPr txBox="1">
            <a:spLocks noGrp="1"/>
          </p:cNvSpPr>
          <p:nvPr>
            <p:ph type="body" idx="1"/>
          </p:nvPr>
        </p:nvSpPr>
        <p:spPr>
          <a:xfrm>
            <a:off x="679768" y="4715153"/>
            <a:ext cx="5438139" cy="4466987"/>
          </a:xfrm>
          <a:prstGeom prst="rect">
            <a:avLst/>
          </a:prstGeom>
        </p:spPr>
        <p:txBody>
          <a:bodyPr lIns="91425" tIns="91425" rIns="91425" bIns="91425" anchor="t" anchorCtr="0">
            <a:noAutofit/>
          </a:bodyPr>
          <a:lstStyle/>
          <a:p>
            <a:pPr lvl="0">
              <a:spcBef>
                <a:spcPts val="0"/>
              </a:spcBef>
              <a:buNone/>
            </a:pPr>
            <a:endParaRPr/>
          </a:p>
        </p:txBody>
      </p:sp>
      <p:sp>
        <p:nvSpPr>
          <p:cNvPr id="169" name="Shape 169"/>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246378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6" name="Shape 186"/>
          <p:cNvSpPr txBox="1">
            <a:spLocks noGrp="1"/>
          </p:cNvSpPr>
          <p:nvPr>
            <p:ph type="body" idx="1"/>
          </p:nvPr>
        </p:nvSpPr>
        <p:spPr>
          <a:xfrm>
            <a:off x="679768" y="4715153"/>
            <a:ext cx="5438139" cy="4466987"/>
          </a:xfrm>
          <a:prstGeom prst="rect">
            <a:avLst/>
          </a:prstGeom>
          <a:noFill/>
          <a:ln>
            <a:noFill/>
          </a:ln>
        </p:spPr>
        <p:txBody>
          <a:bodyPr lIns="91425" tIns="45700" rIns="91425" bIns="45700" anchor="t" anchorCtr="0">
            <a:noAutofit/>
          </a:bodyPr>
          <a:lstStyle/>
          <a:p>
            <a:endParaRPr dirty="0"/>
          </a:p>
        </p:txBody>
      </p:sp>
    </p:spTree>
    <p:extLst>
      <p:ext uri="{BB962C8B-B14F-4D97-AF65-F5344CB8AC3E}">
        <p14:creationId xmlns:p14="http://schemas.microsoft.com/office/powerpoint/2010/main" val="36306012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smtClean="0"/>
          </a:p>
          <a:p>
            <a:endParaRPr lang="fr-FR" sz="1200" b="0" i="0" u="none" strike="noStrike" kern="1200" cap="none" dirty="0" smtClean="0">
              <a:solidFill>
                <a:schemeClr val="dk1"/>
              </a:solidFill>
              <a:effectLst/>
              <a:latin typeface="Calibri"/>
              <a:ea typeface="Calibri"/>
              <a:cs typeface="Calibri"/>
              <a:sym typeface="Calibri"/>
            </a:endParaRPr>
          </a:p>
          <a:p>
            <a:pPr lvl="0">
              <a:spcBef>
                <a:spcPts val="0"/>
              </a:spcBef>
              <a:buNone/>
            </a:pPr>
            <a:endParaRPr lang="fr-FR" dirty="0" smtClean="0"/>
          </a:p>
          <a:p>
            <a:pPr marL="0" indent="0">
              <a:buFontTx/>
              <a:buNone/>
            </a:pPr>
            <a:endParaRPr lang="fr-FR" dirty="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15</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335429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16</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802410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17</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261756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Shape 205"/>
          <p:cNvSpPr>
            <a:spLocks noGrp="1" noRot="1" noChangeAspect="1"/>
          </p:cNvSpPr>
          <p:nvPr>
            <p:ph type="sldImg" idx="2"/>
          </p:nvPr>
        </p:nvSpPr>
        <p:spPr>
          <a:xfrm>
            <a:off x="974725" y="661988"/>
            <a:ext cx="4846638" cy="36369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6" name="Shape 206"/>
          <p:cNvSpPr txBox="1">
            <a:spLocks noGrp="1"/>
          </p:cNvSpPr>
          <p:nvPr>
            <p:ph type="body" idx="1"/>
          </p:nvPr>
        </p:nvSpPr>
        <p:spPr>
          <a:xfrm>
            <a:off x="679768" y="4715153"/>
            <a:ext cx="5438139" cy="446698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207" name="Shape 207"/>
          <p:cNvSpPr txBox="1">
            <a:spLocks noGrp="1"/>
          </p:cNvSpPr>
          <p:nvPr>
            <p:ph type="sldNum" idx="12"/>
          </p:nvPr>
        </p:nvSpPr>
        <p:spPr>
          <a:xfrm>
            <a:off x="3850442" y="9428583"/>
            <a:ext cx="2945658" cy="496332"/>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fr-FR" sz="1200">
                <a:solidFill>
                  <a:schemeClr val="dk1"/>
                </a:solidFill>
                <a:latin typeface="Calibri"/>
                <a:ea typeface="Calibri"/>
                <a:cs typeface="Calibri"/>
                <a:sym typeface="Calibri"/>
              </a:rPr>
              <a:t>18</a:t>
            </a:fld>
            <a:endParaRPr lang="fr-F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808271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a:solidFill>
                  <a:schemeClr val="dk1"/>
                </a:solidFill>
                <a:latin typeface="Calibri"/>
                <a:ea typeface="Calibri"/>
                <a:cs typeface="Calibri"/>
                <a:sym typeface="Calibri"/>
              </a:rPr>
              <a:t>19</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051707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20</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37642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Shape 109"/>
          <p:cNvSpPr txBox="1">
            <a:spLocks noGrp="1"/>
          </p:cNvSpPr>
          <p:nvPr>
            <p:ph type="body" idx="1"/>
          </p:nvPr>
        </p:nvSpPr>
        <p:spPr>
          <a:xfrm>
            <a:off x="679768" y="4715153"/>
            <a:ext cx="5438139" cy="4466987"/>
          </a:xfrm>
          <a:prstGeom prst="rect">
            <a:avLst/>
          </a:prstGeom>
        </p:spPr>
        <p:txBody>
          <a:bodyPr lIns="91425" tIns="91425" rIns="91425" bIns="91425" anchor="t" anchorCtr="0">
            <a:noAutofit/>
          </a:bodyPr>
          <a:lstStyle/>
          <a:p>
            <a:pPr lvl="0">
              <a:spcBef>
                <a:spcPts val="0"/>
              </a:spcBef>
              <a:buNone/>
            </a:pPr>
            <a:endParaRPr dirty="0"/>
          </a:p>
        </p:txBody>
      </p:sp>
      <p:sp>
        <p:nvSpPr>
          <p:cNvPr id="110" name="Shape 110"/>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197085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21</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532233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smtClean="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22</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884012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smtClean="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23</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245460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10"/>
          </p:nvPr>
        </p:nvSpPr>
        <p:spPr/>
        <p:txBody>
          <a:bodyPr/>
          <a:lstStyle/>
          <a:p>
            <a:fld id="{B3BFAEEC-1BCE-A74E-B491-E02B9D86D747}" type="slidenum">
              <a:rPr lang="fr-FR" smtClean="0"/>
              <a:t>24</a:t>
            </a:fld>
            <a:endParaRPr lang="fr-FR"/>
          </a:p>
        </p:txBody>
      </p:sp>
    </p:spTree>
    <p:extLst>
      <p:ext uri="{BB962C8B-B14F-4D97-AF65-F5344CB8AC3E}">
        <p14:creationId xmlns:p14="http://schemas.microsoft.com/office/powerpoint/2010/main" val="29982230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Shape 281"/>
          <p:cNvSpPr txBox="1">
            <a:spLocks noGrp="1"/>
          </p:cNvSpPr>
          <p:nvPr>
            <p:ph type="body" idx="1"/>
          </p:nvPr>
        </p:nvSpPr>
        <p:spPr>
          <a:xfrm>
            <a:off x="679768" y="4715153"/>
            <a:ext cx="5438139" cy="4466987"/>
          </a:xfrm>
          <a:prstGeom prst="rect">
            <a:avLst/>
          </a:prstGeom>
        </p:spPr>
        <p:txBody>
          <a:bodyPr lIns="91425" tIns="91425" rIns="91425" bIns="91425" anchor="t" anchorCtr="0">
            <a:noAutofit/>
          </a:bodyPr>
          <a:lstStyle/>
          <a:p>
            <a:endParaRPr lang="fr-FR" sz="1200" b="0" i="0" u="none" strike="noStrike" kern="1200" cap="none" dirty="0" smtClean="0">
              <a:solidFill>
                <a:schemeClr val="dk1"/>
              </a:solidFill>
              <a:effectLst/>
              <a:latin typeface="Calibri"/>
              <a:ea typeface="Calibri"/>
              <a:cs typeface="Calibri"/>
              <a:sym typeface="Calibri"/>
            </a:endParaRPr>
          </a:p>
          <a:p>
            <a:pPr lvl="0">
              <a:spcBef>
                <a:spcPts val="0"/>
              </a:spcBef>
              <a:buNone/>
            </a:pPr>
            <a:endParaRPr dirty="0"/>
          </a:p>
        </p:txBody>
      </p:sp>
      <p:sp>
        <p:nvSpPr>
          <p:cNvPr id="282" name="Shape 282"/>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153223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26</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250060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smtClean="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27</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064079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Shape 272"/>
          <p:cNvSpPr txBox="1">
            <a:spLocks noGrp="1"/>
          </p:cNvSpPr>
          <p:nvPr>
            <p:ph type="body" idx="1"/>
          </p:nvPr>
        </p:nvSpPr>
        <p:spPr>
          <a:xfrm>
            <a:off x="679768" y="4715153"/>
            <a:ext cx="5438139" cy="4466987"/>
          </a:xfrm>
          <a:prstGeom prst="rect">
            <a:avLst/>
          </a:prstGeom>
        </p:spPr>
        <p:txBody>
          <a:bodyPr lIns="91425" tIns="91425" rIns="91425" bIns="91425" anchor="t" anchorCtr="0">
            <a:noAutofit/>
          </a:bodyPr>
          <a:lstStyle/>
          <a:p>
            <a:pPr lvl="0">
              <a:spcBef>
                <a:spcPts val="0"/>
              </a:spcBef>
              <a:buNone/>
            </a:pPr>
            <a:endParaRPr/>
          </a:p>
        </p:txBody>
      </p:sp>
      <p:sp>
        <p:nvSpPr>
          <p:cNvPr id="273" name="Shape 273"/>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672259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Tx/>
              <a:buNone/>
            </a:pPr>
            <a:endParaRPr lang="fr-FR" dirty="0"/>
          </a:p>
          <a:p>
            <a:pPr marL="0" indent="0">
              <a:buFontTx/>
              <a:buNone/>
            </a:pPr>
            <a:endParaRPr lang="fr-FR" dirty="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30</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141267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Tx/>
              <a:buNone/>
            </a:pPr>
            <a:endParaRPr lang="fr-FR" dirty="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31</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66719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Shape 118"/>
          <p:cNvSpPr txBox="1">
            <a:spLocks noGrp="1"/>
          </p:cNvSpPr>
          <p:nvPr>
            <p:ph type="body" idx="1"/>
          </p:nvPr>
        </p:nvSpPr>
        <p:spPr>
          <a:xfrm>
            <a:off x="679768" y="4715153"/>
            <a:ext cx="5438139" cy="4466987"/>
          </a:xfrm>
          <a:prstGeom prst="rect">
            <a:avLst/>
          </a:prstGeom>
        </p:spPr>
        <p:txBody>
          <a:bodyPr lIns="91425" tIns="91425" rIns="91425" bIns="91425" anchor="t" anchorCtr="0">
            <a:noAutofit/>
          </a:bodyPr>
          <a:lstStyle/>
          <a:p>
            <a:pPr lvl="0">
              <a:spcBef>
                <a:spcPts val="0"/>
              </a:spcBef>
              <a:buNone/>
            </a:pPr>
            <a:endParaRPr/>
          </a:p>
        </p:txBody>
      </p:sp>
      <p:sp>
        <p:nvSpPr>
          <p:cNvPr id="119" name="Shape 119"/>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304529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Tx/>
              <a:buNone/>
            </a:pPr>
            <a:endParaRPr lang="fr-FR" dirty="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32</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447834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Tx/>
              <a:buNone/>
            </a:pPr>
            <a:endParaRPr lang="fr-FR" baseline="0" dirty="0" smtClean="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33</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408850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Tx/>
              <a:buNone/>
            </a:pPr>
            <a:endParaRPr lang="fr-FR" dirty="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34</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273197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D8D007A-56A2-46D9-8F90-721707FFB459}" type="slidenum">
              <a:rPr lang="fr-FR" smtClean="0"/>
              <a:t>35</a:t>
            </a:fld>
            <a:endParaRPr lang="fr-FR"/>
          </a:p>
        </p:txBody>
      </p:sp>
    </p:spTree>
    <p:extLst>
      <p:ext uri="{BB962C8B-B14F-4D97-AF65-F5344CB8AC3E}">
        <p14:creationId xmlns:p14="http://schemas.microsoft.com/office/powerpoint/2010/main" val="40662195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a:p>
            <a:endParaRPr lang="en-US" dirty="0"/>
          </a:p>
          <a:p>
            <a:endParaRPr lang="fr-FR" dirty="0">
              <a:sym typeface="Arial"/>
            </a:endParaRPr>
          </a:p>
        </p:txBody>
      </p:sp>
      <p:sp>
        <p:nvSpPr>
          <p:cNvPr id="4" name="Espace réservé du numéro de diapositive 3"/>
          <p:cNvSpPr>
            <a:spLocks noGrp="1"/>
          </p:cNvSpPr>
          <p:nvPr>
            <p:ph type="sldNum" sz="quarter" idx="10"/>
          </p:nvPr>
        </p:nvSpPr>
        <p:spPr/>
        <p:txBody>
          <a:bodyPr/>
          <a:lstStyle/>
          <a:p>
            <a:fld id="{DAFB4C63-FE72-406E-9683-69F11ADD8363}" type="slidenum">
              <a:rPr lang="fr-FR" smtClean="0"/>
              <a:t>36</a:t>
            </a:fld>
            <a:endParaRPr lang="fr-FR"/>
          </a:p>
        </p:txBody>
      </p:sp>
    </p:spTree>
    <p:extLst>
      <p:ext uri="{BB962C8B-B14F-4D97-AF65-F5344CB8AC3E}">
        <p14:creationId xmlns:p14="http://schemas.microsoft.com/office/powerpoint/2010/main" val="25102624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200" b="0" i="0" u="none" strike="noStrike" kern="1200" cap="none" dirty="0" smtClean="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aseline="0" dirty="0" smtClean="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37</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910074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38</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835651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39</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658995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40</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551830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42</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936404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Shape 118"/>
          <p:cNvSpPr txBox="1">
            <a:spLocks noGrp="1"/>
          </p:cNvSpPr>
          <p:nvPr>
            <p:ph type="body" idx="1"/>
          </p:nvPr>
        </p:nvSpPr>
        <p:spPr>
          <a:xfrm>
            <a:off x="679768" y="4715153"/>
            <a:ext cx="5438139" cy="4466987"/>
          </a:xfrm>
          <a:prstGeom prst="rect">
            <a:avLst/>
          </a:prstGeom>
        </p:spPr>
        <p:txBody>
          <a:bodyPr lIns="91425" tIns="91425" rIns="91425" bIns="91425" anchor="t" anchorCtr="0">
            <a:noAutofit/>
          </a:bodyPr>
          <a:lstStyle/>
          <a:p>
            <a:pPr lvl="0">
              <a:spcBef>
                <a:spcPts val="0"/>
              </a:spcBef>
              <a:buNone/>
            </a:pPr>
            <a:endParaRPr dirty="0"/>
          </a:p>
        </p:txBody>
      </p:sp>
      <p:sp>
        <p:nvSpPr>
          <p:cNvPr id="119" name="Shape 119"/>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966842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43</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584229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44</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583221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Shape 315"/>
          <p:cNvSpPr>
            <a:spLocks noGrp="1" noRot="1" noChangeAspect="1"/>
          </p:cNvSpPr>
          <p:nvPr>
            <p:ph type="sldImg" idx="2"/>
          </p:nvPr>
        </p:nvSpPr>
        <p:spPr>
          <a:xfrm>
            <a:off x="974725" y="611188"/>
            <a:ext cx="4846638" cy="36369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16" name="Shape 316"/>
          <p:cNvSpPr txBox="1">
            <a:spLocks noGrp="1"/>
          </p:cNvSpPr>
          <p:nvPr>
            <p:ph type="body" idx="1"/>
          </p:nvPr>
        </p:nvSpPr>
        <p:spPr>
          <a:xfrm>
            <a:off x="679768" y="4715153"/>
            <a:ext cx="5438139" cy="4466987"/>
          </a:xfrm>
          <a:prstGeom prst="rect">
            <a:avLst/>
          </a:prstGeom>
          <a:noFill/>
          <a:ln>
            <a:noFill/>
          </a:ln>
        </p:spPr>
        <p:txBody>
          <a:bodyPr lIns="91425" tIns="45700" rIns="91425" bIns="45700" anchor="t" anchorCtr="0">
            <a:noAutofit/>
          </a:bodyPr>
          <a:lstStyle/>
          <a:p>
            <a:pPr marL="171450" marR="0" lvl="0" indent="-171450" algn="l" rtl="0">
              <a:spcBef>
                <a:spcPts val="0"/>
              </a:spcBef>
              <a:buClr>
                <a:schemeClr val="dk1"/>
              </a:buClr>
              <a:buSzPct val="100000"/>
              <a:buFont typeface="Calibri"/>
              <a:buNone/>
            </a:pPr>
            <a:endParaRPr dirty="0">
              <a:sym typeface="Century"/>
            </a:endParaRPr>
          </a:p>
          <a:p>
            <a:pPr marL="0" marR="0" lvl="0" indent="0" algn="l" rtl="0">
              <a:spcBef>
                <a:spcPts val="0"/>
              </a:spcBef>
              <a:buSzPct val="25000"/>
              <a:buNone/>
            </a:pPr>
            <a:endParaRPr dirty="0">
              <a:sym typeface="Century"/>
            </a:endParaRPr>
          </a:p>
        </p:txBody>
      </p:sp>
      <p:sp>
        <p:nvSpPr>
          <p:cNvPr id="317" name="Shape 317"/>
          <p:cNvSpPr txBox="1">
            <a:spLocks noGrp="1"/>
          </p:cNvSpPr>
          <p:nvPr>
            <p:ph type="sldNum" idx="12"/>
          </p:nvPr>
        </p:nvSpPr>
        <p:spPr>
          <a:xfrm>
            <a:off x="3850442" y="9428583"/>
            <a:ext cx="2945658" cy="496332"/>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fr-FR" sz="1200">
                <a:solidFill>
                  <a:schemeClr val="dk1"/>
                </a:solidFill>
                <a:latin typeface="Calibri"/>
                <a:ea typeface="Calibri"/>
                <a:cs typeface="Calibri"/>
                <a:sym typeface="Calibri"/>
              </a:rPr>
              <a:t>45</a:t>
            </a:fld>
            <a:endParaRPr lang="fr-F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902792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a:solidFill>
                  <a:schemeClr val="dk1"/>
                </a:solidFill>
                <a:latin typeface="Calibri"/>
                <a:ea typeface="Calibri"/>
                <a:cs typeface="Calibri"/>
                <a:sym typeface="Calibri"/>
              </a:rPr>
              <a:t>46</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923854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smtClean="0"/>
          </a:p>
          <a:p>
            <a:endParaRPr lang="fr-FR" dirty="0" smtClean="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47</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116663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sz="1200" b="0" i="0" u="none" strike="noStrike" kern="1200" cap="none" dirty="0" smtClean="0">
              <a:solidFill>
                <a:schemeClr val="dk1"/>
              </a:solidFill>
              <a:effectLst/>
              <a:latin typeface="Calibri"/>
              <a:ea typeface="Calibri"/>
              <a:cs typeface="Calibri"/>
              <a:sym typeface="Calibri"/>
            </a:endParaRPr>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48</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672379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49</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409558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51</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096880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Shape 336"/>
          <p:cNvSpPr txBox="1">
            <a:spLocks noGrp="1"/>
          </p:cNvSpPr>
          <p:nvPr>
            <p:ph type="body" idx="1"/>
          </p:nvPr>
        </p:nvSpPr>
        <p:spPr>
          <a:xfrm>
            <a:off x="679768" y="4715153"/>
            <a:ext cx="5438139" cy="4466987"/>
          </a:xfrm>
          <a:prstGeom prst="rect">
            <a:avLst/>
          </a:prstGeom>
        </p:spPr>
        <p:txBody>
          <a:bodyPr lIns="91425" tIns="91425" rIns="91425" bIns="91425" anchor="t" anchorCtr="0">
            <a:noAutofit/>
          </a:bodyPr>
          <a:lstStyle/>
          <a:p>
            <a:pPr lvl="0">
              <a:spcBef>
                <a:spcPts val="0"/>
              </a:spcBef>
              <a:buNone/>
            </a:pPr>
            <a:endParaRPr dirty="0"/>
          </a:p>
        </p:txBody>
      </p:sp>
      <p:sp>
        <p:nvSpPr>
          <p:cNvPr id="337" name="Shape 337"/>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644300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Shape 326"/>
          <p:cNvSpPr>
            <a:spLocks noGrp="1" noRot="1" noChangeAspect="1"/>
          </p:cNvSpPr>
          <p:nvPr>
            <p:ph type="sldImg" idx="2"/>
          </p:nvPr>
        </p:nvSpPr>
        <p:spPr>
          <a:xfrm>
            <a:off x="793750" y="738188"/>
            <a:ext cx="4846638" cy="36369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27" name="Shape 327"/>
          <p:cNvSpPr txBox="1">
            <a:spLocks noGrp="1"/>
          </p:cNvSpPr>
          <p:nvPr>
            <p:ph type="body" idx="1"/>
          </p:nvPr>
        </p:nvSpPr>
        <p:spPr>
          <a:xfrm>
            <a:off x="679768" y="4715153"/>
            <a:ext cx="5438139" cy="4466987"/>
          </a:xfrm>
          <a:prstGeom prst="rect">
            <a:avLst/>
          </a:prstGeom>
          <a:noFill/>
          <a:ln>
            <a:noFill/>
          </a:ln>
        </p:spPr>
        <p:txBody>
          <a:bodyPr lIns="91425" tIns="45700" rIns="91425" bIns="45700" anchor="t" anchorCtr="0">
            <a:noAutofit/>
          </a:bodyPr>
          <a:lstStyle/>
          <a:p>
            <a:pPr marL="171450" marR="0" lvl="0" indent="-171450" algn="l" rtl="0">
              <a:spcBef>
                <a:spcPts val="0"/>
              </a:spcBef>
              <a:buClr>
                <a:schemeClr val="dk1"/>
              </a:buClr>
              <a:buSzPct val="100000"/>
              <a:buFont typeface="Calibri"/>
              <a:buNone/>
            </a:pPr>
            <a:endParaRPr sz="1200" b="0" i="0" u="none" strike="noStrike" cap="none" dirty="0">
              <a:solidFill>
                <a:schemeClr val="dk1"/>
              </a:solidFill>
              <a:latin typeface="Century"/>
              <a:ea typeface="Century"/>
              <a:cs typeface="Century"/>
              <a:sym typeface="Century"/>
            </a:endParaRPr>
          </a:p>
          <a:p>
            <a:pPr marL="0" marR="0" lvl="0" indent="0" algn="l" rtl="0">
              <a:spcBef>
                <a:spcPts val="0"/>
              </a:spcBef>
              <a:buSzPct val="25000"/>
              <a:buNone/>
            </a:pPr>
            <a:endParaRPr sz="1200" b="0" i="0" u="none" strike="noStrike" cap="none" dirty="0">
              <a:solidFill>
                <a:schemeClr val="dk1"/>
              </a:solidFill>
              <a:latin typeface="Century"/>
              <a:ea typeface="Century"/>
              <a:cs typeface="Century"/>
              <a:sym typeface="Century"/>
            </a:endParaRPr>
          </a:p>
        </p:txBody>
      </p:sp>
      <p:sp>
        <p:nvSpPr>
          <p:cNvPr id="328" name="Shape 328"/>
          <p:cNvSpPr txBox="1">
            <a:spLocks noGrp="1"/>
          </p:cNvSpPr>
          <p:nvPr>
            <p:ph type="sldNum" idx="12"/>
          </p:nvPr>
        </p:nvSpPr>
        <p:spPr>
          <a:xfrm>
            <a:off x="3850442" y="9428583"/>
            <a:ext cx="2945658" cy="496332"/>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fr-FR" sz="1200">
                <a:solidFill>
                  <a:schemeClr val="dk1"/>
                </a:solidFill>
                <a:latin typeface="Calibri"/>
                <a:ea typeface="Calibri"/>
                <a:cs typeface="Calibri"/>
                <a:sym typeface="Calibri"/>
              </a:rPr>
              <a:t>53</a:t>
            </a:fld>
            <a:endParaRPr lang="fr-F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860616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a:xfrm>
            <a:off x="3816574" y="10181561"/>
            <a:ext cx="2919748" cy="535970"/>
          </a:xfrm>
          <a:prstGeom prst="rect">
            <a:avLst/>
          </a:prstGeom>
        </p:spPr>
        <p:txBody>
          <a:bodyPr/>
          <a:lstStyle/>
          <a:p>
            <a:fld id="{ECBB4C2A-57CF-4E28-B008-4EAE8E3F4A53}" type="slidenum">
              <a:rPr lang="fr-FR" smtClean="0">
                <a:solidFill>
                  <a:prstClr val="black"/>
                </a:solidFill>
              </a:rPr>
              <a:pPr/>
              <a:t>6</a:t>
            </a:fld>
            <a:endParaRPr lang="fr-FR">
              <a:solidFill>
                <a:prstClr val="black"/>
              </a:solidFill>
            </a:endParaRPr>
          </a:p>
        </p:txBody>
      </p:sp>
    </p:spTree>
    <p:extLst>
      <p:ext uri="{BB962C8B-B14F-4D97-AF65-F5344CB8AC3E}">
        <p14:creationId xmlns:p14="http://schemas.microsoft.com/office/powerpoint/2010/main" val="34010318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Shape 345"/>
          <p:cNvSpPr>
            <a:spLocks noGrp="1" noRot="1" noChangeAspect="1"/>
          </p:cNvSpPr>
          <p:nvPr>
            <p:ph type="sldImg" idx="2"/>
          </p:nvPr>
        </p:nvSpPr>
        <p:spPr>
          <a:xfrm>
            <a:off x="706438" y="1463675"/>
            <a:ext cx="5265737" cy="394811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46" name="Shape 346"/>
          <p:cNvSpPr txBox="1">
            <a:spLocks noGrp="1"/>
          </p:cNvSpPr>
          <p:nvPr>
            <p:ph type="body" idx="1"/>
          </p:nvPr>
        </p:nvSpPr>
        <p:spPr>
          <a:xfrm>
            <a:off x="673789" y="5118725"/>
            <a:ext cx="5390304" cy="4849318"/>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dirty="0"/>
          </a:p>
          <a:p>
            <a:pPr marL="0" marR="0" lvl="0" indent="0" algn="l" rtl="0">
              <a:spcBef>
                <a:spcPts val="0"/>
              </a:spcBef>
              <a:buClr>
                <a:schemeClr val="dk1"/>
              </a:buClr>
              <a:buSzPct val="25000"/>
              <a:buFont typeface="Calibri"/>
              <a:buNone/>
            </a:pPr>
            <a:endParaRPr dirty="0"/>
          </a:p>
        </p:txBody>
      </p:sp>
      <p:sp>
        <p:nvSpPr>
          <p:cNvPr id="347" name="Shape 347"/>
          <p:cNvSpPr txBox="1">
            <a:spLocks noGrp="1"/>
          </p:cNvSpPr>
          <p:nvPr>
            <p:ph type="sldNum" idx="12"/>
          </p:nvPr>
        </p:nvSpPr>
        <p:spPr>
          <a:xfrm>
            <a:off x="3816572" y="10235579"/>
            <a:ext cx="2919747" cy="538813"/>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fr-FR" sz="1200">
                <a:solidFill>
                  <a:schemeClr val="dk1"/>
                </a:solidFill>
                <a:latin typeface="Calibri"/>
                <a:ea typeface="Calibri"/>
                <a:cs typeface="Calibri"/>
                <a:sym typeface="Calibri"/>
              </a:rPr>
              <a:t>54</a:t>
            </a:fld>
            <a:endParaRPr lang="fr-F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939040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21822646-64F5-444A-A41E-855CBDFCD39F}" type="slidenum">
              <a:rPr lang="fr-FR" smtClean="0"/>
              <a:t>55</a:t>
            </a:fld>
            <a:endParaRPr lang="fr-FR"/>
          </a:p>
        </p:txBody>
      </p:sp>
    </p:spTree>
    <p:extLst>
      <p:ext uri="{BB962C8B-B14F-4D97-AF65-F5344CB8AC3E}">
        <p14:creationId xmlns:p14="http://schemas.microsoft.com/office/powerpoint/2010/main" val="17903088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Shape 396"/>
          <p:cNvSpPr>
            <a:spLocks noGrp="1" noRot="1" noChangeAspect="1"/>
          </p:cNvSpPr>
          <p:nvPr>
            <p:ph type="sldImg" idx="2"/>
          </p:nvPr>
        </p:nvSpPr>
        <p:spPr>
          <a:xfrm>
            <a:off x="974725" y="831850"/>
            <a:ext cx="4846638" cy="36369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97" name="Shape 397"/>
          <p:cNvSpPr txBox="1">
            <a:spLocks noGrp="1"/>
          </p:cNvSpPr>
          <p:nvPr>
            <p:ph type="body" idx="1"/>
          </p:nvPr>
        </p:nvSpPr>
        <p:spPr>
          <a:xfrm>
            <a:off x="679768" y="4715153"/>
            <a:ext cx="5438139" cy="446698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lang="fr-FR" sz="1200" b="0" i="0" u="none" strike="noStrike" cap="none" dirty="0">
              <a:solidFill>
                <a:schemeClr val="dk1"/>
              </a:solidFill>
              <a:latin typeface="Calibri"/>
              <a:ea typeface="Calibri"/>
              <a:cs typeface="Calibri"/>
              <a:sym typeface="Calibri"/>
            </a:endParaRPr>
          </a:p>
        </p:txBody>
      </p:sp>
      <p:sp>
        <p:nvSpPr>
          <p:cNvPr id="398" name="Shape 398"/>
          <p:cNvSpPr txBox="1">
            <a:spLocks noGrp="1"/>
          </p:cNvSpPr>
          <p:nvPr>
            <p:ph type="sldNum" idx="12"/>
          </p:nvPr>
        </p:nvSpPr>
        <p:spPr>
          <a:xfrm>
            <a:off x="3850442" y="9428583"/>
            <a:ext cx="2945658" cy="496332"/>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fr-FR" sz="1200">
                <a:solidFill>
                  <a:schemeClr val="dk1"/>
                </a:solidFill>
                <a:latin typeface="Calibri"/>
                <a:ea typeface="Calibri"/>
                <a:cs typeface="Calibri"/>
                <a:sym typeface="Calibri"/>
              </a:rPr>
              <a:t>56</a:t>
            </a:fld>
            <a:endParaRPr lang="fr-F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6378832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endParaRPr lang="fr-FR" sz="1200" b="0" i="0" u="none" strike="noStrike" cap="none" dirty="0" smtClean="0">
              <a:solidFill>
                <a:schemeClr val="dk1"/>
              </a:solidFill>
              <a:latin typeface="+mn-lt"/>
              <a:ea typeface="Calibri"/>
              <a:cs typeface="Calibri"/>
              <a:sym typeface="Calibri"/>
            </a:endParaRPr>
          </a:p>
          <a:p>
            <a:pPr marL="0" marR="0" lvl="0" indent="0" algn="l" rtl="0">
              <a:spcBef>
                <a:spcPts val="0"/>
              </a:spcBef>
              <a:buSzPct val="25000"/>
              <a:buNone/>
            </a:pPr>
            <a:endParaRPr lang="fr-FR" sz="1200" b="0" i="0" u="none" strike="noStrike" cap="none" dirty="0" smtClean="0">
              <a:solidFill>
                <a:schemeClr val="dk1"/>
              </a:solidFill>
              <a:latin typeface="+mn-lt"/>
              <a:ea typeface="Calibri"/>
              <a:cs typeface="Calibri"/>
              <a:sym typeface="Calibri"/>
            </a:endParaRPr>
          </a:p>
        </p:txBody>
      </p:sp>
      <p:sp>
        <p:nvSpPr>
          <p:cNvPr id="4" name="Espace réservé du numéro de diapositive 3"/>
          <p:cNvSpPr>
            <a:spLocks noGrp="1"/>
          </p:cNvSpPr>
          <p:nvPr>
            <p:ph type="sldNum" sz="quarter" idx="10"/>
          </p:nvPr>
        </p:nvSpPr>
        <p:spPr/>
        <p:txBody>
          <a:bodyPr/>
          <a:lstStyle/>
          <a:p>
            <a:fld id="{5D8D007A-56A2-46D9-8F90-721707FFB459}" type="slidenum">
              <a:rPr lang="fr-FR" smtClean="0"/>
              <a:t>58</a:t>
            </a:fld>
            <a:endParaRPr lang="fr-FR"/>
          </a:p>
        </p:txBody>
      </p:sp>
    </p:spTree>
    <p:extLst>
      <p:ext uri="{BB962C8B-B14F-4D97-AF65-F5344CB8AC3E}">
        <p14:creationId xmlns:p14="http://schemas.microsoft.com/office/powerpoint/2010/main" val="38373972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D8D007A-56A2-46D9-8F90-721707FFB459}" type="slidenum">
              <a:rPr lang="fr-FR" smtClean="0"/>
              <a:t>59</a:t>
            </a:fld>
            <a:endParaRPr lang="fr-FR"/>
          </a:p>
        </p:txBody>
      </p:sp>
    </p:spTree>
    <p:extLst>
      <p:ext uri="{BB962C8B-B14F-4D97-AF65-F5344CB8AC3E}">
        <p14:creationId xmlns:p14="http://schemas.microsoft.com/office/powerpoint/2010/main" val="397031436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D8D007A-56A2-46D9-8F90-721707FFB459}" type="slidenum">
              <a:rPr lang="fr-FR" smtClean="0"/>
              <a:t>60</a:t>
            </a:fld>
            <a:endParaRPr lang="fr-FR"/>
          </a:p>
        </p:txBody>
      </p:sp>
    </p:spTree>
    <p:extLst>
      <p:ext uri="{BB962C8B-B14F-4D97-AF65-F5344CB8AC3E}">
        <p14:creationId xmlns:p14="http://schemas.microsoft.com/office/powerpoint/2010/main" val="214099809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smtClean="0"/>
          </a:p>
        </p:txBody>
      </p:sp>
      <p:sp>
        <p:nvSpPr>
          <p:cNvPr id="4" name="Espace réservé du numéro de diapositive 3"/>
          <p:cNvSpPr>
            <a:spLocks noGrp="1"/>
          </p:cNvSpPr>
          <p:nvPr>
            <p:ph type="sldNum" sz="quarter" idx="10"/>
          </p:nvPr>
        </p:nvSpPr>
        <p:spPr/>
        <p:txBody>
          <a:bodyPr/>
          <a:lstStyle/>
          <a:p>
            <a:fld id="{5D8D007A-56A2-46D9-8F90-721707FFB459}" type="slidenum">
              <a:rPr lang="fr-FR" smtClean="0"/>
              <a:t>61</a:t>
            </a:fld>
            <a:endParaRPr lang="fr-FR"/>
          </a:p>
        </p:txBody>
      </p:sp>
    </p:spTree>
    <p:extLst>
      <p:ext uri="{BB962C8B-B14F-4D97-AF65-F5344CB8AC3E}">
        <p14:creationId xmlns:p14="http://schemas.microsoft.com/office/powerpoint/2010/main" val="339026298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10"/>
          </p:nvPr>
        </p:nvSpPr>
        <p:spPr/>
        <p:txBody>
          <a:bodyPr/>
          <a:lstStyle/>
          <a:p>
            <a:fld id="{5D8D007A-56A2-46D9-8F90-721707FFB459}" type="slidenum">
              <a:rPr lang="fr-FR" smtClean="0"/>
              <a:t>62</a:t>
            </a:fld>
            <a:endParaRPr lang="fr-FR"/>
          </a:p>
        </p:txBody>
      </p:sp>
    </p:spTree>
    <p:extLst>
      <p:ext uri="{BB962C8B-B14F-4D97-AF65-F5344CB8AC3E}">
        <p14:creationId xmlns:p14="http://schemas.microsoft.com/office/powerpoint/2010/main" val="211466899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D8D007A-56A2-46D9-8F90-721707FFB459}" type="slidenum">
              <a:rPr lang="fr-FR" smtClean="0"/>
              <a:t>63</a:t>
            </a:fld>
            <a:endParaRPr lang="fr-FR"/>
          </a:p>
        </p:txBody>
      </p:sp>
    </p:spTree>
    <p:extLst>
      <p:ext uri="{BB962C8B-B14F-4D97-AF65-F5344CB8AC3E}">
        <p14:creationId xmlns:p14="http://schemas.microsoft.com/office/powerpoint/2010/main" val="176364886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5D8D007A-56A2-46D9-8F90-721707FFB459}" type="slidenum">
              <a:rPr lang="fr-FR" smtClean="0"/>
              <a:t>64</a:t>
            </a:fld>
            <a:endParaRPr lang="fr-FR"/>
          </a:p>
        </p:txBody>
      </p:sp>
    </p:spTree>
    <p:extLst>
      <p:ext uri="{BB962C8B-B14F-4D97-AF65-F5344CB8AC3E}">
        <p14:creationId xmlns:p14="http://schemas.microsoft.com/office/powerpoint/2010/main" val="25027351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7</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3029070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5D8D007A-56A2-46D9-8F90-721707FFB459}" type="slidenum">
              <a:rPr lang="fr-FR" smtClean="0"/>
              <a:t>65</a:t>
            </a:fld>
            <a:endParaRPr lang="fr-FR"/>
          </a:p>
        </p:txBody>
      </p:sp>
    </p:spTree>
    <p:extLst>
      <p:ext uri="{BB962C8B-B14F-4D97-AF65-F5344CB8AC3E}">
        <p14:creationId xmlns:p14="http://schemas.microsoft.com/office/powerpoint/2010/main" val="379881929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5D8D007A-56A2-46D9-8F90-721707FFB459}" type="slidenum">
              <a:rPr lang="fr-FR" smtClean="0"/>
              <a:t>66</a:t>
            </a:fld>
            <a:endParaRPr lang="fr-FR"/>
          </a:p>
        </p:txBody>
      </p:sp>
    </p:spTree>
    <p:extLst>
      <p:ext uri="{BB962C8B-B14F-4D97-AF65-F5344CB8AC3E}">
        <p14:creationId xmlns:p14="http://schemas.microsoft.com/office/powerpoint/2010/main" val="350952988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D8D007A-56A2-46D9-8F90-721707FFB459}" type="slidenum">
              <a:rPr lang="fr-FR" smtClean="0"/>
              <a:t>67</a:t>
            </a:fld>
            <a:endParaRPr lang="fr-FR"/>
          </a:p>
        </p:txBody>
      </p:sp>
    </p:spTree>
    <p:extLst>
      <p:ext uri="{BB962C8B-B14F-4D97-AF65-F5344CB8AC3E}">
        <p14:creationId xmlns:p14="http://schemas.microsoft.com/office/powerpoint/2010/main" val="193671019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D8D007A-56A2-46D9-8F90-721707FFB459}" type="slidenum">
              <a:rPr lang="fr-FR" smtClean="0"/>
              <a:t>68</a:t>
            </a:fld>
            <a:endParaRPr lang="fr-FR"/>
          </a:p>
        </p:txBody>
      </p:sp>
    </p:spTree>
    <p:extLst>
      <p:ext uri="{BB962C8B-B14F-4D97-AF65-F5344CB8AC3E}">
        <p14:creationId xmlns:p14="http://schemas.microsoft.com/office/powerpoint/2010/main" val="41523103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5D8D007A-56A2-46D9-8F90-721707FFB459}" type="slidenum">
              <a:rPr lang="fr-FR" smtClean="0"/>
              <a:t>70</a:t>
            </a:fld>
            <a:endParaRPr lang="fr-FR"/>
          </a:p>
        </p:txBody>
      </p:sp>
    </p:spTree>
    <p:extLst>
      <p:ext uri="{BB962C8B-B14F-4D97-AF65-F5344CB8AC3E}">
        <p14:creationId xmlns:p14="http://schemas.microsoft.com/office/powerpoint/2010/main" val="305569566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Shape 405"/>
          <p:cNvSpPr txBox="1">
            <a:spLocks noGrp="1"/>
          </p:cNvSpPr>
          <p:nvPr>
            <p:ph type="body" idx="1"/>
          </p:nvPr>
        </p:nvSpPr>
        <p:spPr>
          <a:xfrm>
            <a:off x="679768" y="4715153"/>
            <a:ext cx="5438139" cy="4466987"/>
          </a:xfrm>
          <a:prstGeom prst="rect">
            <a:avLst/>
          </a:prstGeom>
        </p:spPr>
        <p:txBody>
          <a:bodyPr lIns="91425" tIns="91425" rIns="91425" bIns="91425" anchor="t" anchorCtr="0">
            <a:noAutofit/>
          </a:bodyPr>
          <a:lstStyle/>
          <a:p>
            <a:pPr lvl="0">
              <a:spcBef>
                <a:spcPts val="0"/>
              </a:spcBef>
              <a:buNone/>
            </a:pPr>
            <a:endParaRPr dirty="0"/>
          </a:p>
        </p:txBody>
      </p:sp>
      <p:sp>
        <p:nvSpPr>
          <p:cNvPr id="406" name="Shape 406"/>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8129341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73</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5694243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74</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6270410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75</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1917873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76</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692461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D8D007A-56A2-46D9-8F90-721707FFB459}" type="slidenum">
              <a:rPr lang="fr-FR" smtClean="0"/>
              <a:t>8</a:t>
            </a:fld>
            <a:endParaRPr lang="fr-FR"/>
          </a:p>
        </p:txBody>
      </p:sp>
    </p:spTree>
    <p:extLst>
      <p:ext uri="{BB962C8B-B14F-4D97-AF65-F5344CB8AC3E}">
        <p14:creationId xmlns:p14="http://schemas.microsoft.com/office/powerpoint/2010/main" val="298648897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77</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0940932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78</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7276631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80</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7395429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smtClean="0"/>
          </a:p>
          <a:p>
            <a:endParaRPr lang="fr-FR" dirty="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81</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1131687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82</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1345517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200" b="0" i="0" u="none" strike="noStrike" kern="1200" cap="none" dirty="0" smtClean="0">
              <a:solidFill>
                <a:schemeClr val="dk1"/>
              </a:solidFill>
              <a:latin typeface="Calibri"/>
              <a:ea typeface="Calibri"/>
              <a:cs typeface="Calibri"/>
              <a:sym typeface="Calibri"/>
            </a:endParaRPr>
          </a:p>
          <a:p>
            <a:endParaRPr lang="fr-FR" dirty="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84</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964915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85</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5574117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86</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7732490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87</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6283957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88</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191813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9</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4407007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smtClean="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90</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0292163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91</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9842532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92</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9047720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93</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9778257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94</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5638237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95</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9902703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96</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2875012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98</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5216472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Financeurs</a:t>
            </a:r>
            <a:endParaRPr lang="fr-FR" dirty="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99</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3253532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smtClean="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100</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627392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10</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5438476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101</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6158789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102</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7123871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000" dirty="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103</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0618293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a:t>
            </a:r>
          </a:p>
          <a:p>
            <a:endParaRPr lang="fr-FR" dirty="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104</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0994955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107</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2512667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108</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9596180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109</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9733972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110</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6372443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111</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7665406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0"/>
          </p:nvPr>
        </p:nvSpPr>
        <p:spPr/>
        <p:txBody>
          <a:bodyPr/>
          <a:lstStyle/>
          <a:p>
            <a:pPr marL="0" marR="0" lvl="0" indent="0" algn="r" rtl="0">
              <a:spcBef>
                <a:spcPts val="0"/>
              </a:spcBef>
              <a:buSzPct val="25000"/>
              <a:buNone/>
            </a:pPr>
            <a:fld id="{00000000-1234-1234-1234-123412341234}" type="slidenum">
              <a:rPr lang="fr-FR" sz="1200" b="0" i="0" u="none" strike="noStrike" cap="none" smtClean="0">
                <a:solidFill>
                  <a:schemeClr val="dk1"/>
                </a:solidFill>
                <a:latin typeface="Calibri"/>
                <a:ea typeface="Calibri"/>
                <a:cs typeface="Calibri"/>
                <a:sym typeface="Calibri"/>
              </a:rPr>
              <a:t>112</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96372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Master" Target="../slideMasters/slideMaster2.xml"/><Relationship Id="rId5" Type="http://schemas.openxmlformats.org/officeDocument/2006/relationships/image" Target="../media/image12.gif"/><Relationship Id="rId4"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 Id="rId5" Type="http://schemas.openxmlformats.org/officeDocument/2006/relationships/hyperlink" Target="https://ist.blogs.inra.fr/questionreponses/toutesqr/" TargetMode="External"/><Relationship Id="rId4" Type="http://schemas.openxmlformats.org/officeDocument/2006/relationships/hyperlink" Target="https://ist.blogs.inra.fr/ist/categorie-produit/formations/" TargetMode="External"/></Relationships>
</file>

<file path=ppt/slideLayouts/_rels/slideLayout24.xml.rels><?xml version="1.0" encoding="UTF-8" standalone="yes"?>
<Relationships xmlns="http://schemas.openxmlformats.org/package/2006/relationships"><Relationship Id="rId3" Type="http://schemas.openxmlformats.org/officeDocument/2006/relationships/hyperlink" Target="mailto:formadoc@inra.fr" TargetMode="External"/><Relationship Id="rId2" Type="http://schemas.openxmlformats.org/officeDocument/2006/relationships/image" Target="../media/image19.png"/><Relationship Id="rId1" Type="http://schemas.openxmlformats.org/officeDocument/2006/relationships/slideMaster" Target="../slideMasters/slideMaster2.xml"/><Relationship Id="rId4" Type="http://schemas.openxmlformats.org/officeDocument/2006/relationships/image" Target="../media/image20.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uverture">
    <p:bg>
      <p:bgPr>
        <a:solidFill>
          <a:srgbClr val="AA0A2F"/>
        </a:solidFill>
        <a:effectLst/>
      </p:bgPr>
    </p:bg>
    <p:spTree>
      <p:nvGrpSpPr>
        <p:cNvPr id="1" name=""/>
        <p:cNvGrpSpPr/>
        <p:nvPr/>
      </p:nvGrpSpPr>
      <p:grpSpPr>
        <a:xfrm>
          <a:off x="0" y="0"/>
          <a:ext cx="0" cy="0"/>
          <a:chOff x="0" y="0"/>
          <a:chExt cx="0" cy="0"/>
        </a:xfrm>
      </p:grpSpPr>
      <p:pic>
        <p:nvPicPr>
          <p:cNvPr id="14" name="Image 13" descr="fondPPTmotif.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3806684"/>
            <a:ext cx="6093675" cy="3060260"/>
          </a:xfrm>
          <a:prstGeom prst="rect">
            <a:avLst/>
          </a:prstGeom>
        </p:spPr>
      </p:pic>
      <p:pic>
        <p:nvPicPr>
          <p:cNvPr id="7" name="Image 2"/>
          <p:cNvPicPr>
            <a:picLocks noChangeAspect="1"/>
          </p:cNvPicPr>
          <p:nvPr/>
        </p:nvPicPr>
        <p:blipFill>
          <a:blip r:embed="rId3"/>
          <a:srcRect/>
          <a:stretch>
            <a:fillRect/>
          </a:stretch>
        </p:blipFill>
        <p:spPr bwMode="auto">
          <a:xfrm>
            <a:off x="658813" y="520700"/>
            <a:ext cx="2160587" cy="895350"/>
          </a:xfrm>
          <a:prstGeom prst="rect">
            <a:avLst/>
          </a:prstGeom>
          <a:noFill/>
          <a:ln w="9525">
            <a:noFill/>
            <a:miter lim="800000"/>
            <a:headEnd/>
            <a:tailEnd/>
          </a:ln>
        </p:spPr>
      </p:pic>
      <p:pic>
        <p:nvPicPr>
          <p:cNvPr id="8" name="Image 3"/>
          <p:cNvPicPr>
            <a:picLocks noChangeAspect="1"/>
          </p:cNvPicPr>
          <p:nvPr/>
        </p:nvPicPr>
        <p:blipFill>
          <a:blip r:embed="rId4"/>
          <a:srcRect/>
          <a:stretch>
            <a:fillRect/>
          </a:stretch>
        </p:blipFill>
        <p:spPr bwMode="auto">
          <a:xfrm>
            <a:off x="1600199" y="5732463"/>
            <a:ext cx="1260475" cy="639762"/>
          </a:xfrm>
          <a:prstGeom prst="rect">
            <a:avLst/>
          </a:prstGeom>
          <a:noFill/>
          <a:ln w="9525">
            <a:noFill/>
            <a:miter lim="800000"/>
            <a:headEnd/>
            <a:tailEnd/>
          </a:ln>
        </p:spPr>
      </p:pic>
      <p:sp>
        <p:nvSpPr>
          <p:cNvPr id="10" name="Rectangle 1032"/>
          <p:cNvSpPr>
            <a:spLocks noChangeArrowheads="1"/>
          </p:cNvSpPr>
          <p:nvPr/>
        </p:nvSpPr>
        <p:spPr bwMode="auto">
          <a:xfrm>
            <a:off x="-1692275" y="4005263"/>
            <a:ext cx="184150" cy="366712"/>
          </a:xfrm>
          <a:prstGeom prst="rect">
            <a:avLst/>
          </a:prstGeom>
          <a:noFill/>
          <a:ln w="9525">
            <a:noFill/>
            <a:miter lim="800000"/>
            <a:headEnd/>
            <a:tailEnd/>
          </a:ln>
        </p:spPr>
        <p:txBody>
          <a:bodyPr wrap="none">
            <a:prstTxWarp prst="textNoShape">
              <a:avLst/>
            </a:prstTxWarp>
            <a:spAutoFit/>
          </a:bodyPr>
          <a:lstStyle/>
          <a:p>
            <a:endParaRPr lang="en-US"/>
          </a:p>
        </p:txBody>
      </p:sp>
      <p:pic>
        <p:nvPicPr>
          <p:cNvPr id="11" name="Picture 1033"/>
          <p:cNvPicPr>
            <a:picLocks noChangeAspect="1" noChangeArrowheads="1"/>
          </p:cNvPicPr>
          <p:nvPr/>
        </p:nvPicPr>
        <p:blipFill>
          <a:blip r:embed="rId5"/>
          <a:srcRect/>
          <a:stretch>
            <a:fillRect/>
          </a:stretch>
        </p:blipFill>
        <p:spPr bwMode="auto">
          <a:xfrm>
            <a:off x="3479800" y="673100"/>
            <a:ext cx="1981200" cy="498475"/>
          </a:xfrm>
          <a:prstGeom prst="rect">
            <a:avLst/>
          </a:prstGeom>
          <a:noFill/>
          <a:ln w="9525">
            <a:noFill/>
            <a:miter lim="800000"/>
            <a:headEnd/>
            <a:tailEnd/>
          </a:ln>
          <a:effectLst/>
        </p:spPr>
      </p:pic>
      <p:sp>
        <p:nvSpPr>
          <p:cNvPr id="2" name="Title 1"/>
          <p:cNvSpPr>
            <a:spLocks noGrp="1"/>
          </p:cNvSpPr>
          <p:nvPr>
            <p:ph type="ctrTitle" hasCustomPrompt="1"/>
          </p:nvPr>
        </p:nvSpPr>
        <p:spPr>
          <a:xfrm>
            <a:off x="1562099" y="3162324"/>
            <a:ext cx="7366001" cy="1214896"/>
          </a:xfrm>
        </p:spPr>
        <p:txBody>
          <a:bodyPr>
            <a:normAutofit/>
          </a:bodyPr>
          <a:lstStyle>
            <a:lvl1pPr>
              <a:defRPr sz="3200">
                <a:solidFill>
                  <a:schemeClr val="bg1"/>
                </a:solidFill>
              </a:defRPr>
            </a:lvl1pPr>
          </a:lstStyle>
          <a:p>
            <a:r>
              <a:rPr lang="fr-FR" dirty="0" smtClean="0"/>
              <a:t>CLICK TO EDIT MASTER TITLE STYLE</a:t>
            </a:r>
            <a:endParaRPr lang="en-US" dirty="0"/>
          </a:p>
        </p:txBody>
      </p:sp>
      <p:sp>
        <p:nvSpPr>
          <p:cNvPr id="3" name="Subtitle 2"/>
          <p:cNvSpPr>
            <a:spLocks noGrp="1"/>
          </p:cNvSpPr>
          <p:nvPr>
            <p:ph type="subTitle" idx="1"/>
          </p:nvPr>
        </p:nvSpPr>
        <p:spPr>
          <a:xfrm>
            <a:off x="1564423" y="4995764"/>
            <a:ext cx="7363677" cy="694017"/>
          </a:xfrm>
        </p:spPr>
        <p:txBody>
          <a:bodyPr>
            <a:normAutofit/>
          </a:bodyPr>
          <a:lstStyle>
            <a:lvl1pPr marL="0" indent="0" algn="l">
              <a:buNone/>
              <a:defRPr sz="1800" b="1" i="0">
                <a:solidFill>
                  <a:srgbClr val="86A428"/>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en-US" dirty="0"/>
          </a:p>
        </p:txBody>
      </p:sp>
      <p:sp>
        <p:nvSpPr>
          <p:cNvPr id="13" name="Date Placeholder 4"/>
          <p:cNvSpPr>
            <a:spLocks noGrp="1"/>
          </p:cNvSpPr>
          <p:nvPr>
            <p:ph type="dt" sz="half" idx="10"/>
          </p:nvPr>
        </p:nvSpPr>
        <p:spPr>
          <a:xfrm>
            <a:off x="6936013" y="6356350"/>
            <a:ext cx="1184179" cy="365125"/>
          </a:xfrm>
        </p:spPr>
        <p:txBody>
          <a:bodyPr/>
          <a:lstStyle/>
          <a:p>
            <a:r>
              <a:rPr lang="fr-FR" smtClean="0"/>
              <a:t>11/04/2017</a:t>
            </a:r>
            <a:endParaRPr lang="fr-FR"/>
          </a:p>
        </p:txBody>
      </p:sp>
    </p:spTree>
    <p:extLst>
      <p:ext uri="{BB962C8B-B14F-4D97-AF65-F5344CB8AC3E}">
        <p14:creationId xmlns:p14="http://schemas.microsoft.com/office/powerpoint/2010/main" val="108504721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8" name="Rectangle 7"/>
          <p:cNvSpPr/>
          <p:nvPr/>
        </p:nvSpPr>
        <p:spPr>
          <a:xfrm>
            <a:off x="0" y="6248400"/>
            <a:ext cx="9144000" cy="635000"/>
          </a:xfrm>
          <a:prstGeom prst="rect">
            <a:avLst/>
          </a:prstGeom>
          <a:solidFill>
            <a:srgbClr val="AA0A2F"/>
          </a:solidFill>
          <a:ln w="0">
            <a:solidFill>
              <a:schemeClr val="accent1">
                <a:shade val="95000"/>
                <a:satMod val="105000"/>
                <a:alpha val="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9" name="Picture 35" descr="logoistPPT"/>
          <p:cNvPicPr>
            <a:picLocks noChangeAspect="1" noChangeArrowheads="1"/>
          </p:cNvPicPr>
          <p:nvPr/>
        </p:nvPicPr>
        <p:blipFill>
          <a:blip r:embed="rId2"/>
          <a:srcRect/>
          <a:stretch>
            <a:fillRect/>
          </a:stretch>
        </p:blipFill>
        <p:spPr bwMode="auto">
          <a:xfrm>
            <a:off x="533400" y="5965825"/>
            <a:ext cx="1066800" cy="282575"/>
          </a:xfrm>
          <a:prstGeom prst="rect">
            <a:avLst/>
          </a:prstGeom>
          <a:noFill/>
        </p:spPr>
      </p:pic>
      <p:pic>
        <p:nvPicPr>
          <p:cNvPr id="10" name="Image 9" descr="IST@inra-fond-PP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7900" y="6261100"/>
            <a:ext cx="4356100" cy="635000"/>
          </a:xfrm>
          <a:prstGeom prst="rect">
            <a:avLst/>
          </a:prstGeom>
        </p:spPr>
      </p:pic>
      <p:pic>
        <p:nvPicPr>
          <p:cNvPr id="11" name="Image 2"/>
          <p:cNvPicPr>
            <a:picLocks noChangeAspect="1"/>
          </p:cNvPicPr>
          <p:nvPr/>
        </p:nvPicPr>
        <p:blipFill>
          <a:blip r:embed="rId4"/>
          <a:srcRect/>
          <a:stretch>
            <a:fillRect/>
          </a:stretch>
        </p:blipFill>
        <p:spPr bwMode="auto">
          <a:xfrm>
            <a:off x="163411" y="6356350"/>
            <a:ext cx="865187" cy="358535"/>
          </a:xfrm>
          <a:prstGeom prst="rect">
            <a:avLst/>
          </a:prstGeom>
          <a:noFill/>
          <a:ln w="9525">
            <a:noFill/>
            <a:miter lim="800000"/>
            <a:headEnd/>
            <a:tailEnd/>
          </a:ln>
        </p:spPr>
      </p:pic>
      <p:sp>
        <p:nvSpPr>
          <p:cNvPr id="2" name="Title 1"/>
          <p:cNvSpPr>
            <a:spLocks noGrp="1"/>
          </p:cNvSpPr>
          <p:nvPr>
            <p:ph type="title"/>
          </p:nvPr>
        </p:nvSpPr>
        <p:spPr>
          <a:xfrm>
            <a:off x="1792288" y="4800600"/>
            <a:ext cx="5486400" cy="566738"/>
          </a:xfrm>
        </p:spPr>
        <p:txBody>
          <a:bodyPr anchor="t"/>
          <a:lstStyle>
            <a:lvl1pPr algn="l">
              <a:defRPr sz="2000" b="1"/>
            </a:lvl1pPr>
          </a:lstStyle>
          <a:p>
            <a:r>
              <a:rPr lang="fr-FR" smtClean="0"/>
              <a:t>Modifiez le style du titre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r>
              <a:rPr lang="fr-FR" smtClean="0"/>
              <a:t>11/04/2017</a:t>
            </a:r>
            <a:endParaRPr lang="fr-FR"/>
          </a:p>
        </p:txBody>
      </p:sp>
      <p:sp>
        <p:nvSpPr>
          <p:cNvPr id="6" name="Footer Placeholder 5"/>
          <p:cNvSpPr>
            <a:spLocks noGrp="1"/>
          </p:cNvSpPr>
          <p:nvPr>
            <p:ph type="ftr" sz="quarter" idx="11"/>
          </p:nvPr>
        </p:nvSpPr>
        <p:spPr/>
        <p:txBody>
          <a:bodyPr/>
          <a:lstStyle/>
          <a:p>
            <a:r>
              <a:rPr lang="fr-FR" smtClean="0"/>
              <a:t>Les plans de gestion de données -  S. Cocaud et D. L'Hostis, INRA. URFIST Paris - 05 avril 2019</a:t>
            </a:r>
            <a:endParaRPr lang="fr-FR"/>
          </a:p>
        </p:txBody>
      </p:sp>
      <p:sp>
        <p:nvSpPr>
          <p:cNvPr id="7" name="Slide Number Placeholder 6"/>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‹N°›</a:t>
            </a:fld>
            <a:endParaRPr lang="fr-FR" sz="1200" b="1"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244845425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7" name="Rectangle 6"/>
          <p:cNvSpPr/>
          <p:nvPr/>
        </p:nvSpPr>
        <p:spPr>
          <a:xfrm>
            <a:off x="0" y="6248400"/>
            <a:ext cx="9144000" cy="635000"/>
          </a:xfrm>
          <a:prstGeom prst="rect">
            <a:avLst/>
          </a:prstGeom>
          <a:solidFill>
            <a:srgbClr val="AA0A2F"/>
          </a:solidFill>
          <a:ln w="0">
            <a:solidFill>
              <a:schemeClr val="accent1">
                <a:shade val="95000"/>
                <a:satMod val="105000"/>
                <a:alpha val="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8" name="Picture 35" descr="logoistPPT"/>
          <p:cNvPicPr>
            <a:picLocks noChangeAspect="1" noChangeArrowheads="1"/>
          </p:cNvPicPr>
          <p:nvPr/>
        </p:nvPicPr>
        <p:blipFill>
          <a:blip r:embed="rId2"/>
          <a:srcRect/>
          <a:stretch>
            <a:fillRect/>
          </a:stretch>
        </p:blipFill>
        <p:spPr bwMode="auto">
          <a:xfrm>
            <a:off x="533400" y="5965825"/>
            <a:ext cx="1066800" cy="282575"/>
          </a:xfrm>
          <a:prstGeom prst="rect">
            <a:avLst/>
          </a:prstGeom>
          <a:noFill/>
        </p:spPr>
      </p:pic>
      <p:pic>
        <p:nvPicPr>
          <p:cNvPr id="9" name="Image 8" descr="IST@inra-fond-PP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7900" y="6261100"/>
            <a:ext cx="4356100" cy="635000"/>
          </a:xfrm>
          <a:prstGeom prst="rect">
            <a:avLst/>
          </a:prstGeom>
        </p:spPr>
      </p:pic>
      <p:pic>
        <p:nvPicPr>
          <p:cNvPr id="10" name="Image 2"/>
          <p:cNvPicPr>
            <a:picLocks noChangeAspect="1"/>
          </p:cNvPicPr>
          <p:nvPr/>
        </p:nvPicPr>
        <p:blipFill>
          <a:blip r:embed="rId4"/>
          <a:srcRect/>
          <a:stretch>
            <a:fillRect/>
          </a:stretch>
        </p:blipFill>
        <p:spPr bwMode="auto">
          <a:xfrm>
            <a:off x="163411" y="6356350"/>
            <a:ext cx="865187" cy="358535"/>
          </a:xfrm>
          <a:prstGeom prst="rect">
            <a:avLst/>
          </a:prstGeom>
          <a:noFill/>
          <a:ln w="9525">
            <a:noFill/>
            <a:miter lim="800000"/>
            <a:headEnd/>
            <a:tailEnd/>
          </a:ln>
        </p:spPr>
      </p:pic>
      <p:sp>
        <p:nvSpPr>
          <p:cNvPr id="2" name="Title 1"/>
          <p:cNvSpPr>
            <a:spLocks noGrp="1"/>
          </p:cNvSpPr>
          <p:nvPr>
            <p:ph type="title"/>
          </p:nvPr>
        </p:nvSpPr>
        <p:spPr/>
        <p:txBody>
          <a:bodyPr/>
          <a:lstStyle/>
          <a:p>
            <a:r>
              <a:rPr lang="fr-FR" smtClean="0"/>
              <a:t>Modifiez le style du titre</a:t>
            </a:r>
            <a:endParaRPr lang="en-US"/>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r>
              <a:rPr lang="fr-FR" smtClean="0"/>
              <a:t>11/04/2017</a:t>
            </a:r>
            <a:endParaRPr lang="fr-FR"/>
          </a:p>
        </p:txBody>
      </p:sp>
      <p:sp>
        <p:nvSpPr>
          <p:cNvPr id="5" name="Footer Placeholder 4"/>
          <p:cNvSpPr>
            <a:spLocks noGrp="1"/>
          </p:cNvSpPr>
          <p:nvPr>
            <p:ph type="ftr" sz="quarter" idx="11"/>
          </p:nvPr>
        </p:nvSpPr>
        <p:spPr/>
        <p:txBody>
          <a:bodyPr/>
          <a:lstStyle/>
          <a:p>
            <a:r>
              <a:rPr lang="fr-FR" smtClean="0"/>
              <a:t>Les plans de gestion de données -  S. Cocaud et D. L'Hostis, INRA. URFIST Paris - 05 avril 2019</a:t>
            </a:r>
            <a:endParaRPr lang="fr-FR"/>
          </a:p>
        </p:txBody>
      </p:sp>
      <p:sp>
        <p:nvSpPr>
          <p:cNvPr id="6" name="Slide Number Placeholder 5"/>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‹N°›</a:t>
            </a:fld>
            <a:endParaRPr lang="fr-FR" sz="1200" b="1"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208870826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7" name="Rectangle 6"/>
          <p:cNvSpPr/>
          <p:nvPr/>
        </p:nvSpPr>
        <p:spPr>
          <a:xfrm>
            <a:off x="0" y="6248400"/>
            <a:ext cx="9144000" cy="635000"/>
          </a:xfrm>
          <a:prstGeom prst="rect">
            <a:avLst/>
          </a:prstGeom>
          <a:solidFill>
            <a:srgbClr val="AA0A2F"/>
          </a:solidFill>
          <a:ln w="0">
            <a:solidFill>
              <a:schemeClr val="accent1">
                <a:shade val="95000"/>
                <a:satMod val="105000"/>
                <a:alpha val="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8" name="Picture 35" descr="logoistPPT"/>
          <p:cNvPicPr>
            <a:picLocks noChangeAspect="1" noChangeArrowheads="1"/>
          </p:cNvPicPr>
          <p:nvPr/>
        </p:nvPicPr>
        <p:blipFill>
          <a:blip r:embed="rId2"/>
          <a:srcRect/>
          <a:stretch>
            <a:fillRect/>
          </a:stretch>
        </p:blipFill>
        <p:spPr bwMode="auto">
          <a:xfrm>
            <a:off x="533400" y="5965825"/>
            <a:ext cx="1066800" cy="282575"/>
          </a:xfrm>
          <a:prstGeom prst="rect">
            <a:avLst/>
          </a:prstGeom>
          <a:noFill/>
        </p:spPr>
      </p:pic>
      <p:pic>
        <p:nvPicPr>
          <p:cNvPr id="9" name="Image 8" descr="IST@inra-fond-PP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7900" y="6261100"/>
            <a:ext cx="4356100" cy="635000"/>
          </a:xfrm>
          <a:prstGeom prst="rect">
            <a:avLst/>
          </a:prstGeom>
        </p:spPr>
      </p:pic>
      <p:pic>
        <p:nvPicPr>
          <p:cNvPr id="10" name="Image 2"/>
          <p:cNvPicPr>
            <a:picLocks noChangeAspect="1"/>
          </p:cNvPicPr>
          <p:nvPr/>
        </p:nvPicPr>
        <p:blipFill>
          <a:blip r:embed="rId4"/>
          <a:srcRect/>
          <a:stretch>
            <a:fillRect/>
          </a:stretch>
        </p:blipFill>
        <p:spPr bwMode="auto">
          <a:xfrm>
            <a:off x="163411" y="6356350"/>
            <a:ext cx="865187" cy="358535"/>
          </a:xfrm>
          <a:prstGeom prst="rect">
            <a:avLst/>
          </a:prstGeom>
          <a:noFill/>
          <a:ln w="9525">
            <a:noFill/>
            <a:miter lim="800000"/>
            <a:headEnd/>
            <a:tailEnd/>
          </a:ln>
        </p:spPr>
      </p:pic>
      <p:sp>
        <p:nvSpPr>
          <p:cNvPr id="2" name="Vertical Title 1"/>
          <p:cNvSpPr>
            <a:spLocks noGrp="1"/>
          </p:cNvSpPr>
          <p:nvPr>
            <p:ph type="title" orient="vert"/>
          </p:nvPr>
        </p:nvSpPr>
        <p:spPr>
          <a:xfrm>
            <a:off x="6629400" y="274638"/>
            <a:ext cx="2057400" cy="5851525"/>
          </a:xfrm>
        </p:spPr>
        <p:txBody>
          <a:bodyPr vert="eaVert"/>
          <a:lstStyle/>
          <a:p>
            <a:r>
              <a:rPr lang="fr-FR" smtClean="0"/>
              <a:t>Modifiez le style du titre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r>
              <a:rPr lang="fr-FR" smtClean="0"/>
              <a:t>11/04/2017</a:t>
            </a:r>
            <a:endParaRPr lang="fr-FR"/>
          </a:p>
        </p:txBody>
      </p:sp>
      <p:sp>
        <p:nvSpPr>
          <p:cNvPr id="5" name="Footer Placeholder 4"/>
          <p:cNvSpPr>
            <a:spLocks noGrp="1"/>
          </p:cNvSpPr>
          <p:nvPr>
            <p:ph type="ftr" sz="quarter" idx="11"/>
          </p:nvPr>
        </p:nvSpPr>
        <p:spPr/>
        <p:txBody>
          <a:bodyPr/>
          <a:lstStyle/>
          <a:p>
            <a:r>
              <a:rPr lang="fr-FR" smtClean="0"/>
              <a:t>Les plans de gestion de données -  S. Cocaud et D. L'Hostis, INRA. URFIST Paris - 05 avril 2019</a:t>
            </a:r>
            <a:endParaRPr lang="fr-FR"/>
          </a:p>
        </p:txBody>
      </p:sp>
      <p:sp>
        <p:nvSpPr>
          <p:cNvPr id="6" name="Slide Number Placeholder 5"/>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‹N°›</a:t>
            </a:fld>
            <a:endParaRPr lang="fr-FR" sz="1200" b="1"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423618303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re • Vert">
    <p:spTree>
      <p:nvGrpSpPr>
        <p:cNvPr id="1" name=""/>
        <p:cNvGrpSpPr/>
        <p:nvPr/>
      </p:nvGrpSpPr>
      <p:grpSpPr>
        <a:xfrm>
          <a:off x="0" y="0"/>
          <a:ext cx="0" cy="0"/>
          <a:chOff x="0" y="0"/>
          <a:chExt cx="0" cy="0"/>
        </a:xfrm>
      </p:grpSpPr>
      <p:sp>
        <p:nvSpPr>
          <p:cNvPr id="4" name="Rectangle à coins arrondis 3"/>
          <p:cNvSpPr/>
          <p:nvPr/>
        </p:nvSpPr>
        <p:spPr>
          <a:xfrm>
            <a:off x="2648983" y="2337955"/>
            <a:ext cx="4333708" cy="2859690"/>
          </a:xfrm>
          <a:prstGeom prst="roundRect">
            <a:avLst>
              <a:gd name="adj" fmla="val 18534"/>
            </a:avLst>
          </a:prstGeom>
          <a:ln w="76200" cmpd="sng">
            <a:solidFill>
              <a:srgbClr val="AA0A2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2" name="Title 1"/>
          <p:cNvSpPr>
            <a:spLocks noGrp="1"/>
          </p:cNvSpPr>
          <p:nvPr>
            <p:ph type="ctrTitle"/>
          </p:nvPr>
        </p:nvSpPr>
        <p:spPr>
          <a:xfrm>
            <a:off x="2824787" y="2886364"/>
            <a:ext cx="3866957" cy="1530217"/>
          </a:xfrm>
        </p:spPr>
        <p:txBody>
          <a:bodyPr vert="horz" lIns="91440" tIns="0" rIns="91440" bIns="0" rtlCol="0" anchor="b" anchorCtr="0">
            <a:noAutofit/>
          </a:bodyPr>
          <a:lstStyle>
            <a:lvl1pPr algn="ctr" defTabSz="914400" rtl="0" eaLnBrk="1" latinLnBrk="0" hangingPunct="1">
              <a:lnSpc>
                <a:spcPts val="4000"/>
              </a:lnSpc>
              <a:spcBef>
                <a:spcPct val="0"/>
              </a:spcBef>
              <a:buNone/>
              <a:defRPr sz="3600" kern="1200">
                <a:solidFill>
                  <a:schemeClr val="accent4"/>
                </a:solidFill>
                <a:latin typeface="Myriad Pro Cond"/>
                <a:ea typeface="+mj-ea"/>
                <a:cs typeface="Myriad Pro Cond"/>
              </a:defRPr>
            </a:lvl1pPr>
          </a:lstStyle>
          <a:p>
            <a:r>
              <a:rPr lang="fr-FR" dirty="0" smtClean="0"/>
              <a:t>Modifiez le style du titre</a:t>
            </a:r>
            <a:endParaRPr dirty="0"/>
          </a:p>
        </p:txBody>
      </p:sp>
      <p:sp>
        <p:nvSpPr>
          <p:cNvPr id="3" name="Subtitle 2"/>
          <p:cNvSpPr>
            <a:spLocks noGrp="1"/>
          </p:cNvSpPr>
          <p:nvPr>
            <p:ph type="subTitle" idx="1"/>
          </p:nvPr>
        </p:nvSpPr>
        <p:spPr>
          <a:xfrm>
            <a:off x="2824788" y="4479335"/>
            <a:ext cx="3866956" cy="530352"/>
          </a:xfrm>
        </p:spPr>
        <p:txBody>
          <a:bodyPr vert="horz" lIns="91440" tIns="0" rIns="91440" bIns="0" rtlCol="0">
            <a:normAutofit/>
          </a:bodyPr>
          <a:lstStyle>
            <a:lvl1pPr marL="0" indent="0" algn="ctr" defTabSz="914400" rtl="0" eaLnBrk="1" latinLnBrk="0" hangingPunct="1">
              <a:spcBef>
                <a:spcPts val="0"/>
              </a:spcBef>
              <a:buClr>
                <a:schemeClr val="accent1"/>
              </a:buClr>
              <a:buSzPct val="130000"/>
              <a:buFont typeface="Wingdings" pitchFamily="2" charset="2"/>
              <a:buNone/>
              <a:defRPr sz="1400" kern="1200">
                <a:solidFill>
                  <a:schemeClr val="accent4"/>
                </a:solidFill>
                <a:latin typeface="Arial" panose="020B0604020202020204" pitchFamily="34" charset="0"/>
                <a:ea typeface="+mn-ea"/>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Modifier le style des sous-titres du masque</a:t>
            </a:r>
            <a:endParaRPr dirty="0"/>
          </a:p>
        </p:txBody>
      </p:sp>
      <p:cxnSp>
        <p:nvCxnSpPr>
          <p:cNvPr id="15" name="Connecteur droit 14"/>
          <p:cNvCxnSpPr/>
          <p:nvPr/>
        </p:nvCxnSpPr>
        <p:spPr>
          <a:xfrm>
            <a:off x="2649360" y="3084963"/>
            <a:ext cx="0" cy="1470122"/>
          </a:xfrm>
          <a:prstGeom prst="line">
            <a:avLst/>
          </a:prstGeom>
          <a:ln w="76200" cmpd="sng">
            <a:solidFill>
              <a:srgbClr val="BFBFBF"/>
            </a:solidFill>
          </a:ln>
        </p:spPr>
        <p:style>
          <a:lnRef idx="2">
            <a:schemeClr val="accent1"/>
          </a:lnRef>
          <a:fillRef idx="0">
            <a:schemeClr val="accent1"/>
          </a:fillRef>
          <a:effectRef idx="1">
            <a:schemeClr val="accent1"/>
          </a:effectRef>
          <a:fontRef idx="minor">
            <a:schemeClr val="tx1"/>
          </a:fontRef>
        </p:style>
      </p:cxnSp>
      <p:pic>
        <p:nvPicPr>
          <p:cNvPr id="9" name="Image 8" descr="logotype-INRA-RVB.jpg"/>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483275" y="6294441"/>
            <a:ext cx="1066800" cy="437303"/>
          </a:xfrm>
          <a:prstGeom prst="rect">
            <a:avLst/>
          </a:prstGeom>
        </p:spPr>
      </p:pic>
      <p:pic>
        <p:nvPicPr>
          <p:cNvPr id="5" name="Image 4"/>
          <p:cNvPicPr>
            <a:picLocks noChangeAspect="1"/>
          </p:cNvPicPr>
          <p:nvPr/>
        </p:nvPicPr>
        <p:blipFill rotWithShape="1">
          <a:blip r:embed="rId3">
            <a:extLst>
              <a:ext uri="{28A0092B-C50C-407E-A947-70E740481C1C}">
                <a14:useLocalDpi xmlns:a14="http://schemas.microsoft.com/office/drawing/2010/main" val="0"/>
              </a:ext>
            </a:extLst>
          </a:blip>
          <a:srcRect l="14213" t="3809" r="6599" b="40199"/>
          <a:stretch/>
        </p:blipFill>
        <p:spPr>
          <a:xfrm>
            <a:off x="1689536" y="6163021"/>
            <a:ext cx="1345721" cy="672861"/>
          </a:xfrm>
          <a:prstGeom prst="rect">
            <a:avLst/>
          </a:prstGeom>
        </p:spPr>
      </p:pic>
      <p:pic>
        <p:nvPicPr>
          <p:cNvPr id="7" name="Image 6"/>
          <p:cNvPicPr>
            <a:picLocks noChangeAspect="1"/>
          </p:cNvPicPr>
          <p:nvPr/>
        </p:nvPicPr>
        <p:blipFill>
          <a:blip r:embed="rId4"/>
          <a:stretch>
            <a:fillRect/>
          </a:stretch>
        </p:blipFill>
        <p:spPr>
          <a:xfrm>
            <a:off x="267428" y="295440"/>
            <a:ext cx="2236781" cy="1305515"/>
          </a:xfrm>
          <a:prstGeom prst="rect">
            <a:avLst/>
          </a:prstGeom>
        </p:spPr>
      </p:pic>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52232" y="6163021"/>
            <a:ext cx="1030295" cy="568723"/>
          </a:xfrm>
          <a:prstGeom prst="rect">
            <a:avLst/>
          </a:prstGeom>
        </p:spPr>
      </p:pic>
    </p:spTree>
    <p:extLst>
      <p:ext uri="{BB962C8B-B14F-4D97-AF65-F5344CB8AC3E}">
        <p14:creationId xmlns:p14="http://schemas.microsoft.com/office/powerpoint/2010/main" val="60962671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Sommai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76360" y="360000"/>
            <a:ext cx="5172197" cy="886968"/>
          </a:xfrm>
        </p:spPr>
        <p:txBody>
          <a:bodyPr vert="horz" lIns="91440" tIns="45720" rIns="91440" bIns="45720" rtlCol="0" anchor="b" anchorCtr="0">
            <a:noAutofit/>
          </a:bodyPr>
          <a:lstStyle>
            <a:lvl1pPr>
              <a:defRPr dirty="0">
                <a:solidFill>
                  <a:srgbClr val="AA0A2F"/>
                </a:solidFill>
              </a:defRPr>
            </a:lvl1pPr>
          </a:lstStyle>
          <a:p>
            <a:pPr lvl="0"/>
            <a:r>
              <a:rPr lang="fr-FR" dirty="0" smtClean="0"/>
              <a:t>Sommaire</a:t>
            </a:r>
            <a:endParaRPr dirty="0"/>
          </a:p>
        </p:txBody>
      </p:sp>
      <p:sp>
        <p:nvSpPr>
          <p:cNvPr id="3" name="Content Placeholder 2"/>
          <p:cNvSpPr>
            <a:spLocks noGrp="1"/>
          </p:cNvSpPr>
          <p:nvPr>
            <p:ph idx="1"/>
          </p:nvPr>
        </p:nvSpPr>
        <p:spPr>
          <a:xfrm>
            <a:off x="2676360" y="2235674"/>
            <a:ext cx="2880000" cy="3821216"/>
          </a:xfrm>
        </p:spPr>
        <p:txBody>
          <a:bodyPr>
            <a:normAutofit/>
          </a:bodyPr>
          <a:lstStyle>
            <a:lvl1pPr>
              <a:defRPr>
                <a:solidFill>
                  <a:schemeClr val="accent4"/>
                </a:solidFill>
              </a:defRPr>
            </a:lvl1pPr>
            <a:lvl5pPr>
              <a:defRPr/>
            </a:lvl5pPr>
          </a:lstStyle>
          <a:p>
            <a:pPr lvl="0"/>
            <a:r>
              <a:rPr lang="fr-FR" smtClean="0"/>
              <a:t>Modifier les styles du texte du masque</a:t>
            </a:r>
          </a:p>
        </p:txBody>
      </p:sp>
      <p:sp>
        <p:nvSpPr>
          <p:cNvPr id="7" name="Content Placeholder 2"/>
          <p:cNvSpPr>
            <a:spLocks noGrp="1"/>
          </p:cNvSpPr>
          <p:nvPr>
            <p:ph idx="13"/>
          </p:nvPr>
        </p:nvSpPr>
        <p:spPr>
          <a:xfrm>
            <a:off x="5815227" y="2239227"/>
            <a:ext cx="2880000" cy="3821216"/>
          </a:xfrm>
        </p:spPr>
        <p:txBody>
          <a:bodyPr>
            <a:normAutofit/>
          </a:bodyPr>
          <a:lstStyle>
            <a:lvl1pPr>
              <a:defRPr>
                <a:solidFill>
                  <a:srgbClr val="143356"/>
                </a:solidFill>
              </a:defRPr>
            </a:lvl1pPr>
            <a:lvl5pPr>
              <a:defRPr/>
            </a:lvl5pPr>
          </a:lstStyle>
          <a:p>
            <a:pPr lvl="0"/>
            <a:r>
              <a:rPr lang="fr-FR" smtClean="0"/>
              <a:t>Modifier les styles du texte du masque</a:t>
            </a:r>
          </a:p>
        </p:txBody>
      </p:sp>
      <p:sp>
        <p:nvSpPr>
          <p:cNvPr id="9" name="Slide Number Placeholder 5"/>
          <p:cNvSpPr>
            <a:spLocks noGrp="1"/>
          </p:cNvSpPr>
          <p:nvPr>
            <p:ph type="sldNum" sz="quarter" idx="12"/>
          </p:nvPr>
        </p:nvSpPr>
        <p:spPr>
          <a:xfrm>
            <a:off x="8085627" y="6301124"/>
            <a:ext cx="609600" cy="365125"/>
          </a:xfrm>
          <a:prstGeom prst="rect">
            <a:avLst/>
          </a:prstGeom>
        </p:spPr>
        <p:txBody>
          <a:bodyPr vert="horz" lIns="91440" tIns="45720" rIns="91440" bIns="45720" rtlCol="0" anchor="ctr"/>
          <a:lstStyle>
            <a:lvl1pPr marL="0" algn="ctr" defTabSz="914400" rtl="0" eaLnBrk="1" latinLnBrk="0" hangingPunct="1">
              <a:defRPr sz="1200" b="1" kern="1200">
                <a:solidFill>
                  <a:schemeClr val="bg1">
                    <a:lumMod val="75000"/>
                  </a:schemeClr>
                </a:solidFill>
                <a:latin typeface="Myriad Pro Cond"/>
                <a:ea typeface="+mn-ea"/>
                <a:cs typeface="Myriad Pro Cond"/>
              </a:defRPr>
            </a:lvl1pPr>
          </a:lstStyle>
          <a:p>
            <a:fld id="{6EE8C280-EBA0-4348-845F-2B9BB32CE2E9}" type="slidenum">
              <a:rPr lang="en-US" smtClean="0"/>
              <a:pPr/>
              <a:t>‹N°›</a:t>
            </a:fld>
            <a:endParaRPr lang="en-US" dirty="0"/>
          </a:p>
        </p:txBody>
      </p:sp>
      <p:pic>
        <p:nvPicPr>
          <p:cNvPr id="12" name="Image 11"/>
          <p:cNvPicPr>
            <a:picLocks noChangeAspect="1"/>
          </p:cNvPicPr>
          <p:nvPr/>
        </p:nvPicPr>
        <p:blipFill rotWithShape="1">
          <a:blip r:embed="rId2">
            <a:duotone>
              <a:prstClr val="black"/>
              <a:schemeClr val="bg1">
                <a:lumMod val="75000"/>
                <a:tint val="45000"/>
                <a:satMod val="400000"/>
              </a:schemeClr>
            </a:duotone>
          </a:blip>
          <a:srcRect l="6709" t="12527" r="35412" b="22828"/>
          <a:stretch/>
        </p:blipFill>
        <p:spPr>
          <a:xfrm rot="14249127">
            <a:off x="1332038" y="-603997"/>
            <a:ext cx="3454097" cy="2728478"/>
          </a:xfrm>
          <a:prstGeom prst="rect">
            <a:avLst/>
          </a:prstGeom>
        </p:spPr>
      </p:pic>
    </p:spTree>
    <p:extLst>
      <p:ext uri="{BB962C8B-B14F-4D97-AF65-F5344CB8AC3E}">
        <p14:creationId xmlns:p14="http://schemas.microsoft.com/office/powerpoint/2010/main" val="1356346269"/>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re de section">
    <p:spTree>
      <p:nvGrpSpPr>
        <p:cNvPr id="1" name=""/>
        <p:cNvGrpSpPr/>
        <p:nvPr/>
      </p:nvGrpSpPr>
      <p:grpSpPr>
        <a:xfrm>
          <a:off x="0" y="0"/>
          <a:ext cx="0" cy="0"/>
          <a:chOff x="0" y="0"/>
          <a:chExt cx="0" cy="0"/>
        </a:xfrm>
      </p:grpSpPr>
      <p:sp>
        <p:nvSpPr>
          <p:cNvPr id="7" name="Rounded Rectangle 6"/>
          <p:cNvSpPr/>
          <p:nvPr/>
        </p:nvSpPr>
        <p:spPr>
          <a:xfrm>
            <a:off x="1028700" y="1600200"/>
            <a:ext cx="7086600" cy="3474720"/>
          </a:xfrm>
          <a:prstGeom prst="roundRect">
            <a:avLst>
              <a:gd name="adj" fmla="val 3122"/>
            </a:avLst>
          </a:prstGeom>
          <a:solidFill>
            <a:srgbClr val="AA0A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36770" y="2021541"/>
            <a:ext cx="3388029" cy="1362075"/>
          </a:xfrm>
        </p:spPr>
        <p:txBody>
          <a:bodyPr vert="horz" lIns="91440" tIns="0" rIns="91440" bIns="0" rtlCol="0" anchor="b" anchorCtr="0">
            <a:noAutofit/>
          </a:bodyPr>
          <a:lstStyle>
            <a:lvl1pPr algn="r" defTabSz="914400" rtl="0" eaLnBrk="1" latinLnBrk="0" hangingPunct="1">
              <a:lnSpc>
                <a:spcPts val="4000"/>
              </a:lnSpc>
              <a:spcBef>
                <a:spcPct val="0"/>
              </a:spcBef>
              <a:buNone/>
              <a:defRPr sz="3600" kern="1200">
                <a:solidFill>
                  <a:schemeClr val="bg1"/>
                </a:solidFill>
                <a:latin typeface="Myriad Pro Cond"/>
                <a:ea typeface="+mj-ea"/>
                <a:cs typeface="Myriad Pro Cond"/>
              </a:defRPr>
            </a:lvl1pPr>
          </a:lstStyle>
          <a:p>
            <a:r>
              <a:rPr lang="fr-FR" smtClean="0"/>
              <a:t>Modifiez le style du titre</a:t>
            </a:r>
            <a:endParaRPr dirty="0"/>
          </a:p>
        </p:txBody>
      </p:sp>
      <p:sp>
        <p:nvSpPr>
          <p:cNvPr id="3" name="Text Placeholder 2"/>
          <p:cNvSpPr>
            <a:spLocks noGrp="1"/>
          </p:cNvSpPr>
          <p:nvPr>
            <p:ph type="body" idx="1"/>
          </p:nvPr>
        </p:nvSpPr>
        <p:spPr>
          <a:xfrm>
            <a:off x="4536770" y="3388659"/>
            <a:ext cx="3388030" cy="1083328"/>
          </a:xfrm>
        </p:spPr>
        <p:txBody>
          <a:bodyPr vert="horz" lIns="91440" tIns="0" rIns="91440" bIns="0" rtlCol="0">
            <a:normAutofit/>
          </a:bodyPr>
          <a:lstStyle>
            <a:lvl1pPr marL="0" indent="0" algn="r" defTabSz="914400" rtl="0" eaLnBrk="1" latinLnBrk="0" hangingPunct="1">
              <a:spcBef>
                <a:spcPts val="0"/>
              </a:spcBef>
              <a:buClr>
                <a:schemeClr val="accent1"/>
              </a:buClr>
              <a:buSzPct val="130000"/>
              <a:buFont typeface="Wingdings" pitchFamily="2" charset="2"/>
              <a:buNone/>
              <a:defRPr sz="1400" kern="1200">
                <a:solidFill>
                  <a:schemeClr val="bg1"/>
                </a:solidFill>
                <a:latin typeface="Arial" panose="020B0604020202020204" pitchFamily="34" charset="0"/>
                <a:ea typeface="+mn-ea"/>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Modifier les styles du texte du masque</a:t>
            </a:r>
          </a:p>
        </p:txBody>
      </p:sp>
      <p:pic>
        <p:nvPicPr>
          <p:cNvPr id="6" name="Image 5"/>
          <p:cNvPicPr>
            <a:picLocks noChangeAspect="1"/>
          </p:cNvPicPr>
          <p:nvPr/>
        </p:nvPicPr>
        <p:blipFill rotWithShape="1">
          <a:blip r:embed="rId2">
            <a:biLevel thresh="25000"/>
          </a:blip>
          <a:srcRect l="12999" t="12527" r="35413" b="54800"/>
          <a:stretch/>
        </p:blipFill>
        <p:spPr>
          <a:xfrm rot="9401496">
            <a:off x="659477" y="1956165"/>
            <a:ext cx="3078679" cy="1379029"/>
          </a:xfrm>
          <a:prstGeom prst="rect">
            <a:avLst/>
          </a:prstGeom>
        </p:spPr>
      </p:pic>
    </p:spTree>
    <p:extLst>
      <p:ext uri="{BB962C8B-B14F-4D97-AF65-F5344CB8AC3E}">
        <p14:creationId xmlns:p14="http://schemas.microsoft.com/office/powerpoint/2010/main" val="4174390986"/>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re avec image">
    <p:spTree>
      <p:nvGrpSpPr>
        <p:cNvPr id="1" name=""/>
        <p:cNvGrpSpPr/>
        <p:nvPr/>
      </p:nvGrpSpPr>
      <p:grpSpPr>
        <a:xfrm>
          <a:off x="0" y="0"/>
          <a:ext cx="0" cy="0"/>
          <a:chOff x="0" y="0"/>
          <a:chExt cx="0" cy="0"/>
        </a:xfrm>
      </p:grpSpPr>
      <p:sp>
        <p:nvSpPr>
          <p:cNvPr id="7" name="Round Same Side Corner Rectangle 6"/>
          <p:cNvSpPr/>
          <p:nvPr/>
        </p:nvSpPr>
        <p:spPr>
          <a:xfrm rot="16200000">
            <a:off x="1066801" y="1603786"/>
            <a:ext cx="3474720" cy="3474720"/>
          </a:xfrm>
          <a:prstGeom prst="round2SameRect">
            <a:avLst>
              <a:gd name="adj1" fmla="val 3122"/>
              <a:gd name="adj2" fmla="val 0"/>
            </a:avLst>
          </a:prstGeom>
          <a:solidFill>
            <a:srgbClr val="AA0A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8" name="Image 7"/>
          <p:cNvPicPr>
            <a:picLocks noChangeAspect="1"/>
          </p:cNvPicPr>
          <p:nvPr/>
        </p:nvPicPr>
        <p:blipFill rotWithShape="1">
          <a:blip r:embed="rId2">
            <a:biLevel thresh="25000"/>
          </a:blip>
          <a:srcRect l="12599" t="12527" r="42875" b="55217"/>
          <a:stretch/>
        </p:blipFill>
        <p:spPr>
          <a:xfrm rot="3218483">
            <a:off x="786271" y="3987705"/>
            <a:ext cx="2025651" cy="1174224"/>
          </a:xfrm>
          <a:prstGeom prst="rect">
            <a:avLst/>
          </a:prstGeom>
        </p:spPr>
      </p:pic>
      <p:sp>
        <p:nvSpPr>
          <p:cNvPr id="2" name="Title 1"/>
          <p:cNvSpPr>
            <a:spLocks noGrp="1"/>
          </p:cNvSpPr>
          <p:nvPr>
            <p:ph type="ctrTitle"/>
          </p:nvPr>
        </p:nvSpPr>
        <p:spPr>
          <a:xfrm>
            <a:off x="1156447" y="2263704"/>
            <a:ext cx="3276600" cy="1162050"/>
          </a:xfrm>
        </p:spPr>
        <p:txBody>
          <a:bodyPr tIns="0" bIns="0" anchor="b" anchorCtr="0">
            <a:noAutofit/>
          </a:bodyPr>
          <a:lstStyle>
            <a:lvl1pPr algn="ctr">
              <a:lnSpc>
                <a:spcPts val="4000"/>
              </a:lnSpc>
              <a:defRPr sz="3600">
                <a:solidFill>
                  <a:schemeClr val="bg1"/>
                </a:solidFill>
              </a:defRPr>
            </a:lvl1pPr>
          </a:lstStyle>
          <a:p>
            <a:r>
              <a:rPr lang="fr-FR" smtClean="0"/>
              <a:t>Modifiez le style du titre</a:t>
            </a:r>
            <a:endParaRPr dirty="0"/>
          </a:p>
        </p:txBody>
      </p:sp>
      <p:sp>
        <p:nvSpPr>
          <p:cNvPr id="3" name="Subtitle 2"/>
          <p:cNvSpPr>
            <a:spLocks noGrp="1"/>
          </p:cNvSpPr>
          <p:nvPr>
            <p:ph type="subTitle" idx="1"/>
          </p:nvPr>
        </p:nvSpPr>
        <p:spPr>
          <a:xfrm>
            <a:off x="1156447" y="3492989"/>
            <a:ext cx="3276600" cy="533400"/>
          </a:xfrm>
        </p:spPr>
        <p:txBody>
          <a:bodyPr tIns="0" bIns="0">
            <a:normAutofit/>
          </a:bodyPr>
          <a:lstStyle>
            <a:lvl1pPr marL="0" indent="0" algn="ctr">
              <a:spcBef>
                <a:spcPct val="0"/>
              </a:spcBef>
              <a:buNone/>
              <a:defRPr sz="1600">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Modifier le style des sous-titres du masque</a:t>
            </a:r>
            <a:endParaRPr dirty="0"/>
          </a:p>
        </p:txBody>
      </p:sp>
      <p:sp>
        <p:nvSpPr>
          <p:cNvPr id="9" name="Picture Placeholder 8"/>
          <p:cNvSpPr>
            <a:spLocks noGrp="1"/>
          </p:cNvSpPr>
          <p:nvPr>
            <p:ph type="pic" sz="quarter" idx="13"/>
          </p:nvPr>
        </p:nvSpPr>
        <p:spPr>
          <a:xfrm rot="5400000">
            <a:off x="4585448" y="1603786"/>
            <a:ext cx="3474720" cy="3474720"/>
          </a:xfrm>
          <a:prstGeom prst="round2SameRect">
            <a:avLst>
              <a:gd name="adj1" fmla="val 3096"/>
              <a:gd name="adj2" fmla="val 0"/>
            </a:avLst>
          </a:prstGeom>
          <a:blipFill dpi="0" rotWithShape="0">
            <a:blip r:embed="rId3" cstate="print"/>
            <a:srcRect/>
            <a:stretch>
              <a:fillRect/>
            </a:stretch>
          </a:blipFill>
          <a:ln>
            <a:noFill/>
          </a:ln>
        </p:spPr>
        <p:txBody>
          <a:bodyPr vert="vert270"/>
          <a:lstStyle>
            <a:lvl1pPr marL="0" indent="0">
              <a:buNone/>
              <a:defRPr>
                <a:solidFill>
                  <a:schemeClr val="accent4"/>
                </a:solidFill>
              </a:defRPr>
            </a:lvl1pPr>
          </a:lstStyle>
          <a:p>
            <a:r>
              <a:rPr lang="fr-FR" smtClean="0"/>
              <a:t>Cliquez sur l'icône pour ajouter une image</a:t>
            </a:r>
            <a:endParaRPr dirty="0"/>
          </a:p>
        </p:txBody>
      </p:sp>
    </p:spTree>
    <p:extLst>
      <p:ext uri="{BB962C8B-B14F-4D97-AF65-F5344CB8AC3E}">
        <p14:creationId xmlns:p14="http://schemas.microsoft.com/office/powerpoint/2010/main" val="1787343835"/>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457200" y="373892"/>
            <a:ext cx="6978073" cy="886968"/>
          </a:xfrm>
        </p:spPr>
        <p:txBody>
          <a:bodyPr/>
          <a:lstStyle>
            <a:lvl1pPr>
              <a:defRPr>
                <a:solidFill>
                  <a:srgbClr val="AA0A2F"/>
                </a:solidFill>
              </a:defRPr>
            </a:lvl1pPr>
          </a:lstStyle>
          <a:p>
            <a:r>
              <a:rPr lang="fr-FR" smtClean="0"/>
              <a:t>Modifiez le style du titre</a:t>
            </a:r>
            <a:endParaRPr dirty="0"/>
          </a:p>
        </p:txBody>
      </p:sp>
      <p:sp>
        <p:nvSpPr>
          <p:cNvPr id="3" name="Content Placeholder 2"/>
          <p:cNvSpPr>
            <a:spLocks noGrp="1"/>
          </p:cNvSpPr>
          <p:nvPr>
            <p:ph idx="1"/>
          </p:nvPr>
        </p:nvSpPr>
        <p:spPr>
          <a:xfrm>
            <a:off x="457200" y="1376256"/>
            <a:ext cx="7393709" cy="4763799"/>
          </a:xfrm>
        </p:spPr>
        <p:txBody>
          <a:bodyPr>
            <a:normAutofit/>
          </a:bodyPr>
          <a:lstStyle>
            <a:lvl1pPr marL="228600" indent="-228600">
              <a:buFont typeface="Wingdings" panose="05000000000000000000" pitchFamily="2" charset="2"/>
              <a:buChar char="§"/>
              <a:defRPr/>
            </a:lvl1pPr>
            <a:lvl2pPr>
              <a:buClr>
                <a:srgbClr val="AA0A2F"/>
              </a:buClr>
              <a:defRPr/>
            </a:lvl2pPr>
            <a:lvl3pPr>
              <a:buClr>
                <a:srgbClr val="AA0A2F"/>
              </a:buClr>
              <a:defRPr/>
            </a:lvl3pPr>
            <a:lvl5pPr>
              <a:defRPr/>
            </a:lvl5pPr>
          </a:lstStyle>
          <a:p>
            <a:pPr lvl="0"/>
            <a:r>
              <a:rPr lang="fr-FR" dirty="0" smtClean="0"/>
              <a:t>Modifier les styles du texte du masque</a:t>
            </a:r>
          </a:p>
          <a:p>
            <a:pPr lvl="1"/>
            <a:r>
              <a:rPr lang="fr-FR" dirty="0" smtClean="0"/>
              <a:t>Deuxième niveau</a:t>
            </a:r>
          </a:p>
          <a:p>
            <a:pPr lvl="2"/>
            <a:r>
              <a:rPr lang="fr-FR" dirty="0" smtClean="0"/>
              <a:t>Troisième niveau</a:t>
            </a:r>
          </a:p>
        </p:txBody>
      </p:sp>
      <p:sp>
        <p:nvSpPr>
          <p:cNvPr id="8" name="Slide Number Placeholder 5"/>
          <p:cNvSpPr txBox="1">
            <a:spLocks/>
          </p:cNvSpPr>
          <p:nvPr/>
        </p:nvSpPr>
        <p:spPr>
          <a:xfrm>
            <a:off x="8077200" y="6279380"/>
            <a:ext cx="609600" cy="365125"/>
          </a:xfrm>
          <a:prstGeom prst="rect">
            <a:avLst/>
          </a:prstGeom>
        </p:spPr>
        <p:txBody>
          <a:bodyPr vert="horz" lIns="91440" tIns="45720" rIns="91440" bIns="45720" rtlCol="0" anchor="ctr"/>
          <a:lstStyle>
            <a:defPPr>
              <a:defRPr lang="fr-FR"/>
            </a:defPPr>
            <a:lvl1pPr marL="0" algn="ctr" defTabSz="914400" rtl="0" eaLnBrk="1" latinLnBrk="0" hangingPunct="1">
              <a:defRPr sz="900" b="1" kern="1200">
                <a:solidFill>
                  <a:schemeClr val="bg1">
                    <a:lumMod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6CC888B-D9F9-4E54-B722-F151A9F45E95}" type="slidenum">
              <a:rPr lang="en-US" sz="1200" smtClean="0">
                <a:latin typeface="Myriad Pro Cond"/>
                <a:cs typeface="Myriad Pro Cond"/>
              </a:rPr>
              <a:pPr/>
              <a:t>‹N°›</a:t>
            </a:fld>
            <a:endParaRPr lang="en-US" sz="1200" dirty="0">
              <a:latin typeface="Myriad Pro Cond"/>
              <a:cs typeface="Myriad Pro Cond"/>
            </a:endParaRPr>
          </a:p>
        </p:txBody>
      </p:sp>
      <p:pic>
        <p:nvPicPr>
          <p:cNvPr id="6" name="Image 5" descr="logo papirus-courbes fines-06.png"/>
          <p:cNvPicPr>
            <a:picLocks noChangeAspect="1"/>
          </p:cNvPicPr>
          <p:nvPr/>
        </p:nvPicPr>
        <p:blipFill rotWithShape="1">
          <a:blip r:embed="rId2">
            <a:duotone>
              <a:prstClr val="black"/>
              <a:srgbClr val="BFBFBF">
                <a:tint val="45000"/>
                <a:satMod val="400000"/>
              </a:srgbClr>
            </a:duotone>
            <a:extLst>
              <a:ext uri="{28A0092B-C50C-407E-A947-70E740481C1C}">
                <a14:useLocalDpi xmlns:a14="http://schemas.microsoft.com/office/drawing/2010/main" val="0"/>
              </a:ext>
            </a:extLst>
          </a:blip>
          <a:srcRect l="63241" t="33563" r="-1" b="21476"/>
          <a:stretch/>
        </p:blipFill>
        <p:spPr>
          <a:xfrm rot="10800000">
            <a:off x="6979646" y="4974802"/>
            <a:ext cx="2195108" cy="1898878"/>
          </a:xfrm>
          <a:prstGeom prst="rect">
            <a:avLst/>
          </a:prstGeom>
        </p:spPr>
      </p:pic>
    </p:spTree>
    <p:extLst>
      <p:ext uri="{BB962C8B-B14F-4D97-AF65-F5344CB8AC3E}">
        <p14:creationId xmlns:p14="http://schemas.microsoft.com/office/powerpoint/2010/main" val="1568678952"/>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Titre et 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6970376" cy="942168"/>
          </a:xfrm>
        </p:spPr>
        <p:txBody>
          <a:bodyPr anchor="b"/>
          <a:lstStyle>
            <a:lvl1pPr algn="l">
              <a:defRPr sz="2800" b="0">
                <a:solidFill>
                  <a:srgbClr val="AA0A2F"/>
                </a:solidFill>
              </a:defRPr>
            </a:lvl1pPr>
          </a:lstStyle>
          <a:p>
            <a:r>
              <a:rPr lang="fr-FR" smtClean="0"/>
              <a:t>Modifiez le style du titre</a:t>
            </a:r>
            <a:endParaRPr dirty="0"/>
          </a:p>
        </p:txBody>
      </p:sp>
      <p:sp>
        <p:nvSpPr>
          <p:cNvPr id="3" name="Content Placeholder 2"/>
          <p:cNvSpPr>
            <a:spLocks noGrp="1"/>
          </p:cNvSpPr>
          <p:nvPr>
            <p:ph idx="1"/>
          </p:nvPr>
        </p:nvSpPr>
        <p:spPr>
          <a:xfrm>
            <a:off x="457200" y="1907976"/>
            <a:ext cx="7747770" cy="4157236"/>
          </a:xfrm>
        </p:spPr>
        <p:txBody>
          <a:bodyPr>
            <a:normAutofit/>
          </a:bodyPr>
          <a:lstStyle>
            <a:lvl1pPr marL="228600" indent="-228600">
              <a:buFont typeface="Wingdings" panose="05000000000000000000" pitchFamily="2" charset="2"/>
              <a:buChar char="§"/>
              <a:defRPr sz="1800"/>
            </a:lvl1pPr>
            <a:lvl2pPr>
              <a:defRPr sz="1600"/>
            </a:lvl2pPr>
            <a:lvl3pPr>
              <a:defRPr sz="1400"/>
            </a:lvl3pPr>
            <a:lvl4pPr>
              <a:defRPr sz="1800"/>
            </a:lvl4pPr>
            <a:lvl5pPr>
              <a:defRPr sz="1800"/>
            </a:lvl5pPr>
            <a:lvl6pPr>
              <a:defRPr sz="2000"/>
            </a:lvl6pPr>
            <a:lvl7pPr>
              <a:defRPr sz="2000"/>
            </a:lvl7pPr>
            <a:lvl8pPr>
              <a:defRPr sz="2000"/>
            </a:lvl8pPr>
            <a:lvl9pPr>
              <a:defRPr sz="2000"/>
            </a:lvl9pPr>
          </a:lstStyle>
          <a:p>
            <a:pPr lvl="0"/>
            <a:r>
              <a:rPr lang="fr-FR" dirty="0" smtClean="0"/>
              <a:t>Modifier les styles du texte du masque</a:t>
            </a:r>
          </a:p>
          <a:p>
            <a:pPr lvl="1"/>
            <a:r>
              <a:rPr lang="fr-FR" dirty="0" smtClean="0"/>
              <a:t>Deuxième niveau</a:t>
            </a:r>
          </a:p>
          <a:p>
            <a:pPr lvl="2"/>
            <a:r>
              <a:rPr lang="fr-FR" dirty="0" smtClean="0"/>
              <a:t>Troisième niveau</a:t>
            </a:r>
          </a:p>
        </p:txBody>
      </p:sp>
      <p:sp>
        <p:nvSpPr>
          <p:cNvPr id="4" name="Text Placeholder 3"/>
          <p:cNvSpPr>
            <a:spLocks noGrp="1"/>
          </p:cNvSpPr>
          <p:nvPr>
            <p:ph type="body" sz="half" idx="2"/>
          </p:nvPr>
        </p:nvSpPr>
        <p:spPr>
          <a:xfrm>
            <a:off x="457200" y="1341994"/>
            <a:ext cx="6970376" cy="426194"/>
          </a:xfr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Modifier les styles du texte du masque</a:t>
            </a:r>
          </a:p>
        </p:txBody>
      </p:sp>
      <p:sp>
        <p:nvSpPr>
          <p:cNvPr id="10" name="Slide Number Placeholder 5"/>
          <p:cNvSpPr txBox="1">
            <a:spLocks/>
          </p:cNvSpPr>
          <p:nvPr/>
        </p:nvSpPr>
        <p:spPr>
          <a:xfrm>
            <a:off x="8077200" y="6287077"/>
            <a:ext cx="609600" cy="365125"/>
          </a:xfrm>
          <a:prstGeom prst="rect">
            <a:avLst/>
          </a:prstGeom>
        </p:spPr>
        <p:txBody>
          <a:bodyPr vert="horz" lIns="91440" tIns="45720" rIns="91440" bIns="45720" rtlCol="0" anchor="ctr"/>
          <a:lstStyle>
            <a:defPPr>
              <a:defRPr lang="fr-FR"/>
            </a:defPPr>
            <a:lvl1pPr marL="0" algn="ctr" defTabSz="914400" rtl="0" eaLnBrk="1" latinLnBrk="0" hangingPunct="1">
              <a:defRPr sz="900" b="1" kern="1200">
                <a:solidFill>
                  <a:schemeClr val="bg1">
                    <a:lumMod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6CC888B-D9F9-4E54-B722-F151A9F45E95}" type="slidenum">
              <a:rPr lang="en-US" sz="1200" smtClean="0">
                <a:latin typeface="Myriad Pro Cond"/>
                <a:cs typeface="Myriad Pro Cond"/>
              </a:rPr>
              <a:pPr/>
              <a:t>‹N°›</a:t>
            </a:fld>
            <a:endParaRPr lang="en-US" sz="1200" dirty="0">
              <a:latin typeface="Myriad Pro Cond"/>
              <a:cs typeface="Myriad Pro Cond"/>
            </a:endParaRPr>
          </a:p>
        </p:txBody>
      </p:sp>
      <p:pic>
        <p:nvPicPr>
          <p:cNvPr id="7" name="Image 6" descr="logo papirus-courbes fines-06.png"/>
          <p:cNvPicPr>
            <a:picLocks noChangeAspect="1"/>
          </p:cNvPicPr>
          <p:nvPr/>
        </p:nvPicPr>
        <p:blipFill rotWithShape="1">
          <a:blip r:embed="rId2">
            <a:duotone>
              <a:prstClr val="black"/>
              <a:srgbClr val="BFBFBF">
                <a:tint val="45000"/>
                <a:satMod val="400000"/>
              </a:srgbClr>
            </a:duotone>
            <a:extLst>
              <a:ext uri="{28A0092B-C50C-407E-A947-70E740481C1C}">
                <a14:useLocalDpi xmlns:a14="http://schemas.microsoft.com/office/drawing/2010/main" val="0"/>
              </a:ext>
            </a:extLst>
          </a:blip>
          <a:srcRect l="29820" t="61568" r="21288" b="17734"/>
          <a:stretch/>
        </p:blipFill>
        <p:spPr>
          <a:xfrm rot="3585031">
            <a:off x="6626599" y="813232"/>
            <a:ext cx="3196262" cy="957000"/>
          </a:xfrm>
          <a:prstGeom prst="rect">
            <a:avLst/>
          </a:prstGeom>
        </p:spPr>
      </p:pic>
    </p:spTree>
    <p:extLst>
      <p:ext uri="{BB962C8B-B14F-4D97-AF65-F5344CB8AC3E}">
        <p14:creationId xmlns:p14="http://schemas.microsoft.com/office/powerpoint/2010/main" val="2147368415"/>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Image avec légende">
    <p:spTree>
      <p:nvGrpSpPr>
        <p:cNvPr id="1" name=""/>
        <p:cNvGrpSpPr/>
        <p:nvPr/>
      </p:nvGrpSpPr>
      <p:grpSpPr>
        <a:xfrm>
          <a:off x="0" y="0"/>
          <a:ext cx="0" cy="0"/>
          <a:chOff x="0" y="0"/>
          <a:chExt cx="0" cy="0"/>
        </a:xfrm>
      </p:grpSpPr>
      <p:sp>
        <p:nvSpPr>
          <p:cNvPr id="12" name="Picture Placeholder 11"/>
          <p:cNvSpPr>
            <a:spLocks noGrp="1"/>
          </p:cNvSpPr>
          <p:nvPr>
            <p:ph type="pic" sz="quarter" idx="13"/>
          </p:nvPr>
        </p:nvSpPr>
        <p:spPr>
          <a:xfrm>
            <a:off x="3429001" y="450850"/>
            <a:ext cx="4922184" cy="4611688"/>
          </a:xfrm>
          <a:prstGeom prst="roundRect">
            <a:avLst>
              <a:gd name="adj" fmla="val 3826"/>
            </a:avLst>
          </a:prstGeom>
          <a:noFill/>
        </p:spPr>
        <p:txBody>
          <a:bodyPr/>
          <a:lstStyle>
            <a:lvl1pPr>
              <a:buNone/>
              <a:defRPr/>
            </a:lvl1pPr>
          </a:lstStyle>
          <a:p>
            <a:r>
              <a:rPr lang="fr-FR" smtClean="0"/>
              <a:t>Cliquez sur l'icône pour ajouter une image</a:t>
            </a:r>
            <a:endParaRPr/>
          </a:p>
        </p:txBody>
      </p:sp>
      <p:sp>
        <p:nvSpPr>
          <p:cNvPr id="2" name="Title 1"/>
          <p:cNvSpPr>
            <a:spLocks noGrp="1"/>
          </p:cNvSpPr>
          <p:nvPr>
            <p:ph type="title"/>
          </p:nvPr>
        </p:nvSpPr>
        <p:spPr>
          <a:xfrm>
            <a:off x="3426758" y="5069541"/>
            <a:ext cx="4924425" cy="662519"/>
          </a:xfrm>
        </p:spPr>
        <p:txBody>
          <a:bodyPr anchor="b"/>
          <a:lstStyle>
            <a:lvl1pPr algn="l">
              <a:defRPr sz="2800" b="0">
                <a:solidFill>
                  <a:srgbClr val="AA0A2F"/>
                </a:solidFill>
              </a:defRPr>
            </a:lvl1pPr>
          </a:lstStyle>
          <a:p>
            <a:r>
              <a:rPr lang="fr-FR" smtClean="0"/>
              <a:t>Modifiez le style du titre</a:t>
            </a:r>
            <a:endParaRPr dirty="0"/>
          </a:p>
        </p:txBody>
      </p:sp>
      <p:sp>
        <p:nvSpPr>
          <p:cNvPr id="4" name="Text Placeholder 3"/>
          <p:cNvSpPr>
            <a:spLocks noGrp="1"/>
          </p:cNvSpPr>
          <p:nvPr>
            <p:ph type="body" sz="half" idx="2"/>
          </p:nvPr>
        </p:nvSpPr>
        <p:spPr>
          <a:xfrm>
            <a:off x="3426759" y="5732060"/>
            <a:ext cx="4924425" cy="627797"/>
          </a:xfrm>
        </p:spPr>
        <p:txBody>
          <a:bodyPr>
            <a:normAutofit/>
          </a:bodyPr>
          <a:lstStyle>
            <a:lvl1pPr marL="0" indent="0">
              <a:spcBef>
                <a:spcPct val="0"/>
              </a:spcBef>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Modifier les styles du texte du masque</a:t>
            </a:r>
          </a:p>
        </p:txBody>
      </p:sp>
      <p:cxnSp>
        <p:nvCxnSpPr>
          <p:cNvPr id="8" name="Connecteur droit 7"/>
          <p:cNvCxnSpPr/>
          <p:nvPr/>
        </p:nvCxnSpPr>
        <p:spPr>
          <a:xfrm>
            <a:off x="3429000" y="5732060"/>
            <a:ext cx="4948238" cy="0"/>
          </a:xfrm>
          <a:prstGeom prst="line">
            <a:avLst/>
          </a:prstGeom>
          <a:ln w="19050" cmpd="sng">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sp>
        <p:nvSpPr>
          <p:cNvPr id="10" name="Slide Number Placeholder 5"/>
          <p:cNvSpPr txBox="1">
            <a:spLocks/>
          </p:cNvSpPr>
          <p:nvPr/>
        </p:nvSpPr>
        <p:spPr>
          <a:xfrm>
            <a:off x="8072438" y="6294774"/>
            <a:ext cx="609600" cy="365125"/>
          </a:xfrm>
          <a:prstGeom prst="rect">
            <a:avLst/>
          </a:prstGeom>
        </p:spPr>
        <p:txBody>
          <a:bodyPr vert="horz" lIns="91440" tIns="45720" rIns="91440" bIns="45720" rtlCol="0" anchor="ctr"/>
          <a:lstStyle>
            <a:defPPr>
              <a:defRPr lang="fr-FR"/>
            </a:defPPr>
            <a:lvl1pPr marL="0" algn="ctr" defTabSz="914400" rtl="0" eaLnBrk="1" latinLnBrk="0" hangingPunct="1">
              <a:defRPr sz="900" b="1" kern="1200">
                <a:solidFill>
                  <a:schemeClr val="bg1">
                    <a:lumMod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6CC888B-D9F9-4E54-B722-F151A9F45E95}" type="slidenum">
              <a:rPr lang="en-US" sz="1200" smtClean="0">
                <a:latin typeface="Myriad Pro Cond"/>
                <a:cs typeface="Myriad Pro Cond"/>
              </a:rPr>
              <a:pPr/>
              <a:t>‹N°›</a:t>
            </a:fld>
            <a:endParaRPr lang="en-US" sz="1200" dirty="0">
              <a:latin typeface="Myriad Pro Cond"/>
              <a:cs typeface="Myriad Pro Cond"/>
            </a:endParaRPr>
          </a:p>
        </p:txBody>
      </p:sp>
    </p:spTree>
    <p:extLst>
      <p:ext uri="{BB962C8B-B14F-4D97-AF65-F5344CB8AC3E}">
        <p14:creationId xmlns:p14="http://schemas.microsoft.com/office/powerpoint/2010/main" val="323314829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re chapitre">
    <p:bg>
      <p:bgPr>
        <a:solidFill>
          <a:srgbClr val="AA0A2F"/>
        </a:solidFill>
        <a:effectLst/>
      </p:bgPr>
    </p:bg>
    <p:spTree>
      <p:nvGrpSpPr>
        <p:cNvPr id="1" name=""/>
        <p:cNvGrpSpPr/>
        <p:nvPr/>
      </p:nvGrpSpPr>
      <p:grpSpPr>
        <a:xfrm>
          <a:off x="0" y="0"/>
          <a:ext cx="0" cy="0"/>
          <a:chOff x="0" y="0"/>
          <a:chExt cx="0" cy="0"/>
        </a:xfrm>
      </p:grpSpPr>
      <p:pic>
        <p:nvPicPr>
          <p:cNvPr id="15" name="Image 14" descr="fondPPTmotif.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3806684"/>
            <a:ext cx="6093675" cy="3060260"/>
          </a:xfrm>
          <a:prstGeom prst="rect">
            <a:avLst/>
          </a:prstGeom>
        </p:spPr>
      </p:pic>
      <p:pic>
        <p:nvPicPr>
          <p:cNvPr id="7" name="Image 2"/>
          <p:cNvPicPr>
            <a:picLocks noChangeAspect="1"/>
          </p:cNvPicPr>
          <p:nvPr/>
        </p:nvPicPr>
        <p:blipFill>
          <a:blip r:embed="rId3"/>
          <a:srcRect/>
          <a:stretch>
            <a:fillRect/>
          </a:stretch>
        </p:blipFill>
        <p:spPr bwMode="auto">
          <a:xfrm>
            <a:off x="163411" y="6356350"/>
            <a:ext cx="865187" cy="358535"/>
          </a:xfrm>
          <a:prstGeom prst="rect">
            <a:avLst/>
          </a:prstGeom>
          <a:noFill/>
          <a:ln w="9525">
            <a:noFill/>
            <a:miter lim="800000"/>
            <a:headEnd/>
            <a:tailEnd/>
          </a:ln>
        </p:spPr>
      </p:pic>
      <p:sp>
        <p:nvSpPr>
          <p:cNvPr id="10" name="Rectangle 1032"/>
          <p:cNvSpPr>
            <a:spLocks noChangeArrowheads="1"/>
          </p:cNvSpPr>
          <p:nvPr/>
        </p:nvSpPr>
        <p:spPr bwMode="auto">
          <a:xfrm>
            <a:off x="-1692275" y="4005263"/>
            <a:ext cx="184150" cy="366712"/>
          </a:xfrm>
          <a:prstGeom prst="rect">
            <a:avLst/>
          </a:prstGeom>
          <a:noFill/>
          <a:ln w="9525">
            <a:noFill/>
            <a:miter lim="800000"/>
            <a:headEnd/>
            <a:tailEnd/>
          </a:ln>
        </p:spPr>
        <p:txBody>
          <a:bodyPr wrap="none">
            <a:prstTxWarp prst="textNoShape">
              <a:avLst/>
            </a:prstTxWarp>
            <a:spAutoFit/>
          </a:bodyPr>
          <a:lstStyle/>
          <a:p>
            <a:endParaRPr lang="en-US"/>
          </a:p>
        </p:txBody>
      </p:sp>
      <p:sp>
        <p:nvSpPr>
          <p:cNvPr id="12" name="Espace réservé du numéro de diapositive 3"/>
          <p:cNvSpPr txBox="1">
            <a:spLocks/>
          </p:cNvSpPr>
          <p:nvPr/>
        </p:nvSpPr>
        <p:spPr>
          <a:xfrm>
            <a:off x="7808913" y="6378575"/>
            <a:ext cx="1122362" cy="250825"/>
          </a:xfrm>
          <a:prstGeom prst="rect">
            <a:avLst/>
          </a:prstGeom>
        </p:spPr>
        <p:txBody>
          <a:bodyPr>
            <a:prstTxWarp prst="textNoShape">
              <a:avLst/>
            </a:prstTxWarp>
          </a:bodyPr>
          <a:lstStyle/>
          <a:p>
            <a:pPr algn="r"/>
            <a:endParaRPr lang="fr-BE" sz="1600" b="1" i="0" dirty="0">
              <a:solidFill>
                <a:schemeClr val="bg1"/>
              </a:solidFill>
              <a:latin typeface="Arial"/>
              <a:ea typeface="Arial" pitchFamily="-72" charset="0"/>
              <a:cs typeface="Arial"/>
            </a:endParaRPr>
          </a:p>
        </p:txBody>
      </p:sp>
      <p:sp>
        <p:nvSpPr>
          <p:cNvPr id="20" name="ZoneTexte 19"/>
          <p:cNvSpPr txBox="1"/>
          <p:nvPr/>
        </p:nvSpPr>
        <p:spPr>
          <a:xfrm>
            <a:off x="983965" y="2172061"/>
            <a:ext cx="584200" cy="1015663"/>
          </a:xfrm>
          <a:prstGeom prst="rect">
            <a:avLst/>
          </a:prstGeom>
          <a:noFill/>
        </p:spPr>
        <p:txBody>
          <a:bodyPr wrap="square" rtlCol="0">
            <a:spAutoFit/>
          </a:bodyPr>
          <a:lstStyle/>
          <a:p>
            <a:pPr algn="r"/>
            <a:r>
              <a:rPr lang="fr-FR" sz="6000" b="1" i="0" dirty="0" smtClean="0">
                <a:solidFill>
                  <a:srgbClr val="86A428"/>
                </a:solidFill>
                <a:latin typeface="Arial"/>
                <a:cs typeface="Arial"/>
              </a:rPr>
              <a:t>_</a:t>
            </a:r>
            <a:endParaRPr lang="fr-FR" sz="6000" b="1" i="0" dirty="0">
              <a:solidFill>
                <a:srgbClr val="86A428"/>
              </a:solidFill>
              <a:latin typeface="Arial"/>
              <a:cs typeface="Arial"/>
            </a:endParaRPr>
          </a:p>
        </p:txBody>
      </p:sp>
      <p:pic>
        <p:nvPicPr>
          <p:cNvPr id="21" name="Picture 35" descr="logoistPPT"/>
          <p:cNvPicPr>
            <a:picLocks noChangeAspect="1" noChangeArrowheads="1"/>
          </p:cNvPicPr>
          <p:nvPr/>
        </p:nvPicPr>
        <p:blipFill>
          <a:blip r:embed="rId4"/>
          <a:srcRect/>
          <a:stretch>
            <a:fillRect/>
          </a:stretch>
        </p:blipFill>
        <p:spPr bwMode="auto">
          <a:xfrm>
            <a:off x="533400" y="5965825"/>
            <a:ext cx="1066800" cy="282575"/>
          </a:xfrm>
          <a:prstGeom prst="rect">
            <a:avLst/>
          </a:prstGeom>
          <a:noFill/>
        </p:spPr>
      </p:pic>
      <p:sp>
        <p:nvSpPr>
          <p:cNvPr id="22" name="ZoneTexte 21"/>
          <p:cNvSpPr txBox="1"/>
          <p:nvPr/>
        </p:nvSpPr>
        <p:spPr>
          <a:xfrm>
            <a:off x="1752600" y="2476861"/>
            <a:ext cx="184666" cy="369332"/>
          </a:xfrm>
          <a:prstGeom prst="rect">
            <a:avLst/>
          </a:prstGeom>
          <a:noFill/>
        </p:spPr>
        <p:txBody>
          <a:bodyPr wrap="none" rtlCol="0">
            <a:spAutoFit/>
          </a:bodyPr>
          <a:lstStyle/>
          <a:p>
            <a:endParaRPr lang="fr-FR" dirty="0"/>
          </a:p>
        </p:txBody>
      </p:sp>
      <p:sp>
        <p:nvSpPr>
          <p:cNvPr id="18" name="Footer Placeholder 5"/>
          <p:cNvSpPr>
            <a:spLocks noGrp="1"/>
          </p:cNvSpPr>
          <p:nvPr>
            <p:ph type="ftr" sz="quarter" idx="11"/>
          </p:nvPr>
        </p:nvSpPr>
        <p:spPr>
          <a:xfrm>
            <a:off x="1600200" y="6356350"/>
            <a:ext cx="5549899" cy="365125"/>
          </a:xfrm>
        </p:spPr>
        <p:txBody>
          <a:bodyPr/>
          <a:lstStyle/>
          <a:p>
            <a:r>
              <a:rPr lang="fr-FR" smtClean="0"/>
              <a:t>Les plans de gestion de données -  S. Cocaud et D. L'Hostis, INRA. URFIST Paris - 05 avril 2019</a:t>
            </a:r>
            <a:endParaRPr lang="fr-FR"/>
          </a:p>
        </p:txBody>
      </p:sp>
      <p:sp>
        <p:nvSpPr>
          <p:cNvPr id="19" name="Date Placeholder 4"/>
          <p:cNvSpPr>
            <a:spLocks noGrp="1"/>
          </p:cNvSpPr>
          <p:nvPr>
            <p:ph type="dt" sz="half" idx="10"/>
          </p:nvPr>
        </p:nvSpPr>
        <p:spPr>
          <a:xfrm>
            <a:off x="6936013" y="6356350"/>
            <a:ext cx="1184179" cy="365125"/>
          </a:xfrm>
        </p:spPr>
        <p:txBody>
          <a:bodyPr/>
          <a:lstStyle/>
          <a:p>
            <a:r>
              <a:rPr lang="fr-FR" smtClean="0"/>
              <a:t>11/04/2017</a:t>
            </a:r>
            <a:endParaRPr lang="fr-FR"/>
          </a:p>
        </p:txBody>
      </p:sp>
      <p:sp>
        <p:nvSpPr>
          <p:cNvPr id="23" name="Slide Number Placeholder 6"/>
          <p:cNvSpPr>
            <a:spLocks noGrp="1"/>
          </p:cNvSpPr>
          <p:nvPr>
            <p:ph type="sldNum" sz="quarter" idx="12"/>
          </p:nvPr>
        </p:nvSpPr>
        <p:spPr>
          <a:xfrm>
            <a:off x="8096603" y="6356350"/>
            <a:ext cx="590196" cy="365125"/>
          </a:xfrm>
        </p:spPr>
        <p:txBody>
          <a:body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‹N°›</a:t>
            </a:fld>
            <a:endParaRPr lang="fr-FR" sz="1200" b="1" i="0" u="none" strike="noStrike" cap="none">
              <a:solidFill>
                <a:schemeClr val="lt1"/>
              </a:solidFill>
              <a:latin typeface="Arial"/>
              <a:ea typeface="Arial"/>
              <a:cs typeface="Arial"/>
              <a:sym typeface="Arial"/>
            </a:endParaRPr>
          </a:p>
        </p:txBody>
      </p:sp>
      <p:sp>
        <p:nvSpPr>
          <p:cNvPr id="24" name="Title 1"/>
          <p:cNvSpPr>
            <a:spLocks noGrp="1"/>
          </p:cNvSpPr>
          <p:nvPr>
            <p:ph type="ctrTitle" hasCustomPrompt="1"/>
          </p:nvPr>
        </p:nvSpPr>
        <p:spPr>
          <a:xfrm>
            <a:off x="1562099" y="3162324"/>
            <a:ext cx="7366001" cy="1214896"/>
          </a:xfrm>
        </p:spPr>
        <p:txBody>
          <a:bodyPr>
            <a:normAutofit/>
          </a:bodyPr>
          <a:lstStyle>
            <a:lvl1pPr>
              <a:defRPr sz="3200">
                <a:solidFill>
                  <a:schemeClr val="bg1"/>
                </a:solidFill>
              </a:defRPr>
            </a:lvl1pPr>
          </a:lstStyle>
          <a:p>
            <a:r>
              <a:rPr lang="fr-FR" dirty="0" smtClean="0"/>
              <a:t>CLICK TO EDIT MASTER TITLE STYLE</a:t>
            </a:r>
            <a:endParaRPr lang="en-US" dirty="0"/>
          </a:p>
        </p:txBody>
      </p:sp>
      <p:sp>
        <p:nvSpPr>
          <p:cNvPr id="25" name="Subtitle 2"/>
          <p:cNvSpPr>
            <a:spLocks noGrp="1"/>
          </p:cNvSpPr>
          <p:nvPr>
            <p:ph type="subTitle" idx="1"/>
          </p:nvPr>
        </p:nvSpPr>
        <p:spPr>
          <a:xfrm>
            <a:off x="1564423" y="4995764"/>
            <a:ext cx="7363677" cy="694017"/>
          </a:xfrm>
        </p:spPr>
        <p:txBody>
          <a:bodyPr>
            <a:normAutofit/>
          </a:bodyPr>
          <a:lstStyle>
            <a:lvl1pPr marL="0" indent="0" algn="l">
              <a:buNone/>
              <a:defRPr sz="1800" b="1" i="0">
                <a:solidFill>
                  <a:srgbClr val="86A428"/>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en-US" dirty="0"/>
          </a:p>
        </p:txBody>
      </p:sp>
    </p:spTree>
    <p:extLst>
      <p:ext uri="{BB962C8B-B14F-4D97-AF65-F5344CB8AC3E}">
        <p14:creationId xmlns:p14="http://schemas.microsoft.com/office/powerpoint/2010/main" val="240323843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Contenus 2 colonnes">
    <p:spTree>
      <p:nvGrpSpPr>
        <p:cNvPr id="1" name=""/>
        <p:cNvGrpSpPr/>
        <p:nvPr/>
      </p:nvGrpSpPr>
      <p:grpSpPr>
        <a:xfrm>
          <a:off x="0" y="0"/>
          <a:ext cx="0" cy="0"/>
          <a:chOff x="0" y="0"/>
          <a:chExt cx="0" cy="0"/>
        </a:xfrm>
      </p:grpSpPr>
      <p:sp>
        <p:nvSpPr>
          <p:cNvPr id="2" name="Title 1"/>
          <p:cNvSpPr>
            <a:spLocks noGrp="1"/>
          </p:cNvSpPr>
          <p:nvPr>
            <p:ph type="title"/>
          </p:nvPr>
        </p:nvSpPr>
        <p:spPr>
          <a:xfrm>
            <a:off x="744070" y="224118"/>
            <a:ext cx="4800600" cy="886968"/>
          </a:xfrm>
        </p:spPr>
        <p:txBody>
          <a:bodyPr lIns="45720"/>
          <a:lstStyle>
            <a:lvl1pPr>
              <a:defRPr>
                <a:solidFill>
                  <a:srgbClr val="C00000"/>
                </a:solidFill>
              </a:defRPr>
            </a:lvl1pPr>
          </a:lstStyle>
          <a:p>
            <a:r>
              <a:rPr lang="fr-FR" smtClean="0"/>
              <a:t>Modifiez le style du titre</a:t>
            </a:r>
            <a:endParaRPr dirty="0"/>
          </a:p>
        </p:txBody>
      </p:sp>
      <p:sp>
        <p:nvSpPr>
          <p:cNvPr id="3" name="Content Placeholder 2"/>
          <p:cNvSpPr>
            <a:spLocks noGrp="1"/>
          </p:cNvSpPr>
          <p:nvPr>
            <p:ph sz="half" idx="1"/>
          </p:nvPr>
        </p:nvSpPr>
        <p:spPr>
          <a:xfrm>
            <a:off x="752474" y="1600200"/>
            <a:ext cx="3703320" cy="4525963"/>
          </a:xfrm>
        </p:spPr>
        <p:txBody>
          <a:bodyPr lIns="45720">
            <a:normAutofit/>
          </a:bodyPr>
          <a:lstStyle>
            <a:lvl1pPr marL="228600" indent="-228600">
              <a:buFont typeface="Wingdings" panose="05000000000000000000" pitchFamily="2" charset="2"/>
              <a:buChar char="§"/>
              <a:defRPr sz="1800"/>
            </a:lvl1pPr>
            <a:lvl2pPr>
              <a:defRPr sz="1600"/>
            </a:lvl2pPr>
            <a:lvl3pPr>
              <a:defRPr sz="1400"/>
            </a:lvl3pPr>
            <a:lvl4pPr>
              <a:defRPr sz="1800"/>
            </a:lvl4pPr>
            <a:lvl5pPr>
              <a:defRPr sz="1800"/>
            </a:lvl5pPr>
            <a:lvl6pPr>
              <a:defRPr sz="1800"/>
            </a:lvl6pPr>
            <a:lvl7pPr>
              <a:defRPr sz="1800"/>
            </a:lvl7pPr>
            <a:lvl8pPr>
              <a:defRPr sz="1800"/>
            </a:lvl8pPr>
            <a:lvl9pPr>
              <a:defRPr sz="1800"/>
            </a:lvl9pPr>
          </a:lstStyle>
          <a:p>
            <a:pPr lvl="0"/>
            <a:r>
              <a:rPr lang="fr-FR" dirty="0" smtClean="0"/>
              <a:t>Modifier les styles du texte du masque</a:t>
            </a:r>
          </a:p>
          <a:p>
            <a:pPr lvl="1"/>
            <a:r>
              <a:rPr lang="fr-FR" dirty="0" smtClean="0"/>
              <a:t>Deuxième niveau</a:t>
            </a:r>
          </a:p>
          <a:p>
            <a:pPr lvl="2"/>
            <a:r>
              <a:rPr lang="fr-FR" dirty="0" smtClean="0"/>
              <a:t>Troisième niveau</a:t>
            </a:r>
          </a:p>
        </p:txBody>
      </p:sp>
      <p:sp>
        <p:nvSpPr>
          <p:cNvPr id="4" name="Content Placeholder 3"/>
          <p:cNvSpPr>
            <a:spLocks noGrp="1"/>
          </p:cNvSpPr>
          <p:nvPr>
            <p:ph sz="half" idx="2"/>
          </p:nvPr>
        </p:nvSpPr>
        <p:spPr>
          <a:xfrm>
            <a:off x="4661647" y="1600200"/>
            <a:ext cx="3703320" cy="4525963"/>
          </a:xfrm>
        </p:spPr>
        <p:txBody>
          <a:bodyPr lIns="45720">
            <a:normAutofit/>
          </a:bodyPr>
          <a:lstStyle>
            <a:lvl1pPr marL="228600" indent="-228600">
              <a:buFont typeface="Wingdings" panose="05000000000000000000" pitchFamily="2" charset="2"/>
              <a:buChar char="§"/>
              <a:defRPr sz="1800"/>
            </a:lvl1pPr>
            <a:lvl2pPr>
              <a:defRPr sz="1600"/>
            </a:lvl2pPr>
            <a:lvl3pPr>
              <a:defRPr sz="1400"/>
            </a:lvl3pPr>
            <a:lvl4pPr>
              <a:defRPr sz="1800"/>
            </a:lvl4pPr>
            <a:lvl5pPr>
              <a:defRPr sz="1800"/>
            </a:lvl5pPr>
            <a:lvl6pPr>
              <a:defRPr sz="1800"/>
            </a:lvl6pPr>
            <a:lvl7pPr>
              <a:defRPr sz="1800"/>
            </a:lvl7pPr>
            <a:lvl8pPr>
              <a:defRPr sz="1800"/>
            </a:lvl8pPr>
            <a:lvl9pPr>
              <a:defRPr sz="1800"/>
            </a:lvl9pPr>
          </a:lstStyle>
          <a:p>
            <a:pPr lvl="0"/>
            <a:r>
              <a:rPr lang="fr-FR" dirty="0" smtClean="0"/>
              <a:t>Modifier les styles du texte du masque</a:t>
            </a:r>
          </a:p>
          <a:p>
            <a:pPr lvl="1"/>
            <a:r>
              <a:rPr lang="fr-FR" dirty="0" smtClean="0"/>
              <a:t>Deuxième niveau</a:t>
            </a:r>
          </a:p>
          <a:p>
            <a:pPr lvl="2"/>
            <a:r>
              <a:rPr lang="fr-FR" dirty="0" smtClean="0"/>
              <a:t>Troisième niveau</a:t>
            </a:r>
          </a:p>
        </p:txBody>
      </p:sp>
      <p:sp>
        <p:nvSpPr>
          <p:cNvPr id="10" name="Slide Number Placeholder 5"/>
          <p:cNvSpPr txBox="1">
            <a:spLocks/>
          </p:cNvSpPr>
          <p:nvPr/>
        </p:nvSpPr>
        <p:spPr>
          <a:xfrm>
            <a:off x="8115684" y="6287077"/>
            <a:ext cx="609600" cy="365125"/>
          </a:xfrm>
          <a:prstGeom prst="rect">
            <a:avLst/>
          </a:prstGeom>
        </p:spPr>
        <p:txBody>
          <a:bodyPr vert="horz" lIns="91440" tIns="45720" rIns="91440" bIns="45720" rtlCol="0" anchor="ctr"/>
          <a:lstStyle>
            <a:defPPr>
              <a:defRPr lang="fr-FR"/>
            </a:defPPr>
            <a:lvl1pPr marL="0" algn="ctr" defTabSz="914400" rtl="0" eaLnBrk="1" latinLnBrk="0" hangingPunct="1">
              <a:defRPr sz="900" b="1" kern="1200">
                <a:solidFill>
                  <a:schemeClr val="bg1">
                    <a:lumMod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6CC888B-D9F9-4E54-B722-F151A9F45E95}" type="slidenum">
              <a:rPr lang="en-US" sz="1200" smtClean="0">
                <a:latin typeface="Myriad Pro Cond"/>
                <a:cs typeface="Myriad Pro Cond"/>
              </a:rPr>
              <a:pPr/>
              <a:t>‹N°›</a:t>
            </a:fld>
            <a:endParaRPr lang="en-US" sz="1200" dirty="0">
              <a:latin typeface="Myriad Pro Cond"/>
              <a:cs typeface="Myriad Pro Cond"/>
            </a:endParaRPr>
          </a:p>
        </p:txBody>
      </p:sp>
      <p:pic>
        <p:nvPicPr>
          <p:cNvPr id="9" name="Image 8" descr="logo papirus-courbes fines-06.png"/>
          <p:cNvPicPr>
            <a:picLocks noChangeAspect="1"/>
          </p:cNvPicPr>
          <p:nvPr/>
        </p:nvPicPr>
        <p:blipFill rotWithShape="1">
          <a:blip r:embed="rId2">
            <a:duotone>
              <a:prstClr val="black"/>
              <a:srgbClr val="BEC1BA">
                <a:tint val="45000"/>
                <a:satMod val="400000"/>
              </a:srgbClr>
            </a:duotone>
            <a:extLst>
              <a:ext uri="{28A0092B-C50C-407E-A947-70E740481C1C}">
                <a14:useLocalDpi xmlns:a14="http://schemas.microsoft.com/office/drawing/2010/main" val="0"/>
              </a:ext>
            </a:extLst>
          </a:blip>
          <a:srcRect l="63241" t="33563" r="-1" b="21476"/>
          <a:stretch/>
        </p:blipFill>
        <p:spPr>
          <a:xfrm rot="10800000">
            <a:off x="6979646" y="4974802"/>
            <a:ext cx="2195108" cy="1898878"/>
          </a:xfrm>
          <a:prstGeom prst="rect">
            <a:avLst/>
          </a:prstGeom>
        </p:spPr>
      </p:pic>
    </p:spTree>
    <p:extLst>
      <p:ext uri="{BB962C8B-B14F-4D97-AF65-F5344CB8AC3E}">
        <p14:creationId xmlns:p14="http://schemas.microsoft.com/office/powerpoint/2010/main" val="1089319771"/>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740664" y="228600"/>
            <a:ext cx="4800600" cy="886968"/>
          </a:xfrm>
        </p:spPr>
        <p:txBody>
          <a:bodyPr vert="horz" lIns="45720" tIns="45720" rIns="91440" bIns="45720" rtlCol="0" anchor="b" anchorCtr="0">
            <a:noAutofit/>
          </a:bodyPr>
          <a:lstStyle>
            <a:lvl1pPr algn="l" defTabSz="914400" rtl="0" eaLnBrk="1" latinLnBrk="0" hangingPunct="1">
              <a:spcBef>
                <a:spcPct val="0"/>
              </a:spcBef>
              <a:buNone/>
              <a:defRPr sz="2800" kern="1200">
                <a:solidFill>
                  <a:srgbClr val="AA0A2F"/>
                </a:solidFill>
                <a:latin typeface="Arial" panose="020B0604020202020204" pitchFamily="34" charset="0"/>
                <a:ea typeface="+mj-ea"/>
                <a:cs typeface="Arial" panose="020B0604020202020204" pitchFamily="34" charset="0"/>
              </a:defRPr>
            </a:lvl1pPr>
          </a:lstStyle>
          <a:p>
            <a:r>
              <a:rPr lang="fr-FR" smtClean="0"/>
              <a:t>Modifiez le style du titre</a:t>
            </a:r>
            <a:endParaRPr dirty="0"/>
          </a:p>
        </p:txBody>
      </p:sp>
      <p:sp>
        <p:nvSpPr>
          <p:cNvPr id="3" name="Text Placeholder 2"/>
          <p:cNvSpPr>
            <a:spLocks noGrp="1"/>
          </p:cNvSpPr>
          <p:nvPr>
            <p:ph type="body" idx="1"/>
          </p:nvPr>
        </p:nvSpPr>
        <p:spPr>
          <a:xfrm>
            <a:off x="771212" y="1548761"/>
            <a:ext cx="3657600" cy="274320"/>
          </a:xfrm>
          <a:prstGeom prst="roundRect">
            <a:avLst>
              <a:gd name="adj" fmla="val 31160"/>
            </a:avLst>
          </a:prstGeom>
          <a:solidFill>
            <a:schemeClr val="bg1">
              <a:lumMod val="65000"/>
            </a:schemeClr>
          </a:solidFill>
          <a:ln>
            <a:noFill/>
          </a:ln>
        </p:spPr>
        <p:style>
          <a:lnRef idx="3">
            <a:schemeClr val="lt1"/>
          </a:lnRef>
          <a:fillRef idx="1">
            <a:schemeClr val="accent1"/>
          </a:fillRef>
          <a:effectRef idx="1">
            <a:schemeClr val="accent1"/>
          </a:effectRef>
          <a:fontRef idx="none"/>
        </p:style>
        <p:txBody>
          <a:bodyPr rtlCol="0" anchor="ctr">
            <a:noAutofit/>
          </a:bodyPr>
          <a:lstStyle>
            <a:lvl1pPr marL="0" indent="0" algn="ctr" defTabSz="914400" rtl="0" eaLnBrk="1" latinLnBrk="0" hangingPunct="1">
              <a:spcBef>
                <a:spcPct val="0"/>
              </a:spcBef>
              <a:buNone/>
              <a:defRPr sz="1200" kern="1200">
                <a:solidFill>
                  <a:schemeClr val="lt1"/>
                </a:solidFill>
                <a:latin typeface="Arial" panose="020B0604020202020204" pitchFamily="34" charset="0"/>
                <a:ea typeface="+mn-ea"/>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Content Placeholder 3"/>
          <p:cNvSpPr>
            <a:spLocks noGrp="1"/>
          </p:cNvSpPr>
          <p:nvPr>
            <p:ph sz="half" idx="2"/>
          </p:nvPr>
        </p:nvSpPr>
        <p:spPr>
          <a:xfrm>
            <a:off x="748352" y="2021456"/>
            <a:ext cx="3703320" cy="4106294"/>
          </a:xfrm>
        </p:spPr>
        <p:txBody>
          <a:bodyPr lIns="45720">
            <a:normAutofit/>
          </a:bodyPr>
          <a:lstStyle>
            <a:lvl1pPr marL="228600" indent="-228600">
              <a:buFont typeface="Wingdings" panose="05000000000000000000" pitchFamily="2" charset="2"/>
              <a:buChar char="§"/>
              <a:defRPr sz="1800"/>
            </a:lvl1pPr>
            <a:lvl2pPr>
              <a:defRPr sz="1600"/>
            </a:lvl2pPr>
            <a:lvl3pPr>
              <a:defRPr sz="1400"/>
            </a:lvl3pPr>
            <a:lvl4pPr>
              <a:defRPr sz="1800"/>
            </a:lvl4pPr>
            <a:lvl5pPr>
              <a:defRPr sz="1800"/>
            </a:lvl5pPr>
            <a:lvl6pPr>
              <a:defRPr sz="1600"/>
            </a:lvl6pPr>
            <a:lvl7pPr>
              <a:defRPr sz="1600"/>
            </a:lvl7pPr>
            <a:lvl8pPr>
              <a:defRPr sz="1600"/>
            </a:lvl8pPr>
            <a:lvl9pPr>
              <a:defRPr sz="1600"/>
            </a:lvl9pPr>
          </a:lstStyle>
          <a:p>
            <a:pPr lvl="0"/>
            <a:r>
              <a:rPr lang="fr-FR" dirty="0" smtClean="0"/>
              <a:t>Modifier les styles du texte du masque</a:t>
            </a:r>
          </a:p>
          <a:p>
            <a:pPr lvl="1"/>
            <a:r>
              <a:rPr lang="fr-FR" dirty="0" smtClean="0"/>
              <a:t>Deuxième niveau</a:t>
            </a:r>
          </a:p>
          <a:p>
            <a:pPr lvl="2"/>
            <a:r>
              <a:rPr lang="fr-FR" dirty="0" smtClean="0"/>
              <a:t>Troisième niveau</a:t>
            </a:r>
          </a:p>
        </p:txBody>
      </p:sp>
      <p:sp>
        <p:nvSpPr>
          <p:cNvPr id="5" name="Text Placeholder 4"/>
          <p:cNvSpPr>
            <a:spLocks noGrp="1"/>
          </p:cNvSpPr>
          <p:nvPr>
            <p:ph type="body" sz="quarter" idx="3"/>
          </p:nvPr>
        </p:nvSpPr>
        <p:spPr>
          <a:xfrm>
            <a:off x="4681533" y="1548761"/>
            <a:ext cx="3657600" cy="274320"/>
          </a:xfrm>
          <a:prstGeom prst="roundRect">
            <a:avLst>
              <a:gd name="adj" fmla="val 34058"/>
            </a:avLst>
          </a:prstGeom>
          <a:solidFill>
            <a:schemeClr val="bg1">
              <a:lumMod val="65000"/>
            </a:schemeClr>
          </a:solidFill>
          <a:ln>
            <a:noFill/>
          </a:ln>
        </p:spPr>
        <p:style>
          <a:lnRef idx="3">
            <a:schemeClr val="lt1"/>
          </a:lnRef>
          <a:fillRef idx="1">
            <a:schemeClr val="accent1"/>
          </a:fillRef>
          <a:effectRef idx="1">
            <a:schemeClr val="accent1"/>
          </a:effectRef>
          <a:fontRef idx="none"/>
        </p:style>
        <p:txBody>
          <a:bodyPr rtlCol="0" anchor="ctr">
            <a:noAutofit/>
          </a:bodyPr>
          <a:lstStyle>
            <a:lvl1pPr marL="0" indent="0" algn="ctr" defTabSz="914400" rtl="0" eaLnBrk="1" latinLnBrk="0" hangingPunct="1">
              <a:spcBef>
                <a:spcPct val="0"/>
              </a:spcBef>
              <a:buNone/>
              <a:defRPr sz="1200" kern="1200">
                <a:solidFill>
                  <a:schemeClr val="lt1"/>
                </a:solidFill>
                <a:latin typeface="Arial" panose="020B0604020202020204" pitchFamily="34" charset="0"/>
                <a:ea typeface="+mn-ea"/>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Content Placeholder 5"/>
          <p:cNvSpPr>
            <a:spLocks noGrp="1"/>
          </p:cNvSpPr>
          <p:nvPr>
            <p:ph sz="quarter" idx="4"/>
          </p:nvPr>
        </p:nvSpPr>
        <p:spPr>
          <a:xfrm>
            <a:off x="4658673" y="2019869"/>
            <a:ext cx="3703320" cy="4106294"/>
          </a:xfrm>
        </p:spPr>
        <p:txBody>
          <a:bodyPr lIns="45720">
            <a:normAutofit/>
          </a:bodyPr>
          <a:lstStyle>
            <a:lvl1pPr marL="228600" indent="-228600">
              <a:buFont typeface="Wingdings" panose="05000000000000000000" pitchFamily="2" charset="2"/>
              <a:buChar char="§"/>
              <a:defRPr sz="1800"/>
            </a:lvl1pPr>
            <a:lvl2pPr>
              <a:defRPr sz="1600"/>
            </a:lvl2pPr>
            <a:lvl3pPr>
              <a:defRPr sz="1400"/>
            </a:lvl3pPr>
            <a:lvl4pPr>
              <a:defRPr sz="1800"/>
            </a:lvl4pPr>
            <a:lvl5pPr>
              <a:defRPr sz="1800"/>
            </a:lvl5pPr>
            <a:lvl6pPr>
              <a:defRPr sz="1600"/>
            </a:lvl6pPr>
            <a:lvl7pPr>
              <a:defRPr sz="1600"/>
            </a:lvl7pPr>
            <a:lvl8pPr>
              <a:defRPr sz="1600"/>
            </a:lvl8pPr>
            <a:lvl9pPr>
              <a:defRPr sz="1600"/>
            </a:lvl9pPr>
          </a:lstStyle>
          <a:p>
            <a:pPr lvl="0"/>
            <a:r>
              <a:rPr lang="fr-FR" dirty="0" smtClean="0"/>
              <a:t>Modifier les styles du texte du masque</a:t>
            </a:r>
          </a:p>
          <a:p>
            <a:pPr lvl="1"/>
            <a:r>
              <a:rPr lang="fr-FR" dirty="0" smtClean="0"/>
              <a:t>Deuxième niveau</a:t>
            </a:r>
          </a:p>
          <a:p>
            <a:pPr lvl="2"/>
            <a:r>
              <a:rPr lang="fr-FR" dirty="0" smtClean="0"/>
              <a:t>Troisième niveau</a:t>
            </a:r>
          </a:p>
        </p:txBody>
      </p:sp>
      <p:sp>
        <p:nvSpPr>
          <p:cNvPr id="13" name="Slide Number Placeholder 5"/>
          <p:cNvSpPr txBox="1">
            <a:spLocks/>
          </p:cNvSpPr>
          <p:nvPr/>
        </p:nvSpPr>
        <p:spPr>
          <a:xfrm>
            <a:off x="8131078" y="6287077"/>
            <a:ext cx="609600" cy="365125"/>
          </a:xfrm>
          <a:prstGeom prst="rect">
            <a:avLst/>
          </a:prstGeom>
        </p:spPr>
        <p:txBody>
          <a:bodyPr vert="horz" lIns="91440" tIns="45720" rIns="91440" bIns="45720" rtlCol="0" anchor="ctr"/>
          <a:lstStyle>
            <a:defPPr>
              <a:defRPr lang="fr-FR"/>
            </a:defPPr>
            <a:lvl1pPr marL="0" algn="ctr" defTabSz="914400" rtl="0" eaLnBrk="1" latinLnBrk="0" hangingPunct="1">
              <a:defRPr sz="900" b="1" kern="1200">
                <a:solidFill>
                  <a:schemeClr val="bg1">
                    <a:lumMod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6CC888B-D9F9-4E54-B722-F151A9F45E95}" type="slidenum">
              <a:rPr lang="en-US" sz="1200" smtClean="0">
                <a:latin typeface="Myriad Pro Cond"/>
                <a:cs typeface="Myriad Pro Cond"/>
              </a:rPr>
              <a:pPr/>
              <a:t>‹N°›</a:t>
            </a:fld>
            <a:endParaRPr lang="en-US" sz="1200" dirty="0">
              <a:latin typeface="Myriad Pro Cond"/>
              <a:cs typeface="Myriad Pro Cond"/>
            </a:endParaRPr>
          </a:p>
        </p:txBody>
      </p:sp>
    </p:spTree>
    <p:extLst>
      <p:ext uri="{BB962C8B-B14F-4D97-AF65-F5344CB8AC3E}">
        <p14:creationId xmlns:p14="http://schemas.microsoft.com/office/powerpoint/2010/main" val="275870"/>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5" name="Slide Number Placeholder 5"/>
          <p:cNvSpPr txBox="1">
            <a:spLocks/>
          </p:cNvSpPr>
          <p:nvPr/>
        </p:nvSpPr>
        <p:spPr>
          <a:xfrm>
            <a:off x="8100290" y="6279380"/>
            <a:ext cx="609600" cy="365125"/>
          </a:xfrm>
          <a:prstGeom prst="rect">
            <a:avLst/>
          </a:prstGeom>
        </p:spPr>
        <p:txBody>
          <a:bodyPr vert="horz" lIns="91440" tIns="45720" rIns="91440" bIns="45720" rtlCol="0" anchor="ctr"/>
          <a:lstStyle>
            <a:defPPr>
              <a:defRPr lang="fr-FR"/>
            </a:defPPr>
            <a:lvl1pPr marL="0" algn="ctr" defTabSz="914400" rtl="0" eaLnBrk="1" latinLnBrk="0" hangingPunct="1">
              <a:defRPr sz="900" b="1" kern="1200">
                <a:solidFill>
                  <a:schemeClr val="bg1">
                    <a:lumMod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6CC888B-D9F9-4E54-B722-F151A9F45E95}" type="slidenum">
              <a:rPr lang="en-US" sz="1200" smtClean="0">
                <a:latin typeface="Myriad Pro Cond"/>
                <a:cs typeface="Myriad Pro Cond"/>
              </a:rPr>
              <a:pPr/>
              <a:t>‹N°›</a:t>
            </a:fld>
            <a:endParaRPr lang="en-US" sz="1200" dirty="0">
              <a:latin typeface="Myriad Pro Cond"/>
              <a:cs typeface="Myriad Pro Cond"/>
            </a:endParaRPr>
          </a:p>
        </p:txBody>
      </p:sp>
    </p:spTree>
    <p:extLst>
      <p:ext uri="{BB962C8B-B14F-4D97-AF65-F5344CB8AC3E}">
        <p14:creationId xmlns:p14="http://schemas.microsoft.com/office/powerpoint/2010/main" val="3179516570"/>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re seul">
    <p:spTree>
      <p:nvGrpSpPr>
        <p:cNvPr id="1" name=""/>
        <p:cNvGrpSpPr/>
        <p:nvPr/>
      </p:nvGrpSpPr>
      <p:grpSpPr>
        <a:xfrm>
          <a:off x="0" y="0"/>
          <a:ext cx="0" cy="0"/>
          <a:chOff x="0" y="0"/>
          <a:chExt cx="0" cy="0"/>
        </a:xfrm>
      </p:grpSpPr>
      <p:sp>
        <p:nvSpPr>
          <p:cNvPr id="7" name="Slide Number Placeholder 5"/>
          <p:cNvSpPr txBox="1">
            <a:spLocks/>
          </p:cNvSpPr>
          <p:nvPr/>
        </p:nvSpPr>
        <p:spPr>
          <a:xfrm>
            <a:off x="8112826" y="6245392"/>
            <a:ext cx="609600" cy="365125"/>
          </a:xfrm>
          <a:prstGeom prst="rect">
            <a:avLst/>
          </a:prstGeom>
        </p:spPr>
        <p:txBody>
          <a:bodyPr vert="horz" lIns="91440" tIns="45720" rIns="91440" bIns="45720" rtlCol="0" anchor="ctr"/>
          <a:lstStyle>
            <a:defPPr>
              <a:defRPr lang="fr-FR"/>
            </a:defPPr>
            <a:lvl1pPr marL="0" algn="ctr" defTabSz="914400" rtl="0" eaLnBrk="1" latinLnBrk="0" hangingPunct="1">
              <a:defRPr sz="900" b="1" kern="1200">
                <a:solidFill>
                  <a:schemeClr val="bg1">
                    <a:lumMod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6CC888B-D9F9-4E54-B722-F151A9F45E95}" type="slidenum">
              <a:rPr lang="en-US" sz="1200" smtClean="0">
                <a:latin typeface="Myriad Pro Cond"/>
                <a:cs typeface="Myriad Pro Cond"/>
              </a:rPr>
              <a:pPr/>
              <a:t>‹N°›</a:t>
            </a:fld>
            <a:endParaRPr lang="en-US" sz="1200" dirty="0">
              <a:latin typeface="Myriad Pro Cond"/>
              <a:cs typeface="Myriad Pro Cond"/>
            </a:endParaRPr>
          </a:p>
        </p:txBody>
      </p:sp>
      <p:sp>
        <p:nvSpPr>
          <p:cNvPr id="8" name="Title 1"/>
          <p:cNvSpPr>
            <a:spLocks noGrp="1"/>
          </p:cNvSpPr>
          <p:nvPr>
            <p:ph type="title" hasCustomPrompt="1"/>
          </p:nvPr>
        </p:nvSpPr>
        <p:spPr>
          <a:xfrm>
            <a:off x="740664" y="228600"/>
            <a:ext cx="7524562" cy="1196994"/>
          </a:xfrm>
        </p:spPr>
        <p:txBody>
          <a:bodyPr vert="horz" lIns="45720" tIns="45720" rIns="91440" bIns="45720" rtlCol="0" anchor="b" anchorCtr="0">
            <a:noAutofit/>
          </a:bodyPr>
          <a:lstStyle>
            <a:lvl1pPr algn="l" defTabSz="914400" rtl="0" eaLnBrk="1" latinLnBrk="0" hangingPunct="1">
              <a:spcBef>
                <a:spcPct val="0"/>
              </a:spcBef>
              <a:buNone/>
              <a:defRPr sz="2800" kern="1200">
                <a:solidFill>
                  <a:srgbClr val="AA0A2F"/>
                </a:solidFill>
                <a:latin typeface="Arial" panose="020B0604020202020204" pitchFamily="34" charset="0"/>
                <a:ea typeface="+mj-ea"/>
                <a:cs typeface="Arial" panose="020B0604020202020204" pitchFamily="34" charset="0"/>
              </a:defRPr>
            </a:lvl1pPr>
          </a:lstStyle>
          <a:p>
            <a:r>
              <a:rPr lang="fr-FR" altLang="fr-FR" dirty="0" smtClean="0"/>
              <a:t>S’informer en IST : des services à découvrir…</a:t>
            </a:r>
            <a:endParaRPr dirty="0"/>
          </a:p>
        </p:txBody>
      </p:sp>
      <p:pic>
        <p:nvPicPr>
          <p:cNvPr id="2" name="Image 1"/>
          <p:cNvPicPr>
            <a:picLocks noChangeAspect="1"/>
          </p:cNvPicPr>
          <p:nvPr/>
        </p:nvPicPr>
        <p:blipFill rotWithShape="1">
          <a:blip r:embed="rId2"/>
          <a:srcRect r="2607" b="1557"/>
          <a:stretch/>
        </p:blipFill>
        <p:spPr>
          <a:xfrm>
            <a:off x="579202" y="2175188"/>
            <a:ext cx="3457909" cy="3760853"/>
          </a:xfrm>
          <a:prstGeom prst="rect">
            <a:avLst/>
          </a:prstGeom>
        </p:spPr>
      </p:pic>
      <p:sp>
        <p:nvSpPr>
          <p:cNvPr id="3" name="Rectangle 2"/>
          <p:cNvSpPr/>
          <p:nvPr/>
        </p:nvSpPr>
        <p:spPr>
          <a:xfrm>
            <a:off x="787181" y="1774683"/>
            <a:ext cx="3041950" cy="369332"/>
          </a:xfrm>
          <a:prstGeom prst="rect">
            <a:avLst/>
          </a:prstGeom>
        </p:spPr>
        <p:txBody>
          <a:bodyPr wrap="square">
            <a:spAutoFit/>
          </a:bodyPr>
          <a:lstStyle/>
          <a:p>
            <a:r>
              <a:rPr lang="fr-FR" dirty="0" smtClean="0"/>
              <a:t>Catalogue</a:t>
            </a:r>
            <a:r>
              <a:rPr lang="fr-FR" baseline="0" dirty="0" smtClean="0"/>
              <a:t> des </a:t>
            </a:r>
            <a:r>
              <a:rPr lang="fr-FR" baseline="0" dirty="0" err="1" smtClean="0"/>
              <a:t>infodoc</a:t>
            </a:r>
            <a:r>
              <a:rPr lang="fr-FR" baseline="0" dirty="0" smtClean="0"/>
              <a:t> express</a:t>
            </a:r>
            <a:endParaRPr lang="fr-FR" dirty="0" smtClean="0"/>
          </a:p>
        </p:txBody>
      </p:sp>
      <p:pic>
        <p:nvPicPr>
          <p:cNvPr id="4" name="Image 3"/>
          <p:cNvPicPr>
            <a:picLocks noChangeAspect="1"/>
          </p:cNvPicPr>
          <p:nvPr/>
        </p:nvPicPr>
        <p:blipFill>
          <a:blip r:embed="rId3"/>
          <a:stretch>
            <a:fillRect/>
          </a:stretch>
        </p:blipFill>
        <p:spPr>
          <a:xfrm>
            <a:off x="4824485" y="2144015"/>
            <a:ext cx="3587526" cy="3890544"/>
          </a:xfrm>
          <a:prstGeom prst="rect">
            <a:avLst/>
          </a:prstGeom>
        </p:spPr>
      </p:pic>
      <p:sp>
        <p:nvSpPr>
          <p:cNvPr id="5" name="Rectangle 4"/>
          <p:cNvSpPr/>
          <p:nvPr/>
        </p:nvSpPr>
        <p:spPr>
          <a:xfrm>
            <a:off x="5242573" y="1774683"/>
            <a:ext cx="2751350" cy="369332"/>
          </a:xfrm>
          <a:prstGeom prst="rect">
            <a:avLst/>
          </a:prstGeom>
        </p:spPr>
        <p:txBody>
          <a:bodyPr wrap="square">
            <a:spAutoFit/>
          </a:bodyPr>
          <a:lstStyle/>
          <a:p>
            <a:r>
              <a:rPr lang="fr-FR" dirty="0" smtClean="0"/>
              <a:t>Service</a:t>
            </a:r>
            <a:r>
              <a:rPr lang="fr-FR" baseline="0" dirty="0" smtClean="0"/>
              <a:t> Q</a:t>
            </a:r>
            <a:r>
              <a:rPr lang="fr-FR" dirty="0" smtClean="0"/>
              <a:t>uestion</a:t>
            </a:r>
            <a:r>
              <a:rPr lang="fr-FR" baseline="0" dirty="0" smtClean="0"/>
              <a:t> / Ré</a:t>
            </a:r>
            <a:r>
              <a:rPr lang="fr-FR" dirty="0" smtClean="0"/>
              <a:t>ponse </a:t>
            </a:r>
            <a:endParaRPr lang="fr-FR" dirty="0"/>
          </a:p>
        </p:txBody>
      </p:sp>
      <p:sp>
        <p:nvSpPr>
          <p:cNvPr id="9" name="Rectangle 8"/>
          <p:cNvSpPr/>
          <p:nvPr userDrawn="1"/>
        </p:nvSpPr>
        <p:spPr>
          <a:xfrm>
            <a:off x="372623" y="6151261"/>
            <a:ext cx="3888495" cy="307777"/>
          </a:xfrm>
          <a:prstGeom prst="rect">
            <a:avLst/>
          </a:prstGeom>
        </p:spPr>
        <p:txBody>
          <a:bodyPr wrap="square">
            <a:spAutoFit/>
          </a:bodyPr>
          <a:lstStyle/>
          <a:p>
            <a:r>
              <a:rPr lang="fr-FR" sz="1400" dirty="0" smtClean="0">
                <a:hlinkClick r:id="rId4"/>
              </a:rPr>
              <a:t>ist.blogs.inra.fr/</a:t>
            </a:r>
            <a:r>
              <a:rPr lang="fr-FR" sz="1400" dirty="0" err="1" smtClean="0">
                <a:hlinkClick r:id="rId4"/>
              </a:rPr>
              <a:t>ist</a:t>
            </a:r>
            <a:r>
              <a:rPr lang="fr-FR" sz="1400" dirty="0" smtClean="0">
                <a:hlinkClick r:id="rId4"/>
              </a:rPr>
              <a:t>/</a:t>
            </a:r>
            <a:r>
              <a:rPr lang="fr-FR" sz="1400" dirty="0" err="1" smtClean="0">
                <a:hlinkClick r:id="rId4"/>
              </a:rPr>
              <a:t>categorie</a:t>
            </a:r>
            <a:r>
              <a:rPr lang="fr-FR" sz="1400" dirty="0" smtClean="0">
                <a:hlinkClick r:id="rId4"/>
              </a:rPr>
              <a:t>-produit/formations/</a:t>
            </a:r>
            <a:r>
              <a:rPr lang="fr-FR" sz="1400" dirty="0" smtClean="0"/>
              <a:t> </a:t>
            </a:r>
            <a:endParaRPr lang="fr-FR" sz="1400" dirty="0"/>
          </a:p>
        </p:txBody>
      </p:sp>
      <p:sp>
        <p:nvSpPr>
          <p:cNvPr id="10" name="Rectangle à coins arrondis 9"/>
          <p:cNvSpPr/>
          <p:nvPr userDrawn="1"/>
        </p:nvSpPr>
        <p:spPr>
          <a:xfrm>
            <a:off x="4518238" y="6107390"/>
            <a:ext cx="3977500" cy="395517"/>
          </a:xfrm>
          <a:prstGeom prst="round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dirty="0" smtClean="0">
                <a:ln>
                  <a:noFill/>
                </a:ln>
                <a:solidFill>
                  <a:prstClr val="white"/>
                </a:solidFill>
                <a:effectLst/>
                <a:uLnTx/>
                <a:uFillTx/>
                <a:latin typeface="Calibri" panose="020F0502020204030204"/>
                <a:ea typeface="+mn-ea"/>
                <a:cs typeface="+mn-cs"/>
                <a:hlinkClick r:id="rId5"/>
              </a:rPr>
              <a:t>ist.blogs.inra.fr/</a:t>
            </a:r>
            <a:r>
              <a:rPr kumimoji="0" lang="fr-FR" sz="1400" b="0" i="0" u="none" strike="noStrike" kern="0" cap="none" spc="0" normalizeH="0" baseline="0" noProof="0" dirty="0" err="1" smtClean="0">
                <a:ln>
                  <a:noFill/>
                </a:ln>
                <a:solidFill>
                  <a:prstClr val="white"/>
                </a:solidFill>
                <a:effectLst/>
                <a:uLnTx/>
                <a:uFillTx/>
                <a:latin typeface="Calibri" panose="020F0502020204030204"/>
                <a:ea typeface="+mn-ea"/>
                <a:cs typeface="+mn-cs"/>
                <a:hlinkClick r:id="rId5"/>
              </a:rPr>
              <a:t>questionreponses</a:t>
            </a:r>
            <a:endParaRPr kumimoji="0" lang="fr-FR" sz="1400" b="0" i="0" u="none" strike="noStrike" kern="0" cap="none" spc="0" normalizeH="0" baseline="0" noProof="0" dirty="0" smtClean="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012931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3793">
          <p15:clr>
            <a:srgbClr val="FBAE40"/>
          </p15:clr>
        </p15:guide>
        <p15:guide id="2" pos="363">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nclusion • Vert">
    <p:spTree>
      <p:nvGrpSpPr>
        <p:cNvPr id="1" name=""/>
        <p:cNvGrpSpPr/>
        <p:nvPr/>
      </p:nvGrpSpPr>
      <p:grpSpPr>
        <a:xfrm>
          <a:off x="0" y="0"/>
          <a:ext cx="0" cy="0"/>
          <a:chOff x="0" y="0"/>
          <a:chExt cx="0" cy="0"/>
        </a:xfrm>
      </p:grpSpPr>
      <p:sp>
        <p:nvSpPr>
          <p:cNvPr id="7" name="Rectangle à coins arrondis 6"/>
          <p:cNvSpPr/>
          <p:nvPr/>
        </p:nvSpPr>
        <p:spPr>
          <a:xfrm>
            <a:off x="3272610" y="3182066"/>
            <a:ext cx="2533485" cy="1598950"/>
          </a:xfrm>
          <a:prstGeom prst="roundRect">
            <a:avLst>
              <a:gd name="adj" fmla="val 18534"/>
            </a:avLst>
          </a:prstGeom>
          <a:ln w="76200" cmpd="sng">
            <a:solidFill>
              <a:srgbClr val="AA0A2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2" name="Title 1"/>
          <p:cNvSpPr>
            <a:spLocks noGrp="1"/>
          </p:cNvSpPr>
          <p:nvPr>
            <p:ph type="ctrTitle" hasCustomPrompt="1"/>
          </p:nvPr>
        </p:nvSpPr>
        <p:spPr>
          <a:xfrm>
            <a:off x="3406507" y="3311536"/>
            <a:ext cx="2399587" cy="1328830"/>
          </a:xfrm>
        </p:spPr>
        <p:txBody>
          <a:bodyPr vert="horz" lIns="91440" tIns="0" rIns="91440" bIns="0" rtlCol="0" anchor="ctr" anchorCtr="0">
            <a:noAutofit/>
          </a:bodyPr>
          <a:lstStyle>
            <a:lvl1pPr marL="0" marR="0" indent="0" algn="ctr" defTabSz="914400" rtl="0" eaLnBrk="1" fontAlgn="auto" latinLnBrk="0" hangingPunct="1">
              <a:lnSpc>
                <a:spcPts val="4000"/>
              </a:lnSpc>
              <a:spcBef>
                <a:spcPct val="0"/>
              </a:spcBef>
              <a:spcAft>
                <a:spcPts val="0"/>
              </a:spcAft>
              <a:buClrTx/>
              <a:buSzTx/>
              <a:buFontTx/>
              <a:buNone/>
              <a:tabLst/>
              <a:defRPr sz="1600" kern="1200" baseline="0">
                <a:solidFill>
                  <a:schemeClr val="accent4"/>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ts val="4000"/>
              </a:lnSpc>
              <a:spcBef>
                <a:spcPct val="0"/>
              </a:spcBef>
              <a:spcAft>
                <a:spcPts val="0"/>
              </a:spcAft>
              <a:buClrTx/>
              <a:buSzTx/>
              <a:buFontTx/>
              <a:buNone/>
              <a:tabLst/>
              <a:defRPr/>
            </a:pPr>
            <a:r>
              <a:rPr lang="fr-FR" dirty="0" smtClean="0"/>
              <a:t/>
            </a:r>
            <a:br>
              <a:rPr lang="fr-FR" dirty="0" smtClean="0"/>
            </a:br>
            <a:r>
              <a:rPr lang="fr-FR" dirty="0" smtClean="0"/>
              <a:t/>
            </a:r>
            <a:br>
              <a:rPr lang="fr-FR" dirty="0" smtClean="0"/>
            </a:br>
            <a:r>
              <a:rPr lang="fr-FR" dirty="0" smtClean="0"/>
              <a:t>Merci de votre écoute</a:t>
            </a:r>
            <a:br>
              <a:rPr lang="fr-FR" dirty="0" smtClean="0"/>
            </a:br>
            <a:r>
              <a:rPr lang="fr-FR" dirty="0" smtClean="0"/>
              <a:t/>
            </a:r>
            <a:br>
              <a:rPr lang="fr-FR" dirty="0" smtClean="0"/>
            </a:br>
            <a:r>
              <a:rPr lang="fr-FR" sz="2400" dirty="0" smtClean="0"/>
              <a:t/>
            </a:r>
            <a:br>
              <a:rPr lang="fr-FR" sz="2400" dirty="0" smtClean="0"/>
            </a:br>
            <a:endParaRPr dirty="0"/>
          </a:p>
        </p:txBody>
      </p:sp>
      <p:sp>
        <p:nvSpPr>
          <p:cNvPr id="13" name="Date Placeholder 1"/>
          <p:cNvSpPr>
            <a:spLocks noGrp="1"/>
          </p:cNvSpPr>
          <p:nvPr>
            <p:ph type="dt" sz="half" idx="10"/>
          </p:nvPr>
        </p:nvSpPr>
        <p:spPr>
          <a:xfrm>
            <a:off x="6553200" y="6356350"/>
            <a:ext cx="2133600" cy="365125"/>
          </a:xfrm>
          <a:prstGeom prst="rect">
            <a:avLst/>
          </a:prstGeom>
        </p:spPr>
        <p:txBody>
          <a:bodyPr/>
          <a:lstStyle>
            <a:lvl1pPr algn="r">
              <a:defRPr sz="1400">
                <a:solidFill>
                  <a:schemeClr val="bg2"/>
                </a:solidFill>
                <a:latin typeface="Myriad Pro Cond"/>
                <a:cs typeface="Myriad Pro Cond"/>
              </a:defRPr>
            </a:lvl1pPr>
          </a:lstStyle>
          <a:p>
            <a:endParaRPr lang="en-US" dirty="0"/>
          </a:p>
        </p:txBody>
      </p:sp>
      <p:cxnSp>
        <p:nvCxnSpPr>
          <p:cNvPr id="8" name="Connecteur droit 7"/>
          <p:cNvCxnSpPr/>
          <p:nvPr/>
        </p:nvCxnSpPr>
        <p:spPr>
          <a:xfrm>
            <a:off x="3272611" y="3463095"/>
            <a:ext cx="0" cy="997803"/>
          </a:xfrm>
          <a:prstGeom prst="line">
            <a:avLst/>
          </a:prstGeom>
          <a:ln w="76200" cmpd="sng">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pic>
        <p:nvPicPr>
          <p:cNvPr id="3" name="Image 2"/>
          <p:cNvPicPr>
            <a:picLocks noChangeAspect="1"/>
          </p:cNvPicPr>
          <p:nvPr/>
        </p:nvPicPr>
        <p:blipFill>
          <a:blip r:embed="rId2"/>
          <a:stretch>
            <a:fillRect/>
          </a:stretch>
        </p:blipFill>
        <p:spPr>
          <a:xfrm>
            <a:off x="406794" y="6021041"/>
            <a:ext cx="2615411" cy="670618"/>
          </a:xfrm>
          <a:prstGeom prst="rect">
            <a:avLst/>
          </a:prstGeom>
        </p:spPr>
      </p:pic>
      <p:sp>
        <p:nvSpPr>
          <p:cNvPr id="4" name="Rectangle 3"/>
          <p:cNvSpPr/>
          <p:nvPr/>
        </p:nvSpPr>
        <p:spPr>
          <a:xfrm>
            <a:off x="3651929" y="4077860"/>
            <a:ext cx="1774845" cy="342466"/>
          </a:xfrm>
          <a:prstGeom prst="rect">
            <a:avLst/>
          </a:prstGeom>
        </p:spPr>
        <p:txBody>
          <a:bodyPr wrap="none">
            <a:spAutoFit/>
          </a:bodyPr>
          <a:lstStyle/>
          <a:p>
            <a:pPr>
              <a:lnSpc>
                <a:spcPct val="107000"/>
              </a:lnSpc>
              <a:spcAft>
                <a:spcPts val="800"/>
              </a:spcAft>
            </a:pPr>
            <a:r>
              <a:rPr lang="fr-FR" sz="1600" u="sng" dirty="0" smtClean="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3"/>
              </a:rPr>
              <a:t>formadoc@inra.fr</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Image 9"/>
          <p:cNvPicPr>
            <a:picLocks noChangeAspect="1"/>
          </p:cNvPicPr>
          <p:nvPr/>
        </p:nvPicPr>
        <p:blipFill>
          <a:blip r:embed="rId4"/>
          <a:stretch>
            <a:fillRect/>
          </a:stretch>
        </p:blipFill>
        <p:spPr>
          <a:xfrm>
            <a:off x="3181051" y="1836276"/>
            <a:ext cx="2485706" cy="1255220"/>
          </a:xfrm>
          <a:prstGeom prst="rect">
            <a:avLst/>
          </a:prstGeom>
        </p:spPr>
      </p:pic>
    </p:spTree>
    <p:extLst>
      <p:ext uri="{BB962C8B-B14F-4D97-AF65-F5344CB8AC3E}">
        <p14:creationId xmlns:p14="http://schemas.microsoft.com/office/powerpoint/2010/main" val="347440460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9" name="Rectangle 8"/>
          <p:cNvSpPr/>
          <p:nvPr/>
        </p:nvSpPr>
        <p:spPr>
          <a:xfrm>
            <a:off x="0" y="6248400"/>
            <a:ext cx="9144000" cy="635000"/>
          </a:xfrm>
          <a:prstGeom prst="rect">
            <a:avLst/>
          </a:prstGeom>
          <a:solidFill>
            <a:srgbClr val="AA0A2F"/>
          </a:solidFill>
          <a:ln w="0">
            <a:solidFill>
              <a:schemeClr val="accent1">
                <a:shade val="95000"/>
                <a:satMod val="105000"/>
                <a:alpha val="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1" name="Picture 35" descr="logoistPPT"/>
          <p:cNvPicPr>
            <a:picLocks noChangeAspect="1" noChangeArrowheads="1"/>
          </p:cNvPicPr>
          <p:nvPr/>
        </p:nvPicPr>
        <p:blipFill>
          <a:blip r:embed="rId2"/>
          <a:srcRect/>
          <a:stretch>
            <a:fillRect/>
          </a:stretch>
        </p:blipFill>
        <p:spPr bwMode="auto">
          <a:xfrm>
            <a:off x="533400" y="5965825"/>
            <a:ext cx="1066800" cy="282575"/>
          </a:xfrm>
          <a:prstGeom prst="rect">
            <a:avLst/>
          </a:prstGeom>
          <a:noFill/>
        </p:spPr>
      </p:pic>
      <p:sp>
        <p:nvSpPr>
          <p:cNvPr id="3" name="Content Placeholder 2"/>
          <p:cNvSpPr>
            <a:spLocks noGrp="1"/>
          </p:cNvSpPr>
          <p:nvPr>
            <p:ph idx="1"/>
          </p:nvPr>
        </p:nvSpPr>
        <p:spPr/>
        <p:txBody>
          <a:bodyPr/>
          <a:lstStyle>
            <a:lvl1pPr>
              <a:buClr>
                <a:schemeClr val="accent2"/>
              </a:buClr>
              <a:defRPr/>
            </a:lvl1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pic>
        <p:nvPicPr>
          <p:cNvPr id="15" name="Image 14" descr="IST@inra-fond-PP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7900" y="6261100"/>
            <a:ext cx="4356100" cy="635000"/>
          </a:xfrm>
          <a:prstGeom prst="rect">
            <a:avLst/>
          </a:prstGeom>
        </p:spPr>
      </p:pic>
      <p:pic>
        <p:nvPicPr>
          <p:cNvPr id="16" name="Image 2"/>
          <p:cNvPicPr>
            <a:picLocks noChangeAspect="1"/>
          </p:cNvPicPr>
          <p:nvPr/>
        </p:nvPicPr>
        <p:blipFill>
          <a:blip r:embed="rId4"/>
          <a:srcRect/>
          <a:stretch>
            <a:fillRect/>
          </a:stretch>
        </p:blipFill>
        <p:spPr bwMode="auto">
          <a:xfrm>
            <a:off x="163411" y="6356350"/>
            <a:ext cx="865187" cy="358535"/>
          </a:xfrm>
          <a:prstGeom prst="rect">
            <a:avLst/>
          </a:prstGeom>
          <a:noFill/>
          <a:ln w="9525">
            <a:noFill/>
            <a:miter lim="800000"/>
            <a:headEnd/>
            <a:tailEnd/>
          </a:ln>
        </p:spPr>
      </p:pic>
      <p:sp>
        <p:nvSpPr>
          <p:cNvPr id="2" name="Title 1"/>
          <p:cNvSpPr>
            <a:spLocks noGrp="1"/>
          </p:cNvSpPr>
          <p:nvPr>
            <p:ph type="title"/>
          </p:nvPr>
        </p:nvSpPr>
        <p:spPr/>
        <p:txBody>
          <a:bodyPr/>
          <a:lstStyle>
            <a:lvl1pPr>
              <a:defRPr>
                <a:solidFill>
                  <a:srgbClr val="AA0A2F"/>
                </a:solidFill>
              </a:defRPr>
            </a:lvl1pPr>
          </a:lstStyle>
          <a:p>
            <a:r>
              <a:rPr lang="fr-FR" smtClean="0"/>
              <a:t>Modifiez le style du titre</a:t>
            </a:r>
            <a:endParaRPr lang="en-US" dirty="0"/>
          </a:p>
        </p:txBody>
      </p:sp>
      <p:sp>
        <p:nvSpPr>
          <p:cNvPr id="13" name="Footer Placeholder 5"/>
          <p:cNvSpPr>
            <a:spLocks noGrp="1"/>
          </p:cNvSpPr>
          <p:nvPr>
            <p:ph type="ftr" sz="quarter" idx="11"/>
          </p:nvPr>
        </p:nvSpPr>
        <p:spPr>
          <a:xfrm>
            <a:off x="1600200" y="6356350"/>
            <a:ext cx="5549899" cy="365125"/>
          </a:xfrm>
        </p:spPr>
        <p:txBody>
          <a:bodyPr/>
          <a:lstStyle/>
          <a:p>
            <a:r>
              <a:rPr lang="fr-FR" smtClean="0"/>
              <a:t>Les plans de gestion de données -  S. Cocaud et D. L'Hostis, INRA. URFIST Paris - 05 avril 2019</a:t>
            </a:r>
            <a:endParaRPr lang="fr-FR"/>
          </a:p>
        </p:txBody>
      </p:sp>
      <p:sp>
        <p:nvSpPr>
          <p:cNvPr id="14" name="Date Placeholder 4"/>
          <p:cNvSpPr>
            <a:spLocks noGrp="1"/>
          </p:cNvSpPr>
          <p:nvPr>
            <p:ph type="dt" sz="half" idx="10"/>
          </p:nvPr>
        </p:nvSpPr>
        <p:spPr>
          <a:xfrm>
            <a:off x="6936013" y="6356350"/>
            <a:ext cx="1184179" cy="365125"/>
          </a:xfrm>
        </p:spPr>
        <p:txBody>
          <a:bodyPr/>
          <a:lstStyle/>
          <a:p>
            <a:r>
              <a:rPr lang="fr-FR" smtClean="0"/>
              <a:t>11/04/2017</a:t>
            </a:r>
            <a:endParaRPr lang="fr-FR"/>
          </a:p>
        </p:txBody>
      </p:sp>
      <p:sp>
        <p:nvSpPr>
          <p:cNvPr id="17" name="Slide Number Placeholder 6"/>
          <p:cNvSpPr>
            <a:spLocks noGrp="1"/>
          </p:cNvSpPr>
          <p:nvPr>
            <p:ph type="sldNum" sz="quarter" idx="12"/>
          </p:nvPr>
        </p:nvSpPr>
        <p:spPr>
          <a:xfrm>
            <a:off x="8096603" y="6356350"/>
            <a:ext cx="590196" cy="365125"/>
          </a:xfrm>
        </p:spPr>
        <p:txBody>
          <a:body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‹N°›</a:t>
            </a:fld>
            <a:endParaRPr lang="fr-FR" sz="1200" b="1"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62516112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7" name="Rectangle 6"/>
          <p:cNvSpPr/>
          <p:nvPr/>
        </p:nvSpPr>
        <p:spPr>
          <a:xfrm>
            <a:off x="0" y="6248400"/>
            <a:ext cx="9144000" cy="635000"/>
          </a:xfrm>
          <a:prstGeom prst="rect">
            <a:avLst/>
          </a:prstGeom>
          <a:solidFill>
            <a:srgbClr val="AA0A2F"/>
          </a:solidFill>
          <a:ln w="0">
            <a:solidFill>
              <a:schemeClr val="accent1">
                <a:shade val="95000"/>
                <a:satMod val="105000"/>
                <a:alpha val="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8" name="Picture 35" descr="logoistPPT"/>
          <p:cNvPicPr>
            <a:picLocks noChangeAspect="1" noChangeArrowheads="1"/>
          </p:cNvPicPr>
          <p:nvPr/>
        </p:nvPicPr>
        <p:blipFill>
          <a:blip r:embed="rId2"/>
          <a:srcRect/>
          <a:stretch>
            <a:fillRect/>
          </a:stretch>
        </p:blipFill>
        <p:spPr bwMode="auto">
          <a:xfrm>
            <a:off x="533400" y="5965825"/>
            <a:ext cx="1066800" cy="282575"/>
          </a:xfrm>
          <a:prstGeom prst="rect">
            <a:avLst/>
          </a:prstGeom>
          <a:noFill/>
        </p:spPr>
      </p:pic>
      <p:pic>
        <p:nvPicPr>
          <p:cNvPr id="9" name="Image 8" descr="IST@inra-fond-PP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7900" y="6261100"/>
            <a:ext cx="4356100" cy="635000"/>
          </a:xfrm>
          <a:prstGeom prst="rect">
            <a:avLst/>
          </a:prstGeom>
        </p:spPr>
      </p:pic>
      <p:pic>
        <p:nvPicPr>
          <p:cNvPr id="10" name="Image 2"/>
          <p:cNvPicPr>
            <a:picLocks noChangeAspect="1"/>
          </p:cNvPicPr>
          <p:nvPr/>
        </p:nvPicPr>
        <p:blipFill>
          <a:blip r:embed="rId4"/>
          <a:srcRect/>
          <a:stretch>
            <a:fillRect/>
          </a:stretch>
        </p:blipFill>
        <p:spPr bwMode="auto">
          <a:xfrm>
            <a:off x="163411" y="6356350"/>
            <a:ext cx="865187" cy="358535"/>
          </a:xfrm>
          <a:prstGeom prst="rect">
            <a:avLst/>
          </a:prstGeom>
          <a:noFill/>
          <a:ln w="9525">
            <a:noFill/>
            <a:miter lim="800000"/>
            <a:headEnd/>
            <a:tailEnd/>
          </a:ln>
        </p:spPr>
      </p:pic>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pic>
        <p:nvPicPr>
          <p:cNvPr id="11" name="Image 10" descr="fondPPTmotif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7400" y="2702191"/>
            <a:ext cx="7086600" cy="3558909"/>
          </a:xfrm>
          <a:prstGeom prst="rect">
            <a:avLst/>
          </a:prstGeom>
        </p:spPr>
      </p:pic>
      <p:sp>
        <p:nvSpPr>
          <p:cNvPr id="12" name="Footer Placeholder 5"/>
          <p:cNvSpPr>
            <a:spLocks noGrp="1"/>
          </p:cNvSpPr>
          <p:nvPr>
            <p:ph type="ftr" sz="quarter" idx="11"/>
          </p:nvPr>
        </p:nvSpPr>
        <p:spPr>
          <a:xfrm>
            <a:off x="1600200" y="6356350"/>
            <a:ext cx="5549899" cy="365125"/>
          </a:xfrm>
        </p:spPr>
        <p:txBody>
          <a:bodyPr/>
          <a:lstStyle/>
          <a:p>
            <a:r>
              <a:rPr lang="fr-FR" smtClean="0"/>
              <a:t>Les plans de gestion de données -  S. Cocaud et D. L'Hostis, INRA. URFIST Paris - 05 avril 2019</a:t>
            </a:r>
            <a:endParaRPr lang="fr-FR"/>
          </a:p>
        </p:txBody>
      </p:sp>
      <p:sp>
        <p:nvSpPr>
          <p:cNvPr id="13" name="Date Placeholder 4"/>
          <p:cNvSpPr>
            <a:spLocks noGrp="1"/>
          </p:cNvSpPr>
          <p:nvPr>
            <p:ph type="dt" sz="half" idx="10"/>
          </p:nvPr>
        </p:nvSpPr>
        <p:spPr>
          <a:xfrm>
            <a:off x="6936013" y="6356350"/>
            <a:ext cx="1184179" cy="365125"/>
          </a:xfrm>
        </p:spPr>
        <p:txBody>
          <a:bodyPr/>
          <a:lstStyle/>
          <a:p>
            <a:r>
              <a:rPr lang="fr-FR" smtClean="0"/>
              <a:t>11/04/2017</a:t>
            </a:r>
            <a:endParaRPr lang="fr-FR"/>
          </a:p>
        </p:txBody>
      </p:sp>
      <p:sp>
        <p:nvSpPr>
          <p:cNvPr id="14" name="Slide Number Placeholder 6"/>
          <p:cNvSpPr>
            <a:spLocks noGrp="1"/>
          </p:cNvSpPr>
          <p:nvPr>
            <p:ph type="sldNum" sz="quarter" idx="12"/>
          </p:nvPr>
        </p:nvSpPr>
        <p:spPr>
          <a:xfrm>
            <a:off x="8096603" y="6356350"/>
            <a:ext cx="590196" cy="365125"/>
          </a:xfrm>
        </p:spPr>
        <p:txBody>
          <a:bodyPr/>
          <a:lstStyle/>
          <a:p>
            <a:pPr marL="0" marR="0" lvl="0" indent="0" algn="r" rtl="0">
              <a:spcBef>
                <a:spcPts val="0"/>
              </a:spcBef>
              <a:buSzPct val="25000"/>
              <a:buNone/>
            </a:pPr>
            <a:fld id="{00000000-1234-1234-1234-123412341234}" type="slidenum">
              <a:rPr lang="fr-FR" sz="1200" b="1" i="0" smtClean="0">
                <a:solidFill>
                  <a:schemeClr val="lt1"/>
                </a:solidFill>
                <a:latin typeface="Arial"/>
                <a:ea typeface="Arial"/>
                <a:cs typeface="Arial"/>
                <a:sym typeface="Arial"/>
              </a:rPr>
              <a:t>‹N°›</a:t>
            </a:fld>
            <a:endParaRPr lang="fr-FR" sz="1200" b="1" i="0">
              <a:solidFill>
                <a:schemeClr val="lt1"/>
              </a:solidFill>
              <a:latin typeface="Arial"/>
              <a:ea typeface="Arial"/>
              <a:cs typeface="Arial"/>
              <a:sym typeface="Arial"/>
            </a:endParaRPr>
          </a:p>
        </p:txBody>
      </p:sp>
    </p:spTree>
    <p:extLst>
      <p:ext uri="{BB962C8B-B14F-4D97-AF65-F5344CB8AC3E}">
        <p14:creationId xmlns:p14="http://schemas.microsoft.com/office/powerpoint/2010/main" val="240035891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Rectangle 7"/>
          <p:cNvSpPr/>
          <p:nvPr/>
        </p:nvSpPr>
        <p:spPr>
          <a:xfrm>
            <a:off x="0" y="6248400"/>
            <a:ext cx="9144000" cy="635000"/>
          </a:xfrm>
          <a:prstGeom prst="rect">
            <a:avLst/>
          </a:prstGeom>
          <a:solidFill>
            <a:srgbClr val="AA0A2F"/>
          </a:solidFill>
          <a:ln w="0">
            <a:solidFill>
              <a:schemeClr val="accent1">
                <a:shade val="95000"/>
                <a:satMod val="105000"/>
                <a:alpha val="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9" name="Picture 35" descr="logoistPPT"/>
          <p:cNvPicPr>
            <a:picLocks noChangeAspect="1" noChangeArrowheads="1"/>
          </p:cNvPicPr>
          <p:nvPr/>
        </p:nvPicPr>
        <p:blipFill>
          <a:blip r:embed="rId2"/>
          <a:srcRect/>
          <a:stretch>
            <a:fillRect/>
          </a:stretch>
        </p:blipFill>
        <p:spPr bwMode="auto">
          <a:xfrm>
            <a:off x="533400" y="5965825"/>
            <a:ext cx="1066800" cy="282575"/>
          </a:xfrm>
          <a:prstGeom prst="rect">
            <a:avLst/>
          </a:prstGeom>
          <a:noFill/>
        </p:spPr>
      </p:pic>
      <p:pic>
        <p:nvPicPr>
          <p:cNvPr id="10" name="Image 9" descr="IST@inra-fond-PP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7900" y="6261100"/>
            <a:ext cx="4356100" cy="635000"/>
          </a:xfrm>
          <a:prstGeom prst="rect">
            <a:avLst/>
          </a:prstGeom>
        </p:spPr>
      </p:pic>
      <p:pic>
        <p:nvPicPr>
          <p:cNvPr id="11" name="Image 2"/>
          <p:cNvPicPr>
            <a:picLocks noChangeAspect="1"/>
          </p:cNvPicPr>
          <p:nvPr/>
        </p:nvPicPr>
        <p:blipFill>
          <a:blip r:embed="rId4"/>
          <a:srcRect/>
          <a:stretch>
            <a:fillRect/>
          </a:stretch>
        </p:blipFill>
        <p:spPr bwMode="auto">
          <a:xfrm>
            <a:off x="163411" y="6356350"/>
            <a:ext cx="865187" cy="358535"/>
          </a:xfrm>
          <a:prstGeom prst="rect">
            <a:avLst/>
          </a:prstGeom>
          <a:noFill/>
          <a:ln w="9525">
            <a:noFill/>
            <a:miter lim="800000"/>
            <a:headEnd/>
            <a:tailEnd/>
          </a:ln>
        </p:spPr>
      </p:pic>
      <p:sp>
        <p:nvSpPr>
          <p:cNvPr id="2" name="Title 1"/>
          <p:cNvSpPr>
            <a:spLocks noGrp="1"/>
          </p:cNvSpPr>
          <p:nvPr>
            <p:ph type="title"/>
          </p:nvPr>
        </p:nvSpPr>
        <p:spPr/>
        <p:txBody>
          <a:bodyPr/>
          <a:lstStyle/>
          <a:p>
            <a:r>
              <a:rPr lang="fr-FR" smtClean="0"/>
              <a:t>Modifiez le style du titre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r>
              <a:rPr lang="fr-FR" smtClean="0"/>
              <a:t>11/04/2017</a:t>
            </a:r>
            <a:endParaRPr lang="fr-FR"/>
          </a:p>
        </p:txBody>
      </p:sp>
      <p:sp>
        <p:nvSpPr>
          <p:cNvPr id="6" name="Footer Placeholder 5"/>
          <p:cNvSpPr>
            <a:spLocks noGrp="1"/>
          </p:cNvSpPr>
          <p:nvPr>
            <p:ph type="ftr" sz="quarter" idx="11"/>
          </p:nvPr>
        </p:nvSpPr>
        <p:spPr/>
        <p:txBody>
          <a:bodyPr/>
          <a:lstStyle/>
          <a:p>
            <a:r>
              <a:rPr lang="fr-FR" smtClean="0"/>
              <a:t>Les plans de gestion de données -  S. Cocaud et D. L'Hostis, INRA. URFIST Paris - 05 avril 2019</a:t>
            </a:r>
            <a:endParaRPr lang="fr-FR"/>
          </a:p>
        </p:txBody>
      </p:sp>
      <p:sp>
        <p:nvSpPr>
          <p:cNvPr id="7" name="Slide Number Placeholder 6"/>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smtClean="0">
                <a:solidFill>
                  <a:schemeClr val="lt1"/>
                </a:solidFill>
                <a:latin typeface="Arial"/>
                <a:ea typeface="Arial"/>
                <a:cs typeface="Arial"/>
                <a:sym typeface="Arial"/>
              </a:rPr>
              <a:t>‹N°›</a:t>
            </a:fld>
            <a:endParaRPr lang="fr-FR" sz="1200" b="1" i="0">
              <a:solidFill>
                <a:schemeClr val="lt1"/>
              </a:solidFill>
              <a:latin typeface="Arial"/>
              <a:ea typeface="Arial"/>
              <a:cs typeface="Arial"/>
              <a:sym typeface="Arial"/>
            </a:endParaRPr>
          </a:p>
        </p:txBody>
      </p:sp>
    </p:spTree>
    <p:extLst>
      <p:ext uri="{BB962C8B-B14F-4D97-AF65-F5344CB8AC3E}">
        <p14:creationId xmlns:p14="http://schemas.microsoft.com/office/powerpoint/2010/main" val="226616250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Rectangle 9"/>
          <p:cNvSpPr/>
          <p:nvPr/>
        </p:nvSpPr>
        <p:spPr>
          <a:xfrm>
            <a:off x="0" y="6248400"/>
            <a:ext cx="9144000" cy="635000"/>
          </a:xfrm>
          <a:prstGeom prst="rect">
            <a:avLst/>
          </a:prstGeom>
          <a:solidFill>
            <a:srgbClr val="AA0A2F"/>
          </a:solidFill>
          <a:ln w="0">
            <a:solidFill>
              <a:schemeClr val="accent1">
                <a:shade val="95000"/>
                <a:satMod val="105000"/>
                <a:alpha val="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1" name="Picture 35" descr="logoistPPT"/>
          <p:cNvPicPr>
            <a:picLocks noChangeAspect="1" noChangeArrowheads="1"/>
          </p:cNvPicPr>
          <p:nvPr/>
        </p:nvPicPr>
        <p:blipFill>
          <a:blip r:embed="rId2"/>
          <a:srcRect/>
          <a:stretch>
            <a:fillRect/>
          </a:stretch>
        </p:blipFill>
        <p:spPr bwMode="auto">
          <a:xfrm>
            <a:off x="533400" y="5965825"/>
            <a:ext cx="1066800" cy="282575"/>
          </a:xfrm>
          <a:prstGeom prst="rect">
            <a:avLst/>
          </a:prstGeom>
          <a:noFill/>
        </p:spPr>
      </p:pic>
      <p:pic>
        <p:nvPicPr>
          <p:cNvPr id="12" name="Image 11" descr="IST@inra-fond-PP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7900" y="6261100"/>
            <a:ext cx="4356100" cy="635000"/>
          </a:xfrm>
          <a:prstGeom prst="rect">
            <a:avLst/>
          </a:prstGeom>
        </p:spPr>
      </p:pic>
      <p:pic>
        <p:nvPicPr>
          <p:cNvPr id="13" name="Image 2"/>
          <p:cNvPicPr>
            <a:picLocks noChangeAspect="1"/>
          </p:cNvPicPr>
          <p:nvPr/>
        </p:nvPicPr>
        <p:blipFill>
          <a:blip r:embed="rId4"/>
          <a:srcRect/>
          <a:stretch>
            <a:fillRect/>
          </a:stretch>
        </p:blipFill>
        <p:spPr bwMode="auto">
          <a:xfrm>
            <a:off x="163411" y="6356350"/>
            <a:ext cx="865187" cy="358535"/>
          </a:xfrm>
          <a:prstGeom prst="rect">
            <a:avLst/>
          </a:prstGeom>
          <a:noFill/>
          <a:ln w="9525">
            <a:noFill/>
            <a:miter lim="800000"/>
            <a:headEnd/>
            <a:tailEnd/>
          </a:ln>
        </p:spPr>
      </p:pic>
      <p:sp>
        <p:nvSpPr>
          <p:cNvPr id="2" name="Title 1"/>
          <p:cNvSpPr>
            <a:spLocks noGrp="1"/>
          </p:cNvSpPr>
          <p:nvPr>
            <p:ph type="title"/>
          </p:nvPr>
        </p:nvSpPr>
        <p:spPr/>
        <p:txBody>
          <a:bodyPr/>
          <a:lstStyle>
            <a:lvl1pPr>
              <a:defRPr/>
            </a:lvl1pPr>
          </a:lstStyle>
          <a:p>
            <a:r>
              <a:rPr lang="fr-FR" smtClean="0"/>
              <a:t>Modifiez le style du titre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solidFill>
                  <a:srgbClr val="7F7F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solidFill>
                  <a:srgbClr val="7F7F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Date Placeholder 6"/>
          <p:cNvSpPr>
            <a:spLocks noGrp="1"/>
          </p:cNvSpPr>
          <p:nvPr>
            <p:ph type="dt" sz="half" idx="10"/>
          </p:nvPr>
        </p:nvSpPr>
        <p:spPr/>
        <p:txBody>
          <a:bodyPr/>
          <a:lstStyle/>
          <a:p>
            <a:r>
              <a:rPr lang="fr-FR" smtClean="0"/>
              <a:t>11/04/2017</a:t>
            </a:r>
            <a:endParaRPr lang="fr-FR"/>
          </a:p>
        </p:txBody>
      </p:sp>
      <p:sp>
        <p:nvSpPr>
          <p:cNvPr id="8" name="Footer Placeholder 7"/>
          <p:cNvSpPr>
            <a:spLocks noGrp="1"/>
          </p:cNvSpPr>
          <p:nvPr>
            <p:ph type="ftr" sz="quarter" idx="11"/>
          </p:nvPr>
        </p:nvSpPr>
        <p:spPr/>
        <p:txBody>
          <a:bodyPr/>
          <a:lstStyle/>
          <a:p>
            <a:r>
              <a:rPr lang="fr-FR" smtClean="0"/>
              <a:t>Les plans de gestion de données -  S. Cocaud et D. L'Hostis, INRA. URFIST Paris - 05 avril 2019</a:t>
            </a:r>
            <a:endParaRPr lang="fr-FR"/>
          </a:p>
        </p:txBody>
      </p:sp>
      <p:sp>
        <p:nvSpPr>
          <p:cNvPr id="9" name="Slide Number Placeholder 8"/>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‹N°›</a:t>
            </a:fld>
            <a:endParaRPr lang="fr-FR" sz="1200" b="1"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53477658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6" name="Rectangle 5"/>
          <p:cNvSpPr/>
          <p:nvPr/>
        </p:nvSpPr>
        <p:spPr>
          <a:xfrm>
            <a:off x="0" y="6248400"/>
            <a:ext cx="9144000" cy="635000"/>
          </a:xfrm>
          <a:prstGeom prst="rect">
            <a:avLst/>
          </a:prstGeom>
          <a:solidFill>
            <a:srgbClr val="AA0A2F"/>
          </a:solidFill>
          <a:ln w="0">
            <a:solidFill>
              <a:schemeClr val="accent1">
                <a:shade val="95000"/>
                <a:satMod val="105000"/>
                <a:alpha val="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7" name="Picture 35" descr="logoistPPT"/>
          <p:cNvPicPr>
            <a:picLocks noChangeAspect="1" noChangeArrowheads="1"/>
          </p:cNvPicPr>
          <p:nvPr/>
        </p:nvPicPr>
        <p:blipFill>
          <a:blip r:embed="rId2"/>
          <a:srcRect/>
          <a:stretch>
            <a:fillRect/>
          </a:stretch>
        </p:blipFill>
        <p:spPr bwMode="auto">
          <a:xfrm>
            <a:off x="533400" y="5965825"/>
            <a:ext cx="1066800" cy="282575"/>
          </a:xfrm>
          <a:prstGeom prst="rect">
            <a:avLst/>
          </a:prstGeom>
          <a:noFill/>
        </p:spPr>
      </p:pic>
      <p:pic>
        <p:nvPicPr>
          <p:cNvPr id="8" name="Image 7" descr="IST@inra-fond-PP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7900" y="6261100"/>
            <a:ext cx="4356100" cy="635000"/>
          </a:xfrm>
          <a:prstGeom prst="rect">
            <a:avLst/>
          </a:prstGeom>
        </p:spPr>
      </p:pic>
      <p:pic>
        <p:nvPicPr>
          <p:cNvPr id="9" name="Image 2"/>
          <p:cNvPicPr>
            <a:picLocks noChangeAspect="1"/>
          </p:cNvPicPr>
          <p:nvPr/>
        </p:nvPicPr>
        <p:blipFill>
          <a:blip r:embed="rId4"/>
          <a:srcRect/>
          <a:stretch>
            <a:fillRect/>
          </a:stretch>
        </p:blipFill>
        <p:spPr bwMode="auto">
          <a:xfrm>
            <a:off x="163411" y="6356350"/>
            <a:ext cx="865187" cy="358535"/>
          </a:xfrm>
          <a:prstGeom prst="rect">
            <a:avLst/>
          </a:prstGeom>
          <a:noFill/>
          <a:ln w="9525">
            <a:noFill/>
            <a:miter lim="800000"/>
            <a:headEnd/>
            <a:tailEnd/>
          </a:ln>
        </p:spPr>
      </p:pic>
      <p:sp>
        <p:nvSpPr>
          <p:cNvPr id="2" name="Title 1"/>
          <p:cNvSpPr>
            <a:spLocks noGrp="1"/>
          </p:cNvSpPr>
          <p:nvPr>
            <p:ph type="title"/>
          </p:nvPr>
        </p:nvSpPr>
        <p:spPr/>
        <p:txBody>
          <a:bodyPr/>
          <a:lstStyle/>
          <a:p>
            <a:r>
              <a:rPr lang="fr-FR" smtClean="0"/>
              <a:t>Modifiez le style du titre</a:t>
            </a:r>
            <a:endParaRPr lang="en-US"/>
          </a:p>
        </p:txBody>
      </p:sp>
      <p:sp>
        <p:nvSpPr>
          <p:cNvPr id="3" name="Date Placeholder 2"/>
          <p:cNvSpPr>
            <a:spLocks noGrp="1"/>
          </p:cNvSpPr>
          <p:nvPr>
            <p:ph type="dt" sz="half" idx="10"/>
          </p:nvPr>
        </p:nvSpPr>
        <p:spPr/>
        <p:txBody>
          <a:bodyPr/>
          <a:lstStyle/>
          <a:p>
            <a:r>
              <a:rPr lang="fr-FR" smtClean="0"/>
              <a:t>11/04/2017</a:t>
            </a:r>
            <a:endParaRPr lang="fr-FR"/>
          </a:p>
        </p:txBody>
      </p:sp>
      <p:sp>
        <p:nvSpPr>
          <p:cNvPr id="4" name="Footer Placeholder 3"/>
          <p:cNvSpPr>
            <a:spLocks noGrp="1"/>
          </p:cNvSpPr>
          <p:nvPr>
            <p:ph type="ftr" sz="quarter" idx="11"/>
          </p:nvPr>
        </p:nvSpPr>
        <p:spPr/>
        <p:txBody>
          <a:bodyPr/>
          <a:lstStyle/>
          <a:p>
            <a:r>
              <a:rPr lang="fr-FR" smtClean="0"/>
              <a:t>Les plans de gestion de données -  S. Cocaud et D. L'Hostis, INRA. URFIST Paris - 05 avril 2019</a:t>
            </a:r>
            <a:endParaRPr lang="fr-FR"/>
          </a:p>
        </p:txBody>
      </p:sp>
      <p:sp>
        <p:nvSpPr>
          <p:cNvPr id="5" name="Slide Number Placeholder 4"/>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smtClean="0">
                <a:solidFill>
                  <a:schemeClr val="lt1"/>
                </a:solidFill>
                <a:latin typeface="Arial"/>
                <a:ea typeface="Arial"/>
                <a:cs typeface="Arial"/>
                <a:sym typeface="Arial"/>
              </a:rPr>
              <a:t>‹N°›</a:t>
            </a:fld>
            <a:endParaRPr lang="fr-FR" sz="1200" b="1" i="0">
              <a:solidFill>
                <a:schemeClr val="lt1"/>
              </a:solidFill>
              <a:latin typeface="Arial"/>
              <a:ea typeface="Arial"/>
              <a:cs typeface="Arial"/>
              <a:sym typeface="Arial"/>
            </a:endParaRPr>
          </a:p>
        </p:txBody>
      </p:sp>
    </p:spTree>
    <p:extLst>
      <p:ext uri="{BB962C8B-B14F-4D97-AF65-F5344CB8AC3E}">
        <p14:creationId xmlns:p14="http://schemas.microsoft.com/office/powerpoint/2010/main" val="305565153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5" name="Rectangle 4"/>
          <p:cNvSpPr/>
          <p:nvPr/>
        </p:nvSpPr>
        <p:spPr>
          <a:xfrm>
            <a:off x="0" y="6248400"/>
            <a:ext cx="9144000" cy="635000"/>
          </a:xfrm>
          <a:prstGeom prst="rect">
            <a:avLst/>
          </a:prstGeom>
          <a:solidFill>
            <a:srgbClr val="AA0A2F"/>
          </a:solidFill>
          <a:ln w="0">
            <a:solidFill>
              <a:schemeClr val="accent1">
                <a:shade val="95000"/>
                <a:satMod val="105000"/>
                <a:alpha val="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6" name="Picture 35" descr="logoistPPT"/>
          <p:cNvPicPr>
            <a:picLocks noChangeAspect="1" noChangeArrowheads="1"/>
          </p:cNvPicPr>
          <p:nvPr/>
        </p:nvPicPr>
        <p:blipFill>
          <a:blip r:embed="rId2"/>
          <a:srcRect/>
          <a:stretch>
            <a:fillRect/>
          </a:stretch>
        </p:blipFill>
        <p:spPr bwMode="auto">
          <a:xfrm>
            <a:off x="533400" y="5965825"/>
            <a:ext cx="1066800" cy="282575"/>
          </a:xfrm>
          <a:prstGeom prst="rect">
            <a:avLst/>
          </a:prstGeom>
          <a:noFill/>
        </p:spPr>
      </p:pic>
      <p:pic>
        <p:nvPicPr>
          <p:cNvPr id="7" name="Image 6" descr="IST@inra-fond-PP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7900" y="6261100"/>
            <a:ext cx="4356100" cy="635000"/>
          </a:xfrm>
          <a:prstGeom prst="rect">
            <a:avLst/>
          </a:prstGeom>
        </p:spPr>
      </p:pic>
      <p:pic>
        <p:nvPicPr>
          <p:cNvPr id="8" name="Image 2"/>
          <p:cNvPicPr>
            <a:picLocks noChangeAspect="1"/>
          </p:cNvPicPr>
          <p:nvPr/>
        </p:nvPicPr>
        <p:blipFill>
          <a:blip r:embed="rId4"/>
          <a:srcRect/>
          <a:stretch>
            <a:fillRect/>
          </a:stretch>
        </p:blipFill>
        <p:spPr bwMode="auto">
          <a:xfrm>
            <a:off x="163411" y="6356350"/>
            <a:ext cx="865187" cy="358535"/>
          </a:xfrm>
          <a:prstGeom prst="rect">
            <a:avLst/>
          </a:prstGeom>
          <a:noFill/>
          <a:ln w="9525">
            <a:noFill/>
            <a:miter lim="800000"/>
            <a:headEnd/>
            <a:tailEnd/>
          </a:ln>
        </p:spPr>
      </p:pic>
      <p:sp>
        <p:nvSpPr>
          <p:cNvPr id="2" name="Date Placeholder 1"/>
          <p:cNvSpPr>
            <a:spLocks noGrp="1"/>
          </p:cNvSpPr>
          <p:nvPr>
            <p:ph type="dt" sz="half" idx="10"/>
          </p:nvPr>
        </p:nvSpPr>
        <p:spPr/>
        <p:txBody>
          <a:bodyPr/>
          <a:lstStyle/>
          <a:p>
            <a:r>
              <a:rPr lang="fr-FR" smtClean="0"/>
              <a:t>11/04/2017</a:t>
            </a:r>
            <a:endParaRPr lang="fr-FR"/>
          </a:p>
        </p:txBody>
      </p:sp>
      <p:sp>
        <p:nvSpPr>
          <p:cNvPr id="3" name="Footer Placeholder 2"/>
          <p:cNvSpPr>
            <a:spLocks noGrp="1"/>
          </p:cNvSpPr>
          <p:nvPr>
            <p:ph type="ftr" sz="quarter" idx="11"/>
          </p:nvPr>
        </p:nvSpPr>
        <p:spPr/>
        <p:txBody>
          <a:bodyPr/>
          <a:lstStyle/>
          <a:p>
            <a:r>
              <a:rPr lang="fr-FR" smtClean="0"/>
              <a:t>Les plans de gestion de données -  S. Cocaud et D. L'Hostis, INRA. URFIST Paris - 05 avril 2019</a:t>
            </a:r>
            <a:endParaRPr lang="fr-FR"/>
          </a:p>
        </p:txBody>
      </p:sp>
      <p:sp>
        <p:nvSpPr>
          <p:cNvPr id="4" name="Slide Number Placeholder 3"/>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smtClean="0">
                <a:solidFill>
                  <a:schemeClr val="lt1"/>
                </a:solidFill>
                <a:latin typeface="Arial"/>
                <a:ea typeface="Arial"/>
                <a:cs typeface="Arial"/>
                <a:sym typeface="Arial"/>
              </a:rPr>
              <a:t>‹N°›</a:t>
            </a:fld>
            <a:endParaRPr lang="fr-FR" sz="1200" b="1" i="0">
              <a:solidFill>
                <a:schemeClr val="lt1"/>
              </a:solidFill>
              <a:latin typeface="Arial"/>
              <a:ea typeface="Arial"/>
              <a:cs typeface="Arial"/>
              <a:sym typeface="Arial"/>
            </a:endParaRPr>
          </a:p>
        </p:txBody>
      </p:sp>
    </p:spTree>
    <p:extLst>
      <p:ext uri="{BB962C8B-B14F-4D97-AF65-F5344CB8AC3E}">
        <p14:creationId xmlns:p14="http://schemas.microsoft.com/office/powerpoint/2010/main" val="98256443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8" name="Rectangle 7"/>
          <p:cNvSpPr/>
          <p:nvPr/>
        </p:nvSpPr>
        <p:spPr>
          <a:xfrm>
            <a:off x="0" y="6248400"/>
            <a:ext cx="9144000" cy="635000"/>
          </a:xfrm>
          <a:prstGeom prst="rect">
            <a:avLst/>
          </a:prstGeom>
          <a:solidFill>
            <a:srgbClr val="AA0A2F"/>
          </a:solidFill>
          <a:ln w="0">
            <a:solidFill>
              <a:schemeClr val="accent1">
                <a:shade val="95000"/>
                <a:satMod val="105000"/>
                <a:alpha val="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9" name="Picture 35" descr="logoistPPT"/>
          <p:cNvPicPr>
            <a:picLocks noChangeAspect="1" noChangeArrowheads="1"/>
          </p:cNvPicPr>
          <p:nvPr/>
        </p:nvPicPr>
        <p:blipFill>
          <a:blip r:embed="rId2"/>
          <a:srcRect/>
          <a:stretch>
            <a:fillRect/>
          </a:stretch>
        </p:blipFill>
        <p:spPr bwMode="auto">
          <a:xfrm>
            <a:off x="533400" y="5965825"/>
            <a:ext cx="1066800" cy="282575"/>
          </a:xfrm>
          <a:prstGeom prst="rect">
            <a:avLst/>
          </a:prstGeom>
          <a:noFill/>
        </p:spPr>
      </p:pic>
      <p:pic>
        <p:nvPicPr>
          <p:cNvPr id="10" name="Image 9" descr="IST@inra-fond-PP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7900" y="6261100"/>
            <a:ext cx="4356100" cy="635000"/>
          </a:xfrm>
          <a:prstGeom prst="rect">
            <a:avLst/>
          </a:prstGeom>
        </p:spPr>
      </p:pic>
      <p:pic>
        <p:nvPicPr>
          <p:cNvPr id="11" name="Image 2"/>
          <p:cNvPicPr>
            <a:picLocks noChangeAspect="1"/>
          </p:cNvPicPr>
          <p:nvPr/>
        </p:nvPicPr>
        <p:blipFill>
          <a:blip r:embed="rId4"/>
          <a:srcRect/>
          <a:stretch>
            <a:fillRect/>
          </a:stretch>
        </p:blipFill>
        <p:spPr bwMode="auto">
          <a:xfrm>
            <a:off x="163411" y="6356350"/>
            <a:ext cx="865187" cy="358535"/>
          </a:xfrm>
          <a:prstGeom prst="rect">
            <a:avLst/>
          </a:prstGeom>
          <a:noFill/>
          <a:ln w="9525">
            <a:noFill/>
            <a:miter lim="800000"/>
            <a:headEnd/>
            <a:tailEnd/>
          </a:ln>
        </p:spPr>
      </p:pic>
      <p:sp>
        <p:nvSpPr>
          <p:cNvPr id="2" name="Titl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r>
              <a:rPr lang="fr-FR" smtClean="0"/>
              <a:t>11/04/2017</a:t>
            </a:r>
            <a:endParaRPr lang="fr-FR"/>
          </a:p>
        </p:txBody>
      </p:sp>
      <p:sp>
        <p:nvSpPr>
          <p:cNvPr id="6" name="Footer Placeholder 5"/>
          <p:cNvSpPr>
            <a:spLocks noGrp="1"/>
          </p:cNvSpPr>
          <p:nvPr>
            <p:ph type="ftr" sz="quarter" idx="11"/>
          </p:nvPr>
        </p:nvSpPr>
        <p:spPr/>
        <p:txBody>
          <a:bodyPr/>
          <a:lstStyle/>
          <a:p>
            <a:r>
              <a:rPr lang="fr-FR" smtClean="0"/>
              <a:t>Les plans de gestion de données -  S. Cocaud et D. L'Hostis, INRA. URFIST Paris - 05 avril 2019</a:t>
            </a:r>
            <a:endParaRPr lang="fr-FR"/>
          </a:p>
        </p:txBody>
      </p:sp>
      <p:sp>
        <p:nvSpPr>
          <p:cNvPr id="7" name="Slide Number Placeholder 6"/>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‹N°›</a:t>
            </a:fld>
            <a:endParaRPr lang="fr-FR" sz="1200" b="1"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20033713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chorCtr="0">
            <a:normAutofit/>
          </a:bodyPr>
          <a:lstStyle/>
          <a:p>
            <a:r>
              <a:rPr lang="fr-FR" smtClean="0"/>
              <a:t>Modifiez le style du titre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6936013" y="6356350"/>
            <a:ext cx="1184179" cy="365125"/>
          </a:xfrm>
          <a:prstGeom prst="rect">
            <a:avLst/>
          </a:prstGeom>
        </p:spPr>
        <p:txBody>
          <a:bodyPr vert="horz" lIns="91440" tIns="45720" rIns="91440" bIns="45720" rtlCol="0" anchor="ctr"/>
          <a:lstStyle>
            <a:lvl1pPr algn="r">
              <a:defRPr sz="1200" b="1" i="0">
                <a:solidFill>
                  <a:schemeClr val="bg1"/>
                </a:solidFill>
                <a:latin typeface="Arial"/>
                <a:cs typeface="Arial"/>
              </a:defRPr>
            </a:lvl1pPr>
          </a:lstStyle>
          <a:p>
            <a:r>
              <a:rPr lang="fr-FR" smtClean="0"/>
              <a:t>11/04/2017</a:t>
            </a:r>
            <a:endParaRPr lang="fr-FR"/>
          </a:p>
        </p:txBody>
      </p:sp>
      <p:sp>
        <p:nvSpPr>
          <p:cNvPr id="5" name="Footer Placeholder 4"/>
          <p:cNvSpPr>
            <a:spLocks noGrp="1"/>
          </p:cNvSpPr>
          <p:nvPr>
            <p:ph type="ftr" sz="quarter" idx="3"/>
          </p:nvPr>
        </p:nvSpPr>
        <p:spPr>
          <a:xfrm>
            <a:off x="1600200" y="6356350"/>
            <a:ext cx="5549899" cy="365125"/>
          </a:xfrm>
          <a:prstGeom prst="rect">
            <a:avLst/>
          </a:prstGeom>
        </p:spPr>
        <p:txBody>
          <a:bodyPr vert="horz" lIns="91440" tIns="45720" rIns="91440" bIns="45720" rtlCol="0" anchor="ctr"/>
          <a:lstStyle>
            <a:lvl1pPr algn="l">
              <a:defRPr sz="1200">
                <a:solidFill>
                  <a:schemeClr val="bg1"/>
                </a:solidFill>
                <a:latin typeface="Arial"/>
                <a:cs typeface="Arial"/>
              </a:defRPr>
            </a:lvl1pPr>
          </a:lstStyle>
          <a:p>
            <a:r>
              <a:rPr lang="fr-FR" smtClean="0"/>
              <a:t>Les plans de gestion de données -  S. Cocaud et D. L'Hostis, INRA. URFIST Paris - 05 avril 2019</a:t>
            </a:r>
            <a:endParaRPr lang="fr-FR"/>
          </a:p>
        </p:txBody>
      </p:sp>
      <p:sp>
        <p:nvSpPr>
          <p:cNvPr id="6" name="Slide Number Placeholder 5"/>
          <p:cNvSpPr>
            <a:spLocks noGrp="1"/>
          </p:cNvSpPr>
          <p:nvPr>
            <p:ph type="sldNum" sz="quarter" idx="4"/>
          </p:nvPr>
        </p:nvSpPr>
        <p:spPr>
          <a:xfrm>
            <a:off x="8096603" y="6356350"/>
            <a:ext cx="590196" cy="365125"/>
          </a:xfrm>
          <a:prstGeom prst="rect">
            <a:avLst/>
          </a:prstGeom>
        </p:spPr>
        <p:txBody>
          <a:bodyPr vert="horz" lIns="91440" tIns="45720" rIns="91440" bIns="45720" rtlCol="0" anchor="ctr"/>
          <a:lstStyle>
            <a:lvl1pPr algn="r">
              <a:defRPr sz="1200" b="1" i="0">
                <a:solidFill>
                  <a:schemeClr val="bg1"/>
                </a:solidFill>
                <a:latin typeface="Arial"/>
                <a:cs typeface="Arial"/>
              </a:defRPr>
            </a:lvl1p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‹N°›</a:t>
            </a:fld>
            <a:endParaRPr lang="fr-FR" sz="1200" b="1"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731557001"/>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Lst>
  <p:timing>
    <p:tnLst>
      <p:par>
        <p:cTn id="1" dur="indefinite" restart="never" nodeType="tmRoot"/>
      </p:par>
    </p:tnLst>
  </p:timing>
  <p:hf hdr="0" dt="0"/>
  <p:txStyles>
    <p:titleStyle>
      <a:lvl1pPr algn="l" defTabSz="457200" rtl="0" eaLnBrk="1" latinLnBrk="0" hangingPunct="1">
        <a:spcBef>
          <a:spcPct val="0"/>
        </a:spcBef>
        <a:buNone/>
        <a:defRPr sz="3200" b="1" i="0" kern="1200">
          <a:solidFill>
            <a:srgbClr val="AA0A2F"/>
          </a:solidFill>
          <a:latin typeface="Arial"/>
          <a:ea typeface="+mj-ea"/>
          <a:cs typeface="Myriad Pro Cond"/>
        </a:defRPr>
      </a:lvl1pPr>
    </p:titleStyle>
    <p:bodyStyle>
      <a:lvl1pPr marL="533400" indent="-533400" algn="l" defTabSz="457200" rtl="0" eaLnBrk="1" latinLnBrk="0" hangingPunct="1">
        <a:spcBef>
          <a:spcPct val="20000"/>
        </a:spcBef>
        <a:buClr>
          <a:schemeClr val="accent6"/>
        </a:buClr>
        <a:buSzPct val="70000"/>
        <a:buFontTx/>
        <a:buBlip>
          <a:blip r:embed="rId14"/>
        </a:buBlip>
        <a:tabLst>
          <a:tab pos="534988" algn="l"/>
        </a:tabLst>
        <a:defRPr sz="2800" b="1" i="0" kern="1200">
          <a:solidFill>
            <a:srgbClr val="86A428"/>
          </a:solidFill>
          <a:latin typeface="Arial"/>
          <a:ea typeface="+mn-ea"/>
          <a:cs typeface="Arial"/>
        </a:defRPr>
      </a:lvl1pPr>
      <a:lvl2pPr marL="742950" indent="-285750" algn="l" defTabSz="457200" rtl="0" eaLnBrk="1" latinLnBrk="0" hangingPunct="1">
        <a:spcBef>
          <a:spcPct val="20000"/>
        </a:spcBef>
        <a:buSzPct val="100000"/>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Lucida Grande"/>
        <a:buChar char="."/>
        <a:defRPr sz="2400" b="0" kern="1200">
          <a:solidFill>
            <a:srgbClr val="86A428"/>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61635"/>
            <a:ext cx="8232322" cy="886968"/>
          </a:xfrm>
          <a:prstGeom prst="rect">
            <a:avLst/>
          </a:prstGeom>
        </p:spPr>
        <p:txBody>
          <a:bodyPr vert="horz" lIns="91440" tIns="45720" rIns="91440" bIns="45720" rtlCol="0" anchor="b" anchorCtr="0">
            <a:noAutofit/>
          </a:bodyPr>
          <a:lstStyle/>
          <a:p>
            <a:r>
              <a:rPr lang="fr-FR" dirty="0" smtClean="0"/>
              <a:t>Cliquez et modifiez le titre</a:t>
            </a:r>
            <a:endParaRPr dirty="0"/>
          </a:p>
        </p:txBody>
      </p:sp>
      <p:sp>
        <p:nvSpPr>
          <p:cNvPr id="3" name="Text Placeholder 2"/>
          <p:cNvSpPr>
            <a:spLocks noGrp="1"/>
          </p:cNvSpPr>
          <p:nvPr>
            <p:ph type="body" idx="1"/>
          </p:nvPr>
        </p:nvSpPr>
        <p:spPr>
          <a:xfrm>
            <a:off x="457200" y="1414462"/>
            <a:ext cx="8229600" cy="4536931"/>
          </a:xfrm>
          <a:prstGeom prst="rect">
            <a:avLst/>
          </a:prstGeom>
        </p:spPr>
        <p:txBody>
          <a:bodyPr vert="horz" lIns="91440" tIns="45720" rIns="91440" bIns="45720" rtlCol="0">
            <a:normAutofit/>
          </a:bodyPr>
          <a:lstStyle/>
          <a:p>
            <a:pPr lvl="0"/>
            <a:r>
              <a:rPr lang="fr-FR" dirty="0" smtClean="0"/>
              <a:t>Cliquez pour modifier les styles du texte du masque</a:t>
            </a:r>
          </a:p>
          <a:p>
            <a:pPr lvl="1"/>
            <a:r>
              <a:rPr lang="fr-FR" dirty="0" smtClean="0"/>
              <a:t>Deuxième niveau</a:t>
            </a:r>
          </a:p>
          <a:p>
            <a:pPr lvl="2"/>
            <a:r>
              <a:rPr lang="fr-FR" dirty="0" smtClean="0"/>
              <a:t>Troisième niveau</a:t>
            </a:r>
          </a:p>
        </p:txBody>
      </p:sp>
      <p:sp>
        <p:nvSpPr>
          <p:cNvPr id="10" name="Slide Number Placeholder 5"/>
          <p:cNvSpPr>
            <a:spLocks noGrp="1"/>
          </p:cNvSpPr>
          <p:nvPr>
            <p:ph type="sldNum" sz="quarter" idx="4"/>
          </p:nvPr>
        </p:nvSpPr>
        <p:spPr>
          <a:xfrm>
            <a:off x="8079922" y="6294774"/>
            <a:ext cx="609600" cy="365125"/>
          </a:xfrm>
          <a:prstGeom prst="rect">
            <a:avLst/>
          </a:prstGeom>
        </p:spPr>
        <p:txBody>
          <a:bodyPr vert="horz" lIns="91440" tIns="45720" rIns="91440" bIns="45720" rtlCol="0" anchor="ctr"/>
          <a:lstStyle>
            <a:lvl1pPr marL="0" algn="ctr" defTabSz="914400" rtl="0" eaLnBrk="1" latinLnBrk="0" hangingPunct="1">
              <a:defRPr sz="1200" b="1" kern="1200">
                <a:solidFill>
                  <a:schemeClr val="bg1">
                    <a:lumMod val="75000"/>
                  </a:schemeClr>
                </a:solidFill>
                <a:latin typeface="Myriad Pro Cond"/>
                <a:ea typeface="+mn-ea"/>
                <a:cs typeface="Myriad Pro Cond"/>
              </a:defRPr>
            </a:lvl1pPr>
          </a:lstStyle>
          <a:p>
            <a:fld id="{6EE8C280-EBA0-4348-845F-2B9BB32CE2E9}" type="slidenum">
              <a:rPr lang="en-US" smtClean="0"/>
              <a:pPr/>
              <a:t>‹N°›</a:t>
            </a:fld>
            <a:endParaRPr lang="en-US" dirty="0"/>
          </a:p>
        </p:txBody>
      </p:sp>
    </p:spTree>
    <p:extLst>
      <p:ext uri="{BB962C8B-B14F-4D97-AF65-F5344CB8AC3E}">
        <p14:creationId xmlns:p14="http://schemas.microsoft.com/office/powerpoint/2010/main" val="2758930413"/>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Lst>
  <p:timing>
    <p:tnLst>
      <p:par>
        <p:cTn id="1" dur="indefinite" restart="never" nodeType="tmRoot"/>
      </p:par>
    </p:tnLst>
  </p:timing>
  <p:hf sldNum="0" hdr="0" ftr="0" dt="0"/>
  <p:txStyles>
    <p:titleStyle>
      <a:lvl1pPr algn="l" defTabSz="914400" rtl="0" eaLnBrk="1" latinLnBrk="0" hangingPunct="1">
        <a:spcBef>
          <a:spcPct val="0"/>
        </a:spcBef>
        <a:buNone/>
        <a:defRPr sz="2800" kern="1200">
          <a:solidFill>
            <a:srgbClr val="AA0A2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spcBef>
          <a:spcPts val="1800"/>
        </a:spcBef>
        <a:buClr>
          <a:srgbClr val="013F21"/>
        </a:buClr>
        <a:buSzPct val="130000"/>
        <a:buFont typeface="Wingdings" panose="05000000000000000000" pitchFamily="2" charset="2"/>
        <a:buChar char="§"/>
        <a:defRPr sz="1800" kern="1200">
          <a:solidFill>
            <a:schemeClr val="accent4"/>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spcBef>
          <a:spcPts val="600"/>
        </a:spcBef>
        <a:buClr>
          <a:srgbClr val="AA0A2F"/>
        </a:buClr>
        <a:buSzPct val="130000"/>
        <a:buFont typeface="Arial"/>
        <a:buChar char="•"/>
        <a:defRPr sz="1600" kern="1200">
          <a:solidFill>
            <a:schemeClr val="accent4"/>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spcBef>
          <a:spcPts val="600"/>
        </a:spcBef>
        <a:buClr>
          <a:srgbClr val="AA0A2F"/>
        </a:buClr>
        <a:buSzPct val="75000"/>
        <a:buFont typeface="Courier New"/>
        <a:buChar char="o"/>
        <a:defRPr sz="1400" kern="1200">
          <a:solidFill>
            <a:schemeClr val="accent4"/>
          </a:solidFill>
          <a:latin typeface="Arial" panose="020B0604020202020204" pitchFamily="34" charset="0"/>
          <a:ea typeface="+mn-ea"/>
          <a:cs typeface="Arial" panose="020B0604020202020204" pitchFamily="34" charset="0"/>
        </a:defRPr>
      </a:lvl3pPr>
      <a:lvl4pPr marL="914400" indent="-228600" algn="l" defTabSz="914400" rtl="0" eaLnBrk="1" latinLnBrk="0" hangingPunct="1">
        <a:spcBef>
          <a:spcPts val="600"/>
        </a:spcBef>
        <a:buClr>
          <a:schemeClr val="accent2"/>
        </a:buClr>
        <a:buSzPct val="130000"/>
        <a:buFont typeface="Wingdings" pitchFamily="2" charset="2"/>
        <a:buChar char="§"/>
        <a:defRPr sz="1800" kern="1200">
          <a:solidFill>
            <a:schemeClr val="tx1">
              <a:lumMod val="75000"/>
              <a:lumOff val="25000"/>
            </a:schemeClr>
          </a:solidFill>
          <a:latin typeface="+mn-lt"/>
          <a:ea typeface="+mn-ea"/>
          <a:cs typeface="+mn-cs"/>
        </a:defRPr>
      </a:lvl4pPr>
      <a:lvl5pPr marL="1143000" indent="-228600" algn="l" defTabSz="914400" rtl="0" eaLnBrk="1" latinLnBrk="0" hangingPunct="1">
        <a:spcBef>
          <a:spcPts val="600"/>
        </a:spcBef>
        <a:buClr>
          <a:schemeClr val="accent1"/>
        </a:buClr>
        <a:buSzPct val="130000"/>
        <a:buFont typeface="Wingdings" pitchFamily="2" charset="2"/>
        <a:buChar char="§"/>
        <a:defRPr sz="1800" kern="1200">
          <a:solidFill>
            <a:schemeClr val="tx1">
              <a:lumMod val="75000"/>
              <a:lumOff val="25000"/>
            </a:schemeClr>
          </a:solidFill>
          <a:latin typeface="+mn-lt"/>
          <a:ea typeface="+mn-ea"/>
          <a:cs typeface="+mn-cs"/>
        </a:defRPr>
      </a:lvl5pPr>
      <a:lvl6pPr marL="1377950" indent="-228600" algn="l" defTabSz="914400" rtl="0" eaLnBrk="1" latinLnBrk="0" hangingPunct="1">
        <a:spcBef>
          <a:spcPct val="20000"/>
        </a:spcBef>
        <a:buClr>
          <a:schemeClr val="accent2"/>
        </a:buClr>
        <a:buSzPct val="130000"/>
        <a:buFont typeface="Wingdings" pitchFamily="2" charset="2"/>
        <a:buChar char="§"/>
        <a:defRPr lang="en-US" sz="1800" kern="1200" dirty="0" smtClean="0">
          <a:solidFill>
            <a:schemeClr val="tx1">
              <a:lumMod val="75000"/>
              <a:lumOff val="25000"/>
            </a:schemeClr>
          </a:solidFill>
          <a:latin typeface="+mn-lt"/>
          <a:ea typeface="+mn-ea"/>
          <a:cs typeface="+mn-cs"/>
        </a:defRPr>
      </a:lvl6pPr>
      <a:lvl7pPr marL="1603375" indent="-228600" algn="l" defTabSz="914400" rtl="0" eaLnBrk="1" latinLnBrk="0" hangingPunct="1">
        <a:spcBef>
          <a:spcPct val="20000"/>
        </a:spcBef>
        <a:buClr>
          <a:schemeClr val="accent1"/>
        </a:buClr>
        <a:buSzPct val="130000"/>
        <a:buFont typeface="Wingdings" pitchFamily="2" charset="2"/>
        <a:buChar char="§"/>
        <a:defRPr lang="en-US" sz="1800" kern="1200" dirty="0" smtClean="0">
          <a:solidFill>
            <a:schemeClr val="tx1">
              <a:lumMod val="75000"/>
              <a:lumOff val="25000"/>
            </a:schemeClr>
          </a:solidFill>
          <a:latin typeface="+mn-lt"/>
          <a:ea typeface="+mn-ea"/>
          <a:cs typeface="+mn-cs"/>
        </a:defRPr>
      </a:lvl7pPr>
      <a:lvl8pPr marL="1828800" indent="-227013" algn="l" defTabSz="914400" rtl="0" eaLnBrk="1" latinLnBrk="0" hangingPunct="1">
        <a:spcBef>
          <a:spcPct val="20000"/>
        </a:spcBef>
        <a:buClr>
          <a:schemeClr val="accent2"/>
        </a:buClr>
        <a:buSzPct val="130000"/>
        <a:buFont typeface="Wingdings" pitchFamily="2" charset="2"/>
        <a:buChar char="§"/>
        <a:defRPr lang="en-US" sz="1800" kern="1200" dirty="0" smtClean="0">
          <a:solidFill>
            <a:schemeClr val="tx1">
              <a:lumMod val="75000"/>
              <a:lumOff val="25000"/>
            </a:schemeClr>
          </a:solidFill>
          <a:latin typeface="+mn-lt"/>
          <a:ea typeface="+mn-ea"/>
          <a:cs typeface="+mn-cs"/>
        </a:defRPr>
      </a:lvl8pPr>
      <a:lvl9pPr marL="2055813" indent="-227013" algn="l" defTabSz="914400" rtl="0" eaLnBrk="1" latinLnBrk="0" hangingPunct="1">
        <a:spcBef>
          <a:spcPct val="20000"/>
        </a:spcBef>
        <a:buClr>
          <a:schemeClr val="accent1"/>
        </a:buClr>
        <a:buSzPct val="130000"/>
        <a:buFont typeface="Wingdings" pitchFamily="2" charset="2"/>
        <a:buChar char="§"/>
        <a:defRPr lang="en-US" sz="1800" kern="1200" dirty="0">
          <a:solidFill>
            <a:schemeClr val="tx1">
              <a:lumMod val="75000"/>
              <a:lumOff val="2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hyperlink" Target="https://www.ametsoc.org/sloan/gate/" TargetMode="External"/><Relationship Id="rId5" Type="http://schemas.openxmlformats.org/officeDocument/2006/relationships/hyperlink" Target="ftp://ftp.library.noaa.gov/noaa_documents.lib/NESDIS/EDS/EDS-newsletter/1975-1978.pdf" TargetMode="External"/><Relationship Id="rId4" Type="http://schemas.openxmlformats.org/officeDocument/2006/relationships/image" Target="../media/image29.png"/></Relationships>
</file>

<file path=ppt/slides/_rels/slide10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89.xml"/><Relationship Id="rId1" Type="http://schemas.openxmlformats.org/officeDocument/2006/relationships/slideLayout" Target="../slideLayouts/slideLayout3.xml"/><Relationship Id="rId6" Type="http://schemas.openxmlformats.org/officeDocument/2006/relationships/hyperlink" Target="https://rd-alliance.org/sites/default/files/case_statement/ADMP-IG-Case_v3.docx" TargetMode="External"/><Relationship Id="rId5" Type="http://schemas.openxmlformats.org/officeDocument/2006/relationships/image" Target="../media/image143.png"/><Relationship Id="rId4" Type="http://schemas.openxmlformats.org/officeDocument/2006/relationships/image" Target="../media/image142.png"/></Relationships>
</file>

<file path=ppt/slides/_rels/slide10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90.xml"/><Relationship Id="rId1" Type="http://schemas.openxmlformats.org/officeDocument/2006/relationships/slideLayout" Target="../slideLayouts/slideLayout3.xml"/><Relationship Id="rId6" Type="http://schemas.openxmlformats.org/officeDocument/2006/relationships/image" Target="../media/image143.png"/><Relationship Id="rId5" Type="http://schemas.openxmlformats.org/officeDocument/2006/relationships/hyperlink" Target="https://www.rd-alliance.org/groups/active-data-management-plans/wiki/active-data-management-plans-wiki-index.html" TargetMode="External"/><Relationship Id="rId4" Type="http://schemas.openxmlformats.org/officeDocument/2006/relationships/hyperlink" Target="https://www.rd-alliance.org/groups/active-data-management-plans.html" TargetMode="External"/></Relationships>
</file>

<file path=ppt/slides/_rels/slide10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91.xml"/><Relationship Id="rId1" Type="http://schemas.openxmlformats.org/officeDocument/2006/relationships/slideLayout" Target="../slideLayouts/slideLayout8.xml"/><Relationship Id="rId5" Type="http://schemas.openxmlformats.org/officeDocument/2006/relationships/image" Target="../media/image147.png"/><Relationship Id="rId4" Type="http://schemas.openxmlformats.org/officeDocument/2006/relationships/image" Target="../media/image146.png"/></Relationships>
</file>

<file path=ppt/slides/_rels/slide10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92.xml"/><Relationship Id="rId1" Type="http://schemas.openxmlformats.org/officeDocument/2006/relationships/slideLayout" Target="../slideLayouts/slideLayout8.xml"/><Relationship Id="rId6" Type="http://schemas.openxmlformats.org/officeDocument/2006/relationships/hyperlink" Target="https://zenodo.org/record/1172673#.W0TAprgyVaR" TargetMode="External"/><Relationship Id="rId5" Type="http://schemas.openxmlformats.org/officeDocument/2006/relationships/image" Target="../media/image149.png"/><Relationship Id="rId4" Type="http://schemas.openxmlformats.org/officeDocument/2006/relationships/hyperlink" Target="https://zenodo.org/record/1266211" TargetMode="External"/></Relationships>
</file>

<file path=ppt/slides/_rels/slide10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93.xml"/><Relationship Id="rId1" Type="http://schemas.openxmlformats.org/officeDocument/2006/relationships/slideLayout" Target="../slideLayouts/slideLayout8.xml"/><Relationship Id="rId6" Type="http://schemas.openxmlformats.org/officeDocument/2006/relationships/hyperlink" Target="https://www.rd-alliance.org/groups/dmp-common-standards-wg" TargetMode="External"/><Relationship Id="rId5" Type="http://schemas.openxmlformats.org/officeDocument/2006/relationships/image" Target="../media/image151.png"/><Relationship Id="rId4" Type="http://schemas.openxmlformats.org/officeDocument/2006/relationships/image" Target="../media/image150.png"/></Relationships>
</file>

<file path=ppt/slides/_rels/slide105.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43.png"/><Relationship Id="rId1" Type="http://schemas.openxmlformats.org/officeDocument/2006/relationships/slideLayout" Target="../slideLayouts/slideLayout8.xml"/><Relationship Id="rId5" Type="http://schemas.openxmlformats.org/officeDocument/2006/relationships/hyperlink" Target="https://www.rd-alliance.org/groups/exposing-data-management-plans-wg" TargetMode="External"/><Relationship Id="rId4" Type="http://schemas.openxmlformats.org/officeDocument/2006/relationships/image" Target="../media/image153.png"/></Relationships>
</file>

<file path=ppt/slides/_rels/slide106.xml.rels><?xml version="1.0" encoding="UTF-8" standalone="yes"?>
<Relationships xmlns="http://schemas.openxmlformats.org/package/2006/relationships"><Relationship Id="rId3" Type="http://schemas.openxmlformats.org/officeDocument/2006/relationships/hyperlink" Target="https://rd-alliance.org/group/dmp-common-standards-wg-exposing-data-management-plans-wg-active-data-management-plans-ig" TargetMode="External"/><Relationship Id="rId2" Type="http://schemas.openxmlformats.org/officeDocument/2006/relationships/image" Target="../media/image154.png"/><Relationship Id="rId1" Type="http://schemas.openxmlformats.org/officeDocument/2006/relationships/slideLayout" Target="../slideLayouts/slideLayout8.xml"/></Relationships>
</file>

<file path=ppt/slides/_rels/slide107.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94.xml"/><Relationship Id="rId1" Type="http://schemas.openxmlformats.org/officeDocument/2006/relationships/slideLayout" Target="../slideLayouts/slideLayout3.xml"/><Relationship Id="rId6" Type="http://schemas.openxmlformats.org/officeDocument/2006/relationships/image" Target="../media/image157.png"/><Relationship Id="rId5" Type="http://schemas.openxmlformats.org/officeDocument/2006/relationships/hyperlink" Target="http://www.scienceeurope.org/wp-content/uploads/2018/01/SE_Guidance_Document_RDMPs.pdf" TargetMode="External"/><Relationship Id="rId4" Type="http://schemas.openxmlformats.org/officeDocument/2006/relationships/image" Target="../media/image156.png"/></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8" Type="http://schemas.openxmlformats.org/officeDocument/2006/relationships/hyperlink" Target="https://www.eoscpilot.eu/themes/wp7-skills" TargetMode="External"/><Relationship Id="rId3" Type="http://schemas.openxmlformats.org/officeDocument/2006/relationships/image" Target="../media/image158.png"/><Relationship Id="rId7" Type="http://schemas.openxmlformats.org/officeDocument/2006/relationships/image" Target="../media/image161.png"/><Relationship Id="rId2" Type="http://schemas.openxmlformats.org/officeDocument/2006/relationships/notesSlide" Target="../notesSlides/notesSlide96.xml"/><Relationship Id="rId1" Type="http://schemas.openxmlformats.org/officeDocument/2006/relationships/slideLayout" Target="../slideLayouts/slideLayout7.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hyperlink" Target="https://cdn1.euraxess.org/sites/default/files/policy_library/ec-rtd_os_skills_report_final_complete_2207_1.pdf" TargetMode="External"/><Relationship Id="rId9" Type="http://schemas.openxmlformats.org/officeDocument/2006/relationships/hyperlink" Target="https://eosc-fair4s.github.io/"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hyperlink" Target="https://riojournal.com/articles.php?id=10600" TargetMode="External"/></Relationships>
</file>

<file path=ppt/slides/_rels/slide110.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97.xml"/><Relationship Id="rId1" Type="http://schemas.openxmlformats.org/officeDocument/2006/relationships/slideLayout" Target="../slideLayouts/slideLayout3.xml"/><Relationship Id="rId5" Type="http://schemas.openxmlformats.org/officeDocument/2006/relationships/image" Target="../media/image163.png"/><Relationship Id="rId4" Type="http://schemas.openxmlformats.org/officeDocument/2006/relationships/hyperlink" Target="https://rd-alliance.org/groups/libraries-research-data.html" TargetMode="External"/></Relationships>
</file>

<file path=ppt/slides/_rels/slide111.xml.rels><?xml version="1.0" encoding="UTF-8" standalone="yes"?>
<Relationships xmlns="http://schemas.openxmlformats.org/package/2006/relationships"><Relationship Id="rId3" Type="http://schemas.openxmlformats.org/officeDocument/2006/relationships/hyperlink" Target="http://www.dcc.ac.uk/training/rdm-librarians" TargetMode="External"/><Relationship Id="rId2" Type="http://schemas.openxmlformats.org/officeDocument/2006/relationships/notesSlide" Target="../notesSlides/notesSlide98.xml"/><Relationship Id="rId1" Type="http://schemas.openxmlformats.org/officeDocument/2006/relationships/slideLayout" Target="../slideLayouts/slideLayout7.xml"/><Relationship Id="rId4" Type="http://schemas.openxmlformats.org/officeDocument/2006/relationships/image" Target="../media/image164.png"/></Relationships>
</file>

<file path=ppt/slides/_rels/slide112.xml.rels><?xml version="1.0" encoding="UTF-8" standalone="yes"?>
<Relationships xmlns="http://schemas.openxmlformats.org/package/2006/relationships"><Relationship Id="rId8" Type="http://schemas.openxmlformats.org/officeDocument/2006/relationships/hyperlink" Target="https://www.fosteropenscience.eu/foster-taxonomy/research-data-management-plans" TargetMode="External"/><Relationship Id="rId3" Type="http://schemas.openxmlformats.org/officeDocument/2006/relationships/image" Target="../media/image165.png"/><Relationship Id="rId7" Type="http://schemas.openxmlformats.org/officeDocument/2006/relationships/image" Target="../media/image168.png"/><Relationship Id="rId2" Type="http://schemas.openxmlformats.org/officeDocument/2006/relationships/notesSlide" Target="../notesSlides/notesSlide99.xml"/><Relationship Id="rId1" Type="http://schemas.openxmlformats.org/officeDocument/2006/relationships/slideLayout" Target="../slideLayouts/slideLayout7.xml"/><Relationship Id="rId6" Type="http://schemas.openxmlformats.org/officeDocument/2006/relationships/image" Target="../media/image167.png"/><Relationship Id="rId5" Type="http://schemas.openxmlformats.org/officeDocument/2006/relationships/image" Target="../media/image166.png"/><Relationship Id="rId4" Type="http://schemas.openxmlformats.org/officeDocument/2006/relationships/hyperlink" Target="http://doranum.fr/plan-de-gestion-de-donnees-dmp/" TargetMode="External"/></Relationships>
</file>

<file path=ppt/slides/_rels/slide113.xml.rels><?xml version="1.0" encoding="UTF-8" standalone="yes"?>
<Relationships xmlns="http://schemas.openxmlformats.org/package/2006/relationships"><Relationship Id="rId3" Type="http://schemas.openxmlformats.org/officeDocument/2006/relationships/hyperlink" Target="https://www.data.cam.ac.uk/intro-data-champions" TargetMode="External"/><Relationship Id="rId2" Type="http://schemas.openxmlformats.org/officeDocument/2006/relationships/notesSlide" Target="../notesSlides/notesSlide100.xml"/><Relationship Id="rId1" Type="http://schemas.openxmlformats.org/officeDocument/2006/relationships/slideLayout" Target="../slideLayouts/slideLayout3.xml"/><Relationship Id="rId6" Type="http://schemas.openxmlformats.org/officeDocument/2006/relationships/image" Target="../media/image169.png"/><Relationship Id="rId5" Type="http://schemas.openxmlformats.org/officeDocument/2006/relationships/hyperlink" Target="https://blogs.lse.ac.uk/impactofsocialsciences/2018/11/14/the-main-obstacles-to-better-research-data-management-and-sharing-are-cultural-but-change-is-in-our-hands/" TargetMode="External"/><Relationship Id="rId4" Type="http://schemas.openxmlformats.org/officeDocument/2006/relationships/hyperlink" Target="https://openworking.wordpress.com/2017/08/29/data-stewardship-addressing-disciplinary-data-management-needs/" TargetMode="Externa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hyperlink" Target="https://drive.google.com/open?id=1na8-i2EJhPA1VzGKNWFxgRCMjcLEww0H" TargetMode="External"/><Relationship Id="rId2" Type="http://schemas.openxmlformats.org/officeDocument/2006/relationships/hyperlink" Target="https://dmp.opidor.fr/public_templates" TargetMode="External"/><Relationship Id="rId1" Type="http://schemas.openxmlformats.org/officeDocument/2006/relationships/slideLayout" Target="../slideLayouts/slideLayout3.xml"/><Relationship Id="rId4" Type="http://schemas.openxmlformats.org/officeDocument/2006/relationships/hyperlink" Target="https://drive.google.com/drive/u/0/folders/0Bx52MPEnE_HFQXVkY2FkN01YV3M" TargetMode="External"/></Relationships>
</file>

<file path=ppt/slides/_rels/slide116.xml.rels><?xml version="1.0" encoding="UTF-8" standalone="yes"?>
<Relationships xmlns="http://schemas.openxmlformats.org/package/2006/relationships"><Relationship Id="rId2" Type="http://schemas.openxmlformats.org/officeDocument/2006/relationships/hyperlink" Target="http://bit.ly/2QFPnl3" TargetMode="Externa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hyperlink" Target="https://www6.inra.fr/datapartage/Gerer/Plan-de-gestion" TargetMode="External"/><Relationship Id="rId2" Type="http://schemas.openxmlformats.org/officeDocument/2006/relationships/notesSlide" Target="../notesSlides/notesSlide101.xml"/><Relationship Id="rId1" Type="http://schemas.openxmlformats.org/officeDocument/2006/relationships/slideLayout" Target="../slideLayouts/slideLayout3.xml"/><Relationship Id="rId5" Type="http://schemas.openxmlformats.org/officeDocument/2006/relationships/image" Target="../media/image170.jpg"/><Relationship Id="rId4" Type="http://schemas.openxmlformats.org/officeDocument/2006/relationships/hyperlink" Target="https://www.inra.fr/datapartage" TargetMode="External"/></Relationships>
</file>

<file path=ppt/slides/_rels/slide119.xml.rels><?xml version="1.0" encoding="UTF-8" standalone="yes"?>
<Relationships xmlns="http://schemas.openxmlformats.org/package/2006/relationships"><Relationship Id="rId2" Type="http://schemas.openxmlformats.org/officeDocument/2006/relationships/hyperlink" Target="https://www.zotero.org/groups/178399/donnes_de_la_recherche/items/collectionKey/H6KDK"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hyperlink" Target="http://nci.org.au/services/data-management-storage/" TargetMode="External"/><Relationship Id="rId5" Type="http://schemas.openxmlformats.org/officeDocument/2006/relationships/hyperlink" Target="http://www.embrc.eu/embrc-eric-data-management-plan-v10" TargetMode="External"/><Relationship Id="rId4" Type="http://schemas.openxmlformats.org/officeDocument/2006/relationships/image" Target="../media/image33.png"/></Relationships>
</file>

<file path=ppt/slides/_rels/slide120.xml.rels><?xml version="1.0" encoding="UTF-8" standalone="yes"?>
<Relationships xmlns="http://schemas.openxmlformats.org/package/2006/relationships"><Relationship Id="rId3" Type="http://schemas.openxmlformats.org/officeDocument/2006/relationships/hyperlink" Target="http://openaccess.inist.fr/IMG/pdf/lignes_directrices_gestion_des_donnees_horizon_2020_version2._1_tr_fr.pdf" TargetMode="External"/><Relationship Id="rId2" Type="http://schemas.openxmlformats.org/officeDocument/2006/relationships/notesSlide" Target="../notesSlides/notesSlide102.xml"/><Relationship Id="rId1" Type="http://schemas.openxmlformats.org/officeDocument/2006/relationships/slideLayout" Target="../slideLayouts/slideLayout3.xml"/><Relationship Id="rId6" Type="http://schemas.openxmlformats.org/officeDocument/2006/relationships/hyperlink" Target="https://www.icpsr.umich.edu/icpsrweb/content/datamanagement/dmp/table.html" TargetMode="External"/><Relationship Id="rId5" Type="http://schemas.openxmlformats.org/officeDocument/2006/relationships/hyperlink" Target="https://doi.org/10.1038/sdata.2016.18" TargetMode="External"/><Relationship Id="rId4" Type="http://schemas.openxmlformats.org/officeDocument/2006/relationships/hyperlink" Target="https://archivesic.ccsd.cnrs.fr/sic_01690547/document" TargetMode="External"/></Relationships>
</file>

<file path=ppt/slides/_rels/slide121.xml.rels><?xml version="1.0" encoding="UTF-8" standalone="yes"?>
<Relationships xmlns="http://schemas.openxmlformats.org/package/2006/relationships"><Relationship Id="rId8" Type="http://schemas.openxmlformats.org/officeDocument/2006/relationships/hyperlink" Target="https://era.gv.at/object/document/485" TargetMode="External"/><Relationship Id="rId3" Type="http://schemas.openxmlformats.org/officeDocument/2006/relationships/hyperlink" Target="https://doi.org/10.1038/533452a" TargetMode="External"/><Relationship Id="rId7" Type="http://schemas.openxmlformats.org/officeDocument/2006/relationships/hyperlink" Target="http://ec.europa.eu/newsroom/dae/document.cfm?doc_id=51636" TargetMode="External"/><Relationship Id="rId2" Type="http://schemas.openxmlformats.org/officeDocument/2006/relationships/notesSlide" Target="../notesSlides/notesSlide103.xml"/><Relationship Id="rId1" Type="http://schemas.openxmlformats.org/officeDocument/2006/relationships/slideLayout" Target="../slideLayouts/slideLayout3.xml"/><Relationship Id="rId6" Type="http://schemas.openxmlformats.org/officeDocument/2006/relationships/hyperlink" Target="http://magic-nexus.eu/sites/default/files/files_documents_repository/h2020-hi-oa-pilot-guide_en.pdf" TargetMode="External"/><Relationship Id="rId5" Type="http://schemas.openxmlformats.org/officeDocument/2006/relationships/hyperlink" Target="http://ec.europa.eu/research/participants/data/ref/h2020/grants_manual/amga/h2020-amga_en.pdf" TargetMode="External"/><Relationship Id="rId10" Type="http://schemas.openxmlformats.org/officeDocument/2006/relationships/hyperlink" Target="https://doi.org/10.1186/s13063-018-2602-y" TargetMode="External"/><Relationship Id="rId4" Type="http://schemas.openxmlformats.org/officeDocument/2006/relationships/hyperlink" Target="http://ec.europa.eu/newsroom/dae/document.cfm?doc_id=2122" TargetMode="External"/><Relationship Id="rId9" Type="http://schemas.openxmlformats.org/officeDocument/2006/relationships/hyperlink" Target="https://ec.europa.eu/research/participants/data/ref/h2020/other/hi/oa-pilot/h2020-hi-erc-oa-guide_en.pdf" TargetMode="External"/></Relationships>
</file>

<file path=ppt/slides/_rels/slide122.xml.rels><?xml version="1.0" encoding="UTF-8" standalone="yes"?>
<Relationships xmlns="http://schemas.openxmlformats.org/package/2006/relationships"><Relationship Id="rId8" Type="http://schemas.openxmlformats.org/officeDocument/2006/relationships/hyperlink" Target="https://archivesic.ccsd.cnrs.fr/sic_01690547/document" TargetMode="External"/><Relationship Id="rId13" Type="http://schemas.openxmlformats.org/officeDocument/2006/relationships/hyperlink" Target="http://2025.inra.fr/" TargetMode="External"/><Relationship Id="rId3" Type="http://schemas.openxmlformats.org/officeDocument/2006/relationships/hyperlink" Target="https://www.msss.com/mars_images/moc/mgssdmp.html#RTFToC12" TargetMode="External"/><Relationship Id="rId7" Type="http://schemas.openxmlformats.org/officeDocument/2006/relationships/hyperlink" Target="https://doi.org/10.3897/rio.2.e8664" TargetMode="External"/><Relationship Id="rId12" Type="http://schemas.openxmlformats.org/officeDocument/2006/relationships/hyperlink" Target="https://www.openaire.eu/guides/" TargetMode="External"/><Relationship Id="rId2" Type="http://schemas.openxmlformats.org/officeDocument/2006/relationships/notesSlide" Target="../notesSlides/notesSlide104.xml"/><Relationship Id="rId16" Type="http://schemas.openxmlformats.org/officeDocument/2006/relationships/hyperlink" Target="http://www.data-archive.ac.uk/create-manage/planning-for-sharing/costing" TargetMode="External"/><Relationship Id="rId1" Type="http://schemas.openxmlformats.org/officeDocument/2006/relationships/slideLayout" Target="../slideLayouts/slideLayout3.xml"/><Relationship Id="rId6" Type="http://schemas.openxmlformats.org/officeDocument/2006/relationships/hyperlink" Target="https://nci.org.au/wp-content/uploads/2017/07/Data-Management-Plan_template2018.pdf" TargetMode="External"/><Relationship Id="rId11" Type="http://schemas.openxmlformats.org/officeDocument/2006/relationships/hyperlink" Target="http://blogs.lshtm.ac.uk/rdmss/lshtm_dmp" TargetMode="External"/><Relationship Id="rId5" Type="http://schemas.openxmlformats.org/officeDocument/2006/relationships/hyperlink" Target="http://www.embrc.eu/embrc-eric-data-management-plan-v10" TargetMode="External"/><Relationship Id="rId15" Type="http://schemas.openxmlformats.org/officeDocument/2006/relationships/hyperlink" Target="https://www.ukdataservice.ac.uk/manage-data/plan" TargetMode="External"/><Relationship Id="rId10" Type="http://schemas.openxmlformats.org/officeDocument/2006/relationships/hyperlink" Target="http://oznome.csiro.au/5star/#page-top" TargetMode="External"/><Relationship Id="rId4" Type="http://schemas.openxmlformats.org/officeDocument/2006/relationships/hyperlink" Target="https://doi.org/10.15454/1.485854076583696E12" TargetMode="External"/><Relationship Id="rId9" Type="http://schemas.openxmlformats.org/officeDocument/2006/relationships/hyperlink" Target="https://www.rd-alliance.org/system/files/documents/2-RDA10-Murphy-ExposingDMPs.pptx" TargetMode="External"/><Relationship Id="rId14" Type="http://schemas.openxmlformats.org/officeDocument/2006/relationships/hyperlink" Target="https://gouvernement-ouvert.etalab.gouv.fr/pgo-concertation/topic/5a1bfc1b498edd6b29cb10d4" TargetMode="External"/></Relationships>
</file>

<file path=ppt/slides/_rels/slide123.xml.rels><?xml version="1.0" encoding="UTF-8" standalone="yes"?>
<Relationships xmlns="http://schemas.openxmlformats.org/package/2006/relationships"><Relationship Id="rId8" Type="http://schemas.openxmlformats.org/officeDocument/2006/relationships/hyperlink" Target="https://coop-ist.cirad.fr/gestion-de-l-information/gerer-les-donnees-de-la-recherche/se-familiariser-avec-les-plans-de-gestion-de-donnees-de-la-recherche/3-exemple-de-trame-d-un-plan-de-gestion-de-donnees" TargetMode="External"/><Relationship Id="rId13" Type="http://schemas.openxmlformats.org/officeDocument/2006/relationships/hyperlink" Target="https://www6.inra.fr/datapartage/Gerer/Plan-de-gestion" TargetMode="External"/><Relationship Id="rId3" Type="http://schemas.openxmlformats.org/officeDocument/2006/relationships/hyperlink" Target="https://erc.europa.eu/content/erc-data-management-plan-template" TargetMode="External"/><Relationship Id="rId7" Type="http://schemas.openxmlformats.org/officeDocument/2006/relationships/hyperlink" Target="https://archivesic.ccsd.cnrs.fr/sic_01690547/document" TargetMode="External"/><Relationship Id="rId12" Type="http://schemas.openxmlformats.org/officeDocument/2006/relationships/hyperlink" Target="https://dmptool.org/public_plans" TargetMode="External"/><Relationship Id="rId2" Type="http://schemas.openxmlformats.org/officeDocument/2006/relationships/notesSlide" Target="../notesSlides/notesSlide105.xml"/><Relationship Id="rId1" Type="http://schemas.openxmlformats.org/officeDocument/2006/relationships/slideLayout" Target="../slideLayouts/slideLayout3.xml"/><Relationship Id="rId6" Type="http://schemas.openxmlformats.org/officeDocument/2006/relationships/hyperlink" Target="https://fr.slideshare.net/ResearchDataAlliance/openaire-and-eudat-services-and-tools-to-support-fair-dmp-implementation-68900290" TargetMode="External"/><Relationship Id="rId11" Type="http://schemas.openxmlformats.org/officeDocument/2006/relationships/hyperlink" Target="https://dmptool.org/public_templates" TargetMode="External"/><Relationship Id="rId5" Type="http://schemas.openxmlformats.org/officeDocument/2006/relationships/hyperlink" Target="https://www.edugroepen.nl/sites/RDM_platform/Shared%20Documents/Bij%20de%20WG%20Onderzoeksondersteuning%20en%20advies/LCRDM%2010%20tips%20for%20writing%20a%20DMP%20no%20branding.pdf" TargetMode="External"/><Relationship Id="rId15" Type="http://schemas.openxmlformats.org/officeDocument/2006/relationships/hyperlink" Target="https://riojournal.com/browse_journal_articles.php?form_name=filter_articles&amp;sortby=0&amp;journal_id=17&amp;search_in_=0&amp;section_type%5b%5d=231" TargetMode="External"/><Relationship Id="rId10" Type="http://schemas.openxmlformats.org/officeDocument/2006/relationships/hyperlink" Target="https://dmponline.dcc.ac.uk/public_templates" TargetMode="External"/><Relationship Id="rId4" Type="http://schemas.openxmlformats.org/officeDocument/2006/relationships/hyperlink" Target="https://www.elsevier.com/authors-update/story/publishing-trends/how-to-create-a-good-data-management-plan" TargetMode="External"/><Relationship Id="rId9" Type="http://schemas.openxmlformats.org/officeDocument/2006/relationships/hyperlink" Target="http://www.dcc.ac.uk/resources/data-management-plans/guidance-examples" TargetMode="External"/><Relationship Id="rId14" Type="http://schemas.openxmlformats.org/officeDocument/2006/relationships/hyperlink" Target="https://donnees-recherche.irstea.fr/dmppgd-plan-de-gestion-de-donnees/" TargetMode="External"/></Relationships>
</file>

<file path=ppt/slides/_rels/slide124.xml.rels><?xml version="1.0" encoding="UTF-8" standalone="yes"?>
<Relationships xmlns="http://schemas.openxmlformats.org/package/2006/relationships"><Relationship Id="rId3" Type="http://schemas.openxmlformats.org/officeDocument/2006/relationships/hyperlink" Target="http://doi.org/10.2777/121253" TargetMode="External"/><Relationship Id="rId2" Type="http://schemas.openxmlformats.org/officeDocument/2006/relationships/notesSlide" Target="../notesSlides/notesSlide106.xml"/><Relationship Id="rId1" Type="http://schemas.openxmlformats.org/officeDocument/2006/relationships/slideLayout" Target="../slideLayouts/slideLayout3.xml"/><Relationship Id="rId6" Type="http://schemas.openxmlformats.org/officeDocument/2006/relationships/hyperlink" Target="http://dx.doi.org/10.1101/443499" TargetMode="External"/><Relationship Id="rId5" Type="http://schemas.openxmlformats.org/officeDocument/2006/relationships/hyperlink" Target="http://doi.org/10.7191/jeslib.2018.1155" TargetMode="External"/><Relationship Id="rId4" Type="http://schemas.openxmlformats.org/officeDocument/2006/relationships/hyperlink" Target="https://zenodo.org/record/1120245#.Wl2VAzciGM8" TargetMode="External"/></Relationships>
</file>

<file path=ppt/slides/_rels/slide125.xml.rels><?xml version="1.0" encoding="UTF-8" standalone="yes"?>
<Relationships xmlns="http://schemas.openxmlformats.org/package/2006/relationships"><Relationship Id="rId8" Type="http://schemas.openxmlformats.org/officeDocument/2006/relationships/hyperlink" Target="https://fr.slideshare.net/amandawhitmire/idcc-workshop-analysing-dmps-to-inform-and-empower-academic-librarians-in-providing-research-data-support-lessons-from-the-dart-project" TargetMode="External"/><Relationship Id="rId13" Type="http://schemas.openxmlformats.org/officeDocument/2006/relationships/hyperlink" Target="https://zenodo.org/record/257650/files/Wellcome_Rubric_v2.1.pdf" TargetMode="External"/><Relationship Id="rId3" Type="http://schemas.openxmlformats.org/officeDocument/2006/relationships/hyperlink" Target="http://slideplayer.com/slide/10989016/" TargetMode="External"/><Relationship Id="rId7" Type="http://schemas.openxmlformats.org/officeDocument/2006/relationships/hyperlink" Target="http://doi.org/10.1177/0340035216682041" TargetMode="External"/><Relationship Id="rId12" Type="http://schemas.openxmlformats.org/officeDocument/2006/relationships/hyperlink" Target="http://www.dcc.ac.uk/resources/data-management-plans/funders-requirements" TargetMode="External"/><Relationship Id="rId2" Type="http://schemas.openxmlformats.org/officeDocument/2006/relationships/notesSlide" Target="../notesSlides/notesSlide107.xml"/><Relationship Id="rId1" Type="http://schemas.openxmlformats.org/officeDocument/2006/relationships/slideLayout" Target="../slideLayouts/slideLayout3.xml"/><Relationship Id="rId6" Type="http://schemas.openxmlformats.org/officeDocument/2006/relationships/hyperlink" Target="http://www.dcc.ac.uk/webfm_send/2384" TargetMode="External"/><Relationship Id="rId11" Type="http://schemas.openxmlformats.org/officeDocument/2006/relationships/hyperlink" Target="https://osf.io/kh2y6/" TargetMode="External"/><Relationship Id="rId5" Type="http://schemas.openxmlformats.org/officeDocument/2006/relationships/hyperlink" Target="https://www.edugroepen.nl/sites/RDM_platform/Shared%20Documents/Bij%20de%20WG%20Onderzoeksondersteuning%20en%20advies/Report%20about%20LCRDM%20DMP%20review%20survey%20-%2022%20June%202017.pdf" TargetMode="External"/><Relationship Id="rId10" Type="http://schemas.openxmlformats.org/officeDocument/2006/relationships/hyperlink" Target="https://osf.io/y9gze/" TargetMode="External"/><Relationship Id="rId4" Type="http://schemas.openxmlformats.org/officeDocument/2006/relationships/hyperlink" Target="https://pure.knaw.nl/portal/files/6616988/20180524_Why_is_this_a_good_DMP_public.pdf" TargetMode="External"/><Relationship Id="rId9" Type="http://schemas.openxmlformats.org/officeDocument/2006/relationships/hyperlink" Target="http://doi.org/10.2218/ijdc.v11i1.423" TargetMode="External"/><Relationship Id="rId14" Type="http://schemas.openxmlformats.org/officeDocument/2006/relationships/hyperlink" Target="https://zenodo.org/record/247087#.WtTGRJcuBaQ" TargetMode="External"/></Relationships>
</file>

<file path=ppt/slides/_rels/slide126.xml.rels><?xml version="1.0" encoding="UTF-8" standalone="yes"?>
<Relationships xmlns="http://schemas.openxmlformats.org/package/2006/relationships"><Relationship Id="rId8" Type="http://schemas.openxmlformats.org/officeDocument/2006/relationships/hyperlink" Target="http://dx.doi.org/10.1371/journal.pcbi.1006750" TargetMode="External"/><Relationship Id="rId13" Type="http://schemas.openxmlformats.org/officeDocument/2006/relationships/hyperlink" Target="https://www.rd-alliance.org/groups/dmp-common-standards-wg" TargetMode="External"/><Relationship Id="rId3" Type="http://schemas.openxmlformats.org/officeDocument/2006/relationships/hyperlink" Target="http://www.scienceeurope.org/wp-content/uploads/2018/01/SE_Guidance_Document_RDMPs.pdf" TargetMode="External"/><Relationship Id="rId7" Type="http://schemas.openxmlformats.org/officeDocument/2006/relationships/hyperlink" Target="https://doi.org/10.5281/zenodo.1461601" TargetMode="External"/><Relationship Id="rId12" Type="http://schemas.openxmlformats.org/officeDocument/2006/relationships/hyperlink" Target="https://www.rd-alliance.org/groups/active-data-management-plans/wiki/active-data-management-plans-wiki-index.html" TargetMode="External"/><Relationship Id="rId2" Type="http://schemas.openxmlformats.org/officeDocument/2006/relationships/notesSlide" Target="../notesSlides/notesSlide108.xml"/><Relationship Id="rId1" Type="http://schemas.openxmlformats.org/officeDocument/2006/relationships/slideLayout" Target="../slideLayouts/slideLayout3.xml"/><Relationship Id="rId6" Type="http://schemas.openxmlformats.org/officeDocument/2006/relationships/hyperlink" Target="https://www.slideshare.net/sjDCC/active-actionable-dmps?utm_source=Pipeline+Newsletter&amp;utm_campaign=543b88f59a-Pipeline_March_201708&amp;utm_medium=email&amp;utm_term=0_a11772394f-543b88f59a-420457097&amp;mc_cid=543b88f59a&amp;mc_eid=221c34d46c" TargetMode="External"/><Relationship Id="rId11" Type="http://schemas.openxmlformats.org/officeDocument/2006/relationships/hyperlink" Target="https://www.rd-alliance.org/groups/active-data-management-plans.html" TargetMode="External"/><Relationship Id="rId5" Type="http://schemas.openxmlformats.org/officeDocument/2006/relationships/hyperlink" Target="http://www.dcc.ac.uk/webfm_send/2384" TargetMode="External"/><Relationship Id="rId10" Type="http://schemas.openxmlformats.org/officeDocument/2006/relationships/hyperlink" Target="https://doi.org/10.3897/rio.3.e13086" TargetMode="External"/><Relationship Id="rId4" Type="http://schemas.openxmlformats.org/officeDocument/2006/relationships/hyperlink" Target="https://www.rd-alliance.org/sites/default/files/attachment/RDA%20DRIG%20Domain%20Protocols%20V3%20Barcelona%20April%202017%20-%20DoornAerts.pptx" TargetMode="External"/><Relationship Id="rId9" Type="http://schemas.openxmlformats.org/officeDocument/2006/relationships/hyperlink" Target="https://zenodo.org/record/1266211#.XKbuY6TgqM8" TargetMode="External"/><Relationship Id="rId14" Type="http://schemas.openxmlformats.org/officeDocument/2006/relationships/hyperlink" Target="https://activedmps.org/" TargetMode="External"/></Relationships>
</file>

<file path=ppt/slides/_rels/slide127.xml.rels><?xml version="1.0" encoding="UTF-8" standalone="yes"?>
<Relationships xmlns="http://schemas.openxmlformats.org/package/2006/relationships"><Relationship Id="rId8" Type="http://schemas.openxmlformats.org/officeDocument/2006/relationships/hyperlink" Target="http://doranum.fr/publications-et-donnees-de-la-recherche-dans-les-projets-horizon-2020/" TargetMode="External"/><Relationship Id="rId3" Type="http://schemas.openxmlformats.org/officeDocument/2006/relationships/hyperlink" Target="http://doi.org/10.2777/121253" TargetMode="External"/><Relationship Id="rId7" Type="http://schemas.openxmlformats.org/officeDocument/2006/relationships/hyperlink" Target="http://doranum.fr/plan-de-gestion-de-donnees-dmp/" TargetMode="External"/><Relationship Id="rId2" Type="http://schemas.openxmlformats.org/officeDocument/2006/relationships/notesSlide" Target="../notesSlides/notesSlide109.xml"/><Relationship Id="rId1" Type="http://schemas.openxmlformats.org/officeDocument/2006/relationships/slideLayout" Target="../slideLayouts/slideLayout3.xml"/><Relationship Id="rId6" Type="http://schemas.openxmlformats.org/officeDocument/2006/relationships/hyperlink" Target="http://www.dcc.ac.uk/training/rdm-librarians" TargetMode="External"/><Relationship Id="rId11" Type="http://schemas.openxmlformats.org/officeDocument/2006/relationships/hyperlink" Target="https://openworking.wordpress.com/data-stewardship/" TargetMode="External"/><Relationship Id="rId5" Type="http://schemas.openxmlformats.org/officeDocument/2006/relationships/hyperlink" Target="https://blogs.lse.ac.uk/impactofsocialsciences/2018/11/14/the-main-obstacles-to-better-research-data-management-and-sharing-are-cultural-but-change-is-in-our-hands/" TargetMode="External"/><Relationship Id="rId10" Type="http://schemas.openxmlformats.org/officeDocument/2006/relationships/hyperlink" Target="https://openworking.wordpress.com/2017/01/04/role-of-data-stewards-and-data-stewardship-community/" TargetMode="External"/><Relationship Id="rId4" Type="http://schemas.openxmlformats.org/officeDocument/2006/relationships/hyperlink" Target="https://fr.slideshare.net/amandawhitmire/idcc-workshop-analysing-dmps-to-inform-and-empower-academic-librarians-in-providing-research-data-support-lessons-from-the-dart-project" TargetMode="External"/><Relationship Id="rId9" Type="http://schemas.openxmlformats.org/officeDocument/2006/relationships/hyperlink" Target="https://www.data.cam.ac.uk/intro-data-champions" TargetMode="Externa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hyperlink" Target="https://www.ukdataservice.ac.uk/manage-data/plan.aspx"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oznome.csiro.au/5star/#page-top"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hyperlink" Target="https://doi.org/10.1038/533452a"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ec.europa.eu/research/science-society/document_library/pdf_06/era-communication-towards-better-access-to-scientific-information_en.pdf" TargetMode="External"/><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hyperlink" Target="http://ec.europa.eu/research/science-society/document_library/pdf_06/recommendation-access-and-preservation-scientific-information_en.pdf" TargetMode="External"/><Relationship Id="rId4" Type="http://schemas.openxmlformats.org/officeDocument/2006/relationships/hyperlink" Target="http://ec.europa.eu/research/science-society/document_library/pdf_06/era-communication-partnership-excellence-growth_en.pdf"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hyperlink" Target="https://ec.europa.eu/research/press/2016/pdf/opendata-infographic_072016.pdf"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ec.europa.eu/research/participants/data/ref/h2020/mga/gga/h2020-mga-gga-multi_en.pdf#page=66"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hyperlink" Target="http://ec.europa.eu/research/participants/data/ref/h2020/grants_manual/amga/h2020-amga_en.pdf" TargetMode="External"/><Relationship Id="rId4" Type="http://schemas.openxmlformats.org/officeDocument/2006/relationships/hyperlink" Target="http://ec.europa.eu/research/participants/data/ref/h2020/grants_manual/hi/oa_pilot/h2020-hi-oa-pilot-guide_en.pdf"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www.data-archive.ac.uk/create-manage/planning-for-sharing/costing"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hyperlink" Target="https://ec.europa.eu/research/participants/data/ref/h2020/other/hi/oa-pilot/h2020-hi-erc-oa-guide_en.pdf" TargetMode="External"/><Relationship Id="rId5" Type="http://schemas.openxmlformats.org/officeDocument/2006/relationships/hyperlink" Target="https://ist.blogs.inra.fr/questionreponses/2018/03/21/evaluation-des-couts-eligibles-au-financement-pour-la-gestion-des-donnees" TargetMode="External"/><Relationship Id="rId4" Type="http://schemas.openxmlformats.org/officeDocument/2006/relationships/hyperlink" Target="https://www.openaire.eu/guides/"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www.enseignementsup-recherche.gouv.fr/cid132529/le-plan-national-pour-la-science-ouverte-les-resultats-de-la-recherche-scientifique-ouverts-a-tous-sans-entrave-sans-delai-sans-paiement.html"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hyperlink" Target="http://www.agence-nationale-recherche.fr/PA2019" TargetMode="External"/><Relationship Id="rId4" Type="http://schemas.openxmlformats.org/officeDocument/2006/relationships/hyperlink" Target="http://www.agence-nationale-recherche.fr/fileadmin/aap/2019/aapg-anr-2019-Guide.pdf"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png"/><Relationship Id="rId7"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8.xml"/><Relationship Id="rId5" Type="http://schemas.openxmlformats.org/officeDocument/2006/relationships/hyperlink" Target="http://blogs.lshtm.ac.uk/rdmss/lshtm_dmp" TargetMode="External"/><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hyperlink" Target="http://dx.doi.org/10.18452/19301" TargetMode="External"/><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8" Type="http://schemas.openxmlformats.org/officeDocument/2006/relationships/hyperlink" Target="https://researcheracademy.elsevier.com/research-preparation/research-data-management/creating-good-research-data-management-plan" TargetMode="External"/><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hyperlink" Target="https://www6.inra.fr/datapartage/Produire-des-donnees-FAIR/Findable"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hyperlink" Target="https://www6.inra.fr/datapartage/Produire-des-donnees-FAIR/Accessible"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hyperlink" Target="https://www6.inra.fr/datapartage/Produire-des-donnees-FAIR/Interoperable"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hyperlink" Target="https://www6.inra.fr/datapartage/Produire-des-donnees-FAIR/Reusable" TargetMode="External"/><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hyperlink" Target="https://www.scienceeurope.org/wp-content/uploads/2018/12/SE_RDM_Practical_Guide_Final.pdf" TargetMode="External"/><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image" Target="../media/image26.jpg"/><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3.pn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hyperlink" Target="https://www.edugroepen.nl/sites/RDM_platform/SitePages/Home.aspx"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hyperlink" Target="https://dmptool.org/public_templates"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dmponline.dcc.ac.uk/public_templates" TargetMode="External"/><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hyperlink" Target="https://erc.europa.eu/sites/default/files/document/file/ERC_DataManagementPlan_template.docx"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69.png"/></Relationships>
</file>

<file path=ppt/slides/_rels/slide4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0.xml"/><Relationship Id="rId1" Type="http://schemas.openxmlformats.org/officeDocument/2006/relationships/slideLayout" Target="../slideLayouts/slideLayout5.xml"/><Relationship Id="rId6" Type="http://schemas.openxmlformats.org/officeDocument/2006/relationships/hyperlink" Target="https://coop-ist.cirad.fr/gestion-de-l-information/gerer-les-donnees-de-la-recherche/decouvrir-des-plans-de-gestion-de-donnees-de-la-recherche/3-exemple-de-trame-d-un-plan-de-gestion-de-donnees-pgd" TargetMode="External"/><Relationship Id="rId5" Type="http://schemas.openxmlformats.org/officeDocument/2006/relationships/image" Target="../media/image71.png"/><Relationship Id="rId4" Type="http://schemas.openxmlformats.org/officeDocument/2006/relationships/hyperlink" Target="https://donnees-recherche.irstea.fr/dmppgd-plan-de-gestion-de-donnees/"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www.openaire.eu/what-is-the-open-research-data-pilot" TargetMode="External"/><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hyperlink" Target="https://www6.inra.fr/datapartage/Media/Fichier/PGD/PGD-trame-type-v1"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dmp.opidor.fr/" TargetMode="External"/><Relationship Id="rId2" Type="http://schemas.openxmlformats.org/officeDocument/2006/relationships/notesSlide" Target="../notesSlides/notesSlide42.xml"/><Relationship Id="rId1" Type="http://schemas.openxmlformats.org/officeDocument/2006/relationships/slideLayout" Target="../slideLayouts/slideLayout3.xml"/><Relationship Id="rId5" Type="http://schemas.openxmlformats.org/officeDocument/2006/relationships/image" Target="../media/image73.png"/><Relationship Id="rId4" Type="http://schemas.openxmlformats.org/officeDocument/2006/relationships/image" Target="../media/image72.png"/></Relationships>
</file>

<file path=ppt/slides/_rels/slide46.xml.rels><?xml version="1.0" encoding="UTF-8" standalone="yes"?>
<Relationships xmlns="http://schemas.openxmlformats.org/package/2006/relationships"><Relationship Id="rId8" Type="http://schemas.openxmlformats.org/officeDocument/2006/relationships/hyperlink" Target="https://riojournal.com/browse_journal_articles.php?form_name=filter_articles&amp;sortby=0&amp;journal_id=17&amp;search_in_=0&amp;section_type%5b%5d=231" TargetMode="External"/><Relationship Id="rId3" Type="http://schemas.openxmlformats.org/officeDocument/2006/relationships/hyperlink" Target="http://www.dcc.ac.uk/resources/data-management-plans/guidance-examples" TargetMode="External"/><Relationship Id="rId7" Type="http://schemas.openxmlformats.org/officeDocument/2006/relationships/hyperlink" Target="https://zenodo.org/search?page=1&amp;size=20&amp;q=%22data%20management%20plan%22&amp;file_type=pdf&amp;sort=mostrecent&amp;type=publication" TargetMode="External"/><Relationship Id="rId2" Type="http://schemas.openxmlformats.org/officeDocument/2006/relationships/notesSlide" Target="../notesSlides/notesSlide43.xml"/><Relationship Id="rId1" Type="http://schemas.openxmlformats.org/officeDocument/2006/relationships/slideLayout" Target="../slideLayouts/slideLayout5.xml"/><Relationship Id="rId6" Type="http://schemas.openxmlformats.org/officeDocument/2006/relationships/hyperlink" Target="https://libereurope.eu/dmpcatalogue" TargetMode="External"/><Relationship Id="rId5" Type="http://schemas.openxmlformats.org/officeDocument/2006/relationships/hyperlink" Target="https://dmp.opidor.fr/public_plans" TargetMode="External"/><Relationship Id="rId4" Type="http://schemas.openxmlformats.org/officeDocument/2006/relationships/hyperlink" Target="https://dmptool.org/public_plans" TargetMode="External"/><Relationship Id="rId9" Type="http://schemas.openxmlformats.org/officeDocument/2006/relationships/hyperlink" Target="https://cordis.europa.eu/"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hyperlink" Target="https://doi.org/10.1101/443499" TargetMode="External"/><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hyperlink" Target="https://www.rd-alliance.org/system/files/documents/2-RDA10-Murphy-ExposingDMPs.pptx" TargetMode="External"/><Relationship Id="rId5" Type="http://schemas.openxmlformats.org/officeDocument/2006/relationships/hyperlink" Target="https://www.rd-alliance.org/groups/exposing-data-management-plans-wg" TargetMode="External"/><Relationship Id="rId4" Type="http://schemas.openxmlformats.org/officeDocument/2006/relationships/image" Target="../media/image75.png"/></Relationships>
</file>

<file path=ppt/slides/_rels/slide4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4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hyperlink" Target="http://acmi.microbiologyresearch.org/content/journal/acmi" TargetMode="External"/><Relationship Id="rId4" Type="http://schemas.openxmlformats.org/officeDocument/2006/relationships/image" Target="../media/image79.png"/></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hyperlink" Target="https://doi.org/10.1101/443499" TargetMode="Externa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dmp.opidor.fr/" TargetMode="External"/><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image" Target="../media/image81.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2.xml"/><Relationship Id="rId1" Type="http://schemas.openxmlformats.org/officeDocument/2006/relationships/slideLayout" Target="../slideLayouts/slideLayout3.xml"/><Relationship Id="rId5" Type="http://schemas.openxmlformats.org/officeDocument/2006/relationships/image" Target="../media/image86.png"/><Relationship Id="rId4" Type="http://schemas.openxmlformats.org/officeDocument/2006/relationships/image" Target="../media/image85.png"/></Relationships>
</file>

<file path=ppt/slides/_rels/slide5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3.xml"/><Relationship Id="rId4" Type="http://schemas.openxmlformats.org/officeDocument/2006/relationships/image" Target="../media/image89.png"/></Relationships>
</file>

<file path=ppt/slides/_rels/slide5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image" Target="../media/image91.pn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6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5.xml"/><Relationship Id="rId1" Type="http://schemas.openxmlformats.org/officeDocument/2006/relationships/slideLayout" Target="../slideLayouts/slideLayout3.xml"/><Relationship Id="rId5" Type="http://schemas.openxmlformats.org/officeDocument/2006/relationships/image" Target="../media/image94.png"/><Relationship Id="rId4" Type="http://schemas.openxmlformats.org/officeDocument/2006/relationships/image" Target="../media/image93.png"/></Relationships>
</file>

<file path=ppt/slides/_rels/slide6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9.xml"/><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0.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1.xml"/><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2.xml"/><Relationship Id="rId1" Type="http://schemas.openxmlformats.org/officeDocument/2006/relationships/slideLayout" Target="../slideLayouts/slideLayout9.xml"/><Relationship Id="rId4" Type="http://schemas.openxmlformats.org/officeDocument/2006/relationships/image" Target="../media/image102.png"/></Relationships>
</file>

<file path=ppt/slides/_rels/slide6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3.xml"/><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hyperlink" Target="https://www.icpsr.umich.edu/icpsrweb/content/datamanagement/dmp/table.html"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4.xml"/><Relationship Id="rId1" Type="http://schemas.openxmlformats.org/officeDocument/2006/relationships/slideLayout" Target="../slideLayouts/slideLayout3.xml"/><Relationship Id="rId4" Type="http://schemas.openxmlformats.org/officeDocument/2006/relationships/image" Target="../media/image106.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9.xml"/><Relationship Id="rId1" Type="http://schemas.openxmlformats.org/officeDocument/2006/relationships/slideLayout" Target="../slideLayouts/slideLayout3.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hyperlink" Target="https://cdn1.euraxess.org/sites/default/files/policy_library/ec-rtd_os_skills_report_final_complete_2207_1.pdf"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0.xml"/><Relationship Id="rId1" Type="http://schemas.openxmlformats.org/officeDocument/2006/relationships/slideLayout" Target="../slideLayouts/slideLayout8.xml"/><Relationship Id="rId5" Type="http://schemas.openxmlformats.org/officeDocument/2006/relationships/hyperlink" Target="https://zenodo.org/record/1120245#.Wl2VAzciGM8" TargetMode="External"/><Relationship Id="rId4" Type="http://schemas.openxmlformats.org/officeDocument/2006/relationships/image" Target="../media/image112.png"/></Relationships>
</file>

<file path=ppt/slides/_rels/slide7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71.xml"/><Relationship Id="rId1" Type="http://schemas.openxmlformats.org/officeDocument/2006/relationships/slideLayout" Target="../slideLayouts/slideLayout3.xml"/><Relationship Id="rId5" Type="http://schemas.openxmlformats.org/officeDocument/2006/relationships/image" Target="../media/image115.png"/><Relationship Id="rId4" Type="http://schemas.openxmlformats.org/officeDocument/2006/relationships/image" Target="../media/image114.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www.scienceeurope.org/wp-content/uploads/2018/12/SE_RDM_Practical_Guide_Final.pdf"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26.jpg"/><Relationship Id="rId4" Type="http://schemas.openxmlformats.org/officeDocument/2006/relationships/image" Target="../media/image25.png"/></Relationships>
</file>

<file path=ppt/slides/_rels/slide8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72.xml"/><Relationship Id="rId1" Type="http://schemas.openxmlformats.org/officeDocument/2006/relationships/slideLayout" Target="../slideLayouts/slideLayout3.xml"/><Relationship Id="rId4" Type="http://schemas.openxmlformats.org/officeDocument/2006/relationships/image" Target="../media/image117.png"/></Relationships>
</file>

<file path=ppt/slides/_rels/slide8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73.xml"/><Relationship Id="rId1" Type="http://schemas.openxmlformats.org/officeDocument/2006/relationships/slideLayout" Target="../slideLayouts/slideLayout3.xml"/><Relationship Id="rId4" Type="http://schemas.openxmlformats.org/officeDocument/2006/relationships/hyperlink" Target="https://twitter.com/ScientificData/status/1062663544481681408" TargetMode="Externa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75.xml"/><Relationship Id="rId1" Type="http://schemas.openxmlformats.org/officeDocument/2006/relationships/slideLayout" Target="../slideLayouts/slideLayout3.xml"/><Relationship Id="rId4" Type="http://schemas.openxmlformats.org/officeDocument/2006/relationships/hyperlink" Target="http://www.dcc.ac.uk/webfm_send/2384"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76.xml"/><Relationship Id="rId1" Type="http://schemas.openxmlformats.org/officeDocument/2006/relationships/slideLayout" Target="../slideLayouts/slideLayout7.xml"/><Relationship Id="rId6" Type="http://schemas.openxmlformats.org/officeDocument/2006/relationships/hyperlink" Target="http://www.dcc.ac.uk/resources/data-management-plans/funders-requirements" TargetMode="External"/><Relationship Id="rId5" Type="http://schemas.openxmlformats.org/officeDocument/2006/relationships/image" Target="../media/image124.png"/><Relationship Id="rId4" Type="http://schemas.openxmlformats.org/officeDocument/2006/relationships/image" Target="../media/image123.png"/></Relationships>
</file>

<file path=ppt/slides/_rels/slide8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77.xml"/><Relationship Id="rId1" Type="http://schemas.openxmlformats.org/officeDocument/2006/relationships/slideLayout" Target="../slideLayouts/slideLayout3.xml"/><Relationship Id="rId5" Type="http://schemas.openxmlformats.org/officeDocument/2006/relationships/image" Target="../media/image126.png"/><Relationship Id="rId4" Type="http://schemas.openxmlformats.org/officeDocument/2006/relationships/hyperlink" Target="http://www.dcc.ac.uk/webfm_send/2384"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hyperlink" Target="http://interpretationandmethod.com/wp-content/uploads/2015/10/Krystalli-NSF-Data-Sharing-Memo_ForPosting_March2019.pdf" TargetMode="External"/><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hyperlink" Target="http://interpretationandmethod.com/wp-content/uploads/2015/10/Krystalli-NSF-Data-Sharing-Memo_ForPosting_March2019.pdf" TargetMode="Externa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80.xml"/><Relationship Id="rId1" Type="http://schemas.openxmlformats.org/officeDocument/2006/relationships/slideLayout" Target="../slideLayouts/slideLayout3.xml"/><Relationship Id="rId5" Type="http://schemas.openxmlformats.org/officeDocument/2006/relationships/image" Target="../media/image129.png"/><Relationship Id="rId4" Type="http://schemas.openxmlformats.org/officeDocument/2006/relationships/hyperlink" Target="https://osf.io/kh2y6/" TargetMode="External"/></Relationships>
</file>

<file path=ppt/slides/_rels/slide9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81.xml"/><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82.xml"/><Relationship Id="rId1" Type="http://schemas.openxmlformats.org/officeDocument/2006/relationships/slideLayout" Target="../slideLayouts/slideLayout7.xml"/><Relationship Id="rId5" Type="http://schemas.openxmlformats.org/officeDocument/2006/relationships/image" Target="../media/image133.png"/><Relationship Id="rId4" Type="http://schemas.openxmlformats.org/officeDocument/2006/relationships/image" Target="../media/image132.png"/></Relationships>
</file>

<file path=ppt/slides/_rels/slide93.xml.rels><?xml version="1.0" encoding="UTF-8" standalone="yes"?>
<Relationships xmlns="http://schemas.openxmlformats.org/package/2006/relationships"><Relationship Id="rId8" Type="http://schemas.openxmlformats.org/officeDocument/2006/relationships/hyperlink" Target="http://www.dcc.ac.uk/sites/default/files/documents/resource/DMP/H2020%20DMP%20compliance%20rubric.pdf" TargetMode="External"/><Relationship Id="rId3" Type="http://schemas.openxmlformats.org/officeDocument/2006/relationships/hyperlink" Target="http://www.dcc.ac.uk/sites/default/files/documents/resource/DMP/AHRC%20DMP%20Compliance%20rubric.pdf" TargetMode="External"/><Relationship Id="rId7" Type="http://schemas.openxmlformats.org/officeDocument/2006/relationships/hyperlink" Target="http://doi.org/10.5281/zenodo.247087" TargetMode="External"/><Relationship Id="rId12" Type="http://schemas.openxmlformats.org/officeDocument/2006/relationships/hyperlink" Target="https://www.sheffield.ac.uk/library/rdm/dmp" TargetMode="External"/><Relationship Id="rId2" Type="http://schemas.openxmlformats.org/officeDocument/2006/relationships/notesSlide" Target="../notesSlides/notesSlide83.xml"/><Relationship Id="rId1" Type="http://schemas.openxmlformats.org/officeDocument/2006/relationships/slideLayout" Target="../slideLayouts/slideLayout3.xml"/><Relationship Id="rId6" Type="http://schemas.openxmlformats.org/officeDocument/2006/relationships/hyperlink" Target="http://doi.org/10.5281/zenodo.487228" TargetMode="External"/><Relationship Id="rId11" Type="http://schemas.openxmlformats.org/officeDocument/2006/relationships/hyperlink" Target="https://zenodo.org/record/257650" TargetMode="External"/><Relationship Id="rId5" Type="http://schemas.openxmlformats.org/officeDocument/2006/relationships/hyperlink" Target="http://doi.org/10.5281/zenodo.463383" TargetMode="External"/><Relationship Id="rId10" Type="http://schemas.openxmlformats.org/officeDocument/2006/relationships/hyperlink" Target="https://doi.org/10.6084/m9.figshare.4658743.v1" TargetMode="External"/><Relationship Id="rId4" Type="http://schemas.openxmlformats.org/officeDocument/2006/relationships/hyperlink" Target="http://doi.org/10.5281/zenodo.247085" TargetMode="External"/><Relationship Id="rId9" Type="http://schemas.openxmlformats.org/officeDocument/2006/relationships/hyperlink" Target="http://www.ncl.ac.uk/fms/postgrad/skills/documents/MRCDMPCompliancerubricDRAFT.pdf" TargetMode="External"/></Relationships>
</file>

<file path=ppt/slides/_rels/slide94.xml.rels><?xml version="1.0" encoding="UTF-8" standalone="yes"?>
<Relationships xmlns="http://schemas.openxmlformats.org/package/2006/relationships"><Relationship Id="rId3" Type="http://schemas.openxmlformats.org/officeDocument/2006/relationships/hyperlink" Target="https://zenodo.org/record/257650/files/Wellcome_Rubric_v2.1.pdf" TargetMode="External"/><Relationship Id="rId2" Type="http://schemas.openxmlformats.org/officeDocument/2006/relationships/notesSlide" Target="../notesSlides/notesSlide84.xml"/><Relationship Id="rId1" Type="http://schemas.openxmlformats.org/officeDocument/2006/relationships/slideLayout" Target="../slideLayouts/slideLayout3.xml"/><Relationship Id="rId5" Type="http://schemas.openxmlformats.org/officeDocument/2006/relationships/image" Target="../media/image135.png"/><Relationship Id="rId4" Type="http://schemas.openxmlformats.org/officeDocument/2006/relationships/image" Target="../media/image134.png"/></Relationships>
</file>

<file path=ppt/slides/_rels/slide9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85.xml"/><Relationship Id="rId1" Type="http://schemas.openxmlformats.org/officeDocument/2006/relationships/slideLayout" Target="../slideLayouts/slideLayout8.xml"/><Relationship Id="rId5" Type="http://schemas.openxmlformats.org/officeDocument/2006/relationships/hyperlink" Target="https://wiki.surfnet.nl/download/attachments/50107419/Data%20Management%20Plan%20assessment%20grid%20v0%203.pdf?version=1&amp;modificationDate=1479398494019&amp;api=v2" TargetMode="External"/><Relationship Id="rId4" Type="http://schemas.openxmlformats.org/officeDocument/2006/relationships/hyperlink" Target="http://www.dcc.ac.uk/sites/default/files/documents/resource/DMP/H2020%20DMP%20compliance%20rubric.pdf" TargetMode="External"/></Relationships>
</file>

<file path=ppt/slides/_rels/slide9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86.xml"/><Relationship Id="rId1" Type="http://schemas.openxmlformats.org/officeDocument/2006/relationships/slideLayout" Target="../slideLayouts/slideLayout3.xml"/><Relationship Id="rId4" Type="http://schemas.openxmlformats.org/officeDocument/2006/relationships/hyperlink" Target="https://libereurope.eu/dmpcatalogue/" TargetMode="External"/></Relationships>
</file>

<file path=ppt/slides/_rels/slide97.xml.rels><?xml version="1.0" encoding="UTF-8" standalone="yes"?>
<Relationships xmlns="http://schemas.openxmlformats.org/package/2006/relationships"><Relationship Id="rId3" Type="http://schemas.openxmlformats.org/officeDocument/2006/relationships/hyperlink" Target="https://libereurope.eu/dmpcatalogue/explanation/" TargetMode="External"/><Relationship Id="rId2" Type="http://schemas.openxmlformats.org/officeDocument/2006/relationships/image" Target="../media/image138.png"/><Relationship Id="rId1" Type="http://schemas.openxmlformats.org/officeDocument/2006/relationships/slideLayout" Target="../slideLayouts/slideLayout3.xml"/><Relationship Id="rId4" Type="http://schemas.openxmlformats.org/officeDocument/2006/relationships/image" Target="../media/image139.pn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8.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Shape 105"/>
          <p:cNvSpPr txBox="1">
            <a:spLocks noGrp="1"/>
          </p:cNvSpPr>
          <p:nvPr>
            <p:ph type="ctrTitle"/>
          </p:nvPr>
        </p:nvSpPr>
        <p:spPr>
          <a:prstGeom prst="rect">
            <a:avLst/>
          </a:prstGeom>
          <a:noFill/>
          <a:ln>
            <a:noFill/>
          </a:ln>
        </p:spPr>
        <p:txBody>
          <a:bodyPr lIns="91425" tIns="45700" rIns="91425" bIns="45700" anchor="t" anchorCtr="0">
            <a:noAutofit/>
          </a:bodyPr>
          <a:lstStyle/>
          <a:p>
            <a:pPr lvl="0">
              <a:spcBef>
                <a:spcPts val="0"/>
              </a:spcBef>
              <a:buClr>
                <a:schemeClr val="lt1"/>
              </a:buClr>
              <a:buSzPct val="25000"/>
            </a:pPr>
            <a:r>
              <a:rPr lang="fr-FR" dirty="0"/>
              <a:t>Pourquoi et comment rédiger un plan de gestion de données </a:t>
            </a:r>
            <a:r>
              <a:rPr lang="fr-FR" dirty="0" smtClean="0"/>
              <a:t>?</a:t>
            </a:r>
            <a:endParaRPr lang="fr-FR" sz="3200" b="1" i="0" u="none" strike="noStrike" cap="none" dirty="0">
              <a:solidFill>
                <a:schemeClr val="lt1"/>
              </a:solidFill>
              <a:latin typeface="Arial"/>
              <a:ea typeface="Arial"/>
              <a:cs typeface="Arial"/>
              <a:sym typeface="Arial"/>
            </a:endParaRPr>
          </a:p>
        </p:txBody>
      </p:sp>
      <p:sp>
        <p:nvSpPr>
          <p:cNvPr id="106" name="Shape 106"/>
          <p:cNvSpPr txBox="1">
            <a:spLocks noGrp="1"/>
          </p:cNvSpPr>
          <p:nvPr>
            <p:ph type="subTitle" idx="1"/>
          </p:nvPr>
        </p:nvSpPr>
        <p:spPr>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6"/>
              </a:buClr>
              <a:buSzPct val="25000"/>
              <a:buFont typeface="Arial"/>
              <a:buNone/>
            </a:pPr>
            <a:r>
              <a:rPr lang="fr-FR" sz="1800" b="1" i="0" u="none" strike="noStrike" cap="none" dirty="0" smtClean="0">
                <a:solidFill>
                  <a:srgbClr val="86A428"/>
                </a:solidFill>
                <a:latin typeface="Arial"/>
                <a:ea typeface="Arial"/>
                <a:cs typeface="Arial"/>
                <a:sym typeface="Arial"/>
              </a:rPr>
              <a:t>Sylvie Cocaud et Dominique L’Hostis </a:t>
            </a:r>
            <a:br>
              <a:rPr lang="fr-FR" sz="1800" b="1" i="0" u="none" strike="noStrike" cap="none" dirty="0" smtClean="0">
                <a:solidFill>
                  <a:srgbClr val="86A428"/>
                </a:solidFill>
                <a:latin typeface="Arial"/>
                <a:ea typeface="Arial"/>
                <a:cs typeface="Arial"/>
                <a:sym typeface="Arial"/>
              </a:rPr>
            </a:br>
            <a:r>
              <a:rPr lang="fr-FR" sz="1800" b="1" i="0" u="none" strike="noStrike" cap="none" dirty="0" smtClean="0">
                <a:solidFill>
                  <a:srgbClr val="86A428"/>
                </a:solidFill>
                <a:latin typeface="Arial"/>
                <a:ea typeface="Arial"/>
                <a:cs typeface="Arial"/>
                <a:sym typeface="Arial"/>
              </a:rPr>
              <a:t>URFIST Paris  – 5 avril 2019</a:t>
            </a:r>
            <a:endParaRPr lang="fr-FR" sz="1800" b="1" i="0" u="none" strike="noStrike" cap="none" dirty="0">
              <a:solidFill>
                <a:srgbClr val="86A428"/>
              </a:solidFill>
              <a:latin typeface="Arial"/>
              <a:ea typeface="Arial"/>
              <a:cs typeface="Arial"/>
              <a:sym typeface="Arial"/>
            </a:endParaRP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1315" y="5875498"/>
            <a:ext cx="988678" cy="545750"/>
          </a:xfrm>
          <a:prstGeom prst="rect">
            <a:avLst/>
          </a:prstGeom>
        </p:spPr>
      </p:pic>
    </p:spTree>
    <p:extLst>
      <p:ext uri="{BB962C8B-B14F-4D97-AF65-F5344CB8AC3E}">
        <p14:creationId xmlns:p14="http://schemas.microsoft.com/office/powerpoint/2010/main" val="41806494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fr-FR" smtClean="0"/>
              <a:t>Les plans de gestion de données -  S. Cocaud et D. L'Hostis, INRA. URFIST Paris - 05 avril 2019</a:t>
            </a:r>
            <a:endParaRPr lang="fr-FR"/>
          </a:p>
        </p:txBody>
      </p:sp>
      <p:sp>
        <p:nvSpPr>
          <p:cNvPr id="5" name="Espace réservé du numéro de diapositive 4"/>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10</a:t>
            </a:fld>
            <a:endParaRPr lang="fr-FR" sz="1200" b="1" i="0" u="none" strike="noStrike" cap="none">
              <a:solidFill>
                <a:schemeClr val="lt1"/>
              </a:solidFill>
              <a:latin typeface="Arial"/>
              <a:ea typeface="Arial"/>
              <a:cs typeface="Arial"/>
              <a:sym typeface="Arial"/>
            </a:endParaRPr>
          </a:p>
        </p:txBody>
      </p:sp>
      <p:pic>
        <p:nvPicPr>
          <p:cNvPr id="6" name="Image 5"/>
          <p:cNvPicPr>
            <a:picLocks noChangeAspect="1"/>
          </p:cNvPicPr>
          <p:nvPr/>
        </p:nvPicPr>
        <p:blipFill>
          <a:blip r:embed="rId3"/>
          <a:stretch>
            <a:fillRect/>
          </a:stretch>
        </p:blipFill>
        <p:spPr>
          <a:xfrm>
            <a:off x="88032" y="0"/>
            <a:ext cx="3024335" cy="6858000"/>
          </a:xfrm>
          <a:prstGeom prst="rect">
            <a:avLst/>
          </a:prstGeom>
          <a:ln>
            <a:solidFill>
              <a:schemeClr val="accent2"/>
            </a:solidFill>
          </a:ln>
        </p:spPr>
      </p:pic>
      <p:grpSp>
        <p:nvGrpSpPr>
          <p:cNvPr id="9" name="Groupe 8"/>
          <p:cNvGrpSpPr/>
          <p:nvPr/>
        </p:nvGrpSpPr>
        <p:grpSpPr>
          <a:xfrm>
            <a:off x="4796014" y="2210245"/>
            <a:ext cx="4109860" cy="4009580"/>
            <a:chOff x="3976864" y="2841625"/>
            <a:chExt cx="4109860" cy="4009580"/>
          </a:xfrm>
        </p:grpSpPr>
        <p:pic>
          <p:nvPicPr>
            <p:cNvPr id="7" name="Image 6"/>
            <p:cNvPicPr>
              <a:picLocks noChangeAspect="1"/>
            </p:cNvPicPr>
            <p:nvPr/>
          </p:nvPicPr>
          <p:blipFill>
            <a:blip r:embed="rId4"/>
            <a:stretch>
              <a:fillRect/>
            </a:stretch>
          </p:blipFill>
          <p:spPr>
            <a:xfrm>
              <a:off x="3976864" y="2841625"/>
              <a:ext cx="3419475" cy="3514725"/>
            </a:xfrm>
            <a:prstGeom prst="rect">
              <a:avLst/>
            </a:prstGeom>
            <a:ln>
              <a:solidFill>
                <a:schemeClr val="accent1"/>
              </a:solidFill>
            </a:ln>
          </p:spPr>
        </p:pic>
        <p:sp>
          <p:nvSpPr>
            <p:cNvPr id="8" name="Rectangle à coins arrondis 7"/>
            <p:cNvSpPr/>
            <p:nvPr/>
          </p:nvSpPr>
          <p:spPr>
            <a:xfrm>
              <a:off x="3976864" y="4403279"/>
              <a:ext cx="4109860" cy="2447926"/>
            </a:xfrm>
            <a:prstGeom prst="roundRect">
              <a:avLst/>
            </a:prstGeom>
            <a:solidFill>
              <a:schemeClr val="bg2"/>
            </a:solidFill>
            <a:ln>
              <a:solidFill>
                <a:schemeClr val="accent2"/>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000" tIns="90000" rIns="90000" bIns="64008" numCol="1" spcCol="1270" rtlCol="0" anchor="t" anchorCtr="0">
              <a:noAutofit/>
            </a:bodyPr>
            <a:lstStyle/>
            <a:p>
              <a:r>
                <a:rPr lang="fr-FR" sz="1600" b="1" dirty="0"/>
                <a:t>The plan </a:t>
              </a:r>
              <a:r>
                <a:rPr lang="fr-FR" sz="1600" b="1" dirty="0" err="1"/>
                <a:t>outlines</a:t>
              </a:r>
              <a:r>
                <a:rPr lang="fr-FR" sz="1600" b="1" dirty="0"/>
                <a:t> </a:t>
              </a:r>
              <a:r>
                <a:rPr lang="fr-FR" sz="1600" b="1" dirty="0" err="1"/>
                <a:t>relationships</a:t>
              </a:r>
              <a:r>
                <a:rPr lang="fr-FR" sz="1600" b="1" dirty="0"/>
                <a:t> </a:t>
              </a:r>
              <a:r>
                <a:rPr lang="fr-FR" sz="1600" b="1" dirty="0" err="1"/>
                <a:t>among</a:t>
              </a:r>
              <a:r>
                <a:rPr lang="fr-FR" sz="1600" b="1" dirty="0"/>
                <a:t> participants and </a:t>
              </a:r>
              <a:r>
                <a:rPr lang="fr-FR" sz="1600" b="1" dirty="0" err="1"/>
                <a:t>defines</a:t>
              </a:r>
              <a:r>
                <a:rPr lang="fr-FR" sz="1600" b="1" dirty="0"/>
                <a:t> data management standards </a:t>
              </a:r>
              <a:r>
                <a:rPr lang="en-US" sz="1600" b="1" dirty="0"/>
                <a:t>and responsibilities</a:t>
              </a:r>
              <a:r>
                <a:rPr lang="en-US" sz="1600" dirty="0"/>
                <a:t>. It is concerned with adequate </a:t>
              </a:r>
              <a:r>
                <a:rPr lang="en-US" sz="1600" b="1" dirty="0"/>
                <a:t>data quality control </a:t>
              </a:r>
              <a:r>
                <a:rPr lang="fr-FR" sz="1600" b="1" dirty="0" err="1"/>
                <a:t>measures</a:t>
              </a:r>
              <a:r>
                <a:rPr lang="fr-FR" sz="1600" b="1" dirty="0"/>
                <a:t>, </a:t>
              </a:r>
              <a:r>
                <a:rPr lang="fr-FR" sz="1600" b="1" dirty="0" err="1"/>
                <a:t>processing</a:t>
              </a:r>
              <a:r>
                <a:rPr lang="fr-FR" sz="1600" b="1" dirty="0"/>
                <a:t> </a:t>
              </a:r>
              <a:r>
                <a:rPr lang="fr-FR" sz="1600" b="1" dirty="0" err="1"/>
                <a:t>procedures</a:t>
              </a:r>
              <a:r>
                <a:rPr lang="fr-FR" sz="1600" b="1" dirty="0"/>
                <a:t>,</a:t>
              </a:r>
            </a:p>
            <a:p>
              <a:r>
                <a:rPr lang="fr-FR" sz="1600" b="1" dirty="0"/>
                <a:t>documentation, data flow </a:t>
              </a:r>
              <a:r>
                <a:rPr lang="fr-FR" sz="1600" b="1" dirty="0" err="1"/>
                <a:t>milestones</a:t>
              </a:r>
              <a:r>
                <a:rPr lang="fr-FR" sz="1600" b="1" dirty="0"/>
                <a:t>, </a:t>
              </a:r>
              <a:r>
                <a:rPr lang="en-US" sz="1600" b="1" dirty="0"/>
                <a:t>and efficient storage and dissemination </a:t>
              </a:r>
              <a:r>
                <a:rPr lang="fr-FR" sz="1600" b="1" dirty="0"/>
                <a:t>practices</a:t>
              </a:r>
              <a:r>
                <a:rPr lang="fr-FR" sz="1600" dirty="0"/>
                <a:t>.</a:t>
              </a:r>
            </a:p>
            <a:p>
              <a:pPr marL="57150" indent="-57150" algn="l" defTabSz="400050">
                <a:lnSpc>
                  <a:spcPct val="90000"/>
                </a:lnSpc>
                <a:spcBef>
                  <a:spcPct val="0"/>
                </a:spcBef>
                <a:spcAft>
                  <a:spcPct val="15000"/>
                </a:spcAft>
                <a:buChar char="••"/>
              </a:pPr>
              <a:endParaRPr lang="fr-FR" sz="1600" kern="1200" dirty="0" smtClean="0">
                <a:sym typeface="Arial"/>
              </a:endParaRPr>
            </a:p>
          </p:txBody>
        </p:sp>
      </p:grpSp>
      <p:sp>
        <p:nvSpPr>
          <p:cNvPr id="10" name="ZoneTexte 9"/>
          <p:cNvSpPr txBox="1"/>
          <p:nvPr/>
        </p:nvSpPr>
        <p:spPr>
          <a:xfrm>
            <a:off x="3238499" y="220256"/>
            <a:ext cx="5667375" cy="1589494"/>
          </a:xfrm>
          <a:prstGeom prst="rect">
            <a:avLst/>
          </a:prstGeom>
          <a:noFill/>
        </p:spPr>
        <p:txBody>
          <a:bodyPr wrap="square" rtlCol="0">
            <a:spAutoFit/>
          </a:bodyPr>
          <a:lstStyle/>
          <a:p>
            <a:r>
              <a:rPr lang="fr-FR" sz="1800" b="1" dirty="0" smtClean="0">
                <a:solidFill>
                  <a:schemeClr val="accent3"/>
                </a:solidFill>
              </a:rPr>
              <a:t>Extrait d’un bulletin d’information de l’</a:t>
            </a:r>
            <a:r>
              <a:rPr lang="fr-FR" sz="1800" b="1" dirty="0" err="1" smtClean="0">
                <a:solidFill>
                  <a:schemeClr val="accent3"/>
                </a:solidFill>
              </a:rPr>
              <a:t>Environmental</a:t>
            </a:r>
            <a:r>
              <a:rPr lang="fr-FR" sz="1800" b="1" dirty="0" smtClean="0">
                <a:solidFill>
                  <a:schemeClr val="accent3"/>
                </a:solidFill>
              </a:rPr>
              <a:t> </a:t>
            </a:r>
            <a:r>
              <a:rPr lang="fr-FR" sz="1800" b="1" dirty="0">
                <a:solidFill>
                  <a:schemeClr val="accent3"/>
                </a:solidFill>
              </a:rPr>
              <a:t>Data </a:t>
            </a:r>
            <a:r>
              <a:rPr lang="fr-FR" sz="1800" b="1" dirty="0" smtClean="0">
                <a:solidFill>
                  <a:schemeClr val="accent3"/>
                </a:solidFill>
              </a:rPr>
              <a:t>Service de la </a:t>
            </a:r>
            <a:r>
              <a:rPr lang="fr-FR" sz="1800" b="1" dirty="0">
                <a:solidFill>
                  <a:schemeClr val="accent3"/>
                </a:solidFill>
              </a:rPr>
              <a:t>National </a:t>
            </a:r>
            <a:r>
              <a:rPr lang="fr-FR" sz="1800" b="1" dirty="0" err="1">
                <a:solidFill>
                  <a:schemeClr val="accent3"/>
                </a:solidFill>
              </a:rPr>
              <a:t>Oceanic</a:t>
            </a:r>
            <a:r>
              <a:rPr lang="fr-FR" sz="1800" b="1" dirty="0">
                <a:solidFill>
                  <a:schemeClr val="accent3"/>
                </a:solidFill>
              </a:rPr>
              <a:t> and </a:t>
            </a:r>
            <a:r>
              <a:rPr lang="fr-FR" sz="1800" b="1" dirty="0" err="1">
                <a:solidFill>
                  <a:schemeClr val="accent3"/>
                </a:solidFill>
              </a:rPr>
              <a:t>Atmospheric</a:t>
            </a:r>
            <a:r>
              <a:rPr lang="fr-FR" sz="1800" b="1" dirty="0">
                <a:solidFill>
                  <a:schemeClr val="accent3"/>
                </a:solidFill>
              </a:rPr>
              <a:t> Administration (NOAA</a:t>
            </a:r>
            <a:r>
              <a:rPr lang="fr-FR" sz="1800" b="1" dirty="0" smtClean="0">
                <a:solidFill>
                  <a:schemeClr val="accent3"/>
                </a:solidFill>
              </a:rPr>
              <a:t>). Janvier 1975. </a:t>
            </a:r>
            <a:r>
              <a:rPr lang="fr-FR" sz="1200" dirty="0" smtClean="0">
                <a:solidFill>
                  <a:schemeClr val="accent3"/>
                </a:solidFill>
                <a:hlinkClick r:id="rId5"/>
              </a:rPr>
              <a:t>ftp</a:t>
            </a:r>
            <a:r>
              <a:rPr lang="fr-FR" sz="1200" dirty="0">
                <a:solidFill>
                  <a:schemeClr val="accent3"/>
                </a:solidFill>
                <a:hlinkClick r:id="rId5"/>
              </a:rPr>
              <a:t>://</a:t>
            </a:r>
            <a:r>
              <a:rPr lang="fr-FR" sz="1200" dirty="0" smtClean="0">
                <a:solidFill>
                  <a:schemeClr val="accent3"/>
                </a:solidFill>
                <a:hlinkClick r:id="rId5"/>
              </a:rPr>
              <a:t>ftp.library.noaa.gov/noaa_documents.lib/NESDIS/EDS/EDS-newsletter/1975-1978.pdf</a:t>
            </a:r>
            <a:r>
              <a:rPr lang="fr-FR" sz="1200" dirty="0" smtClean="0">
                <a:solidFill>
                  <a:schemeClr val="accent3"/>
                </a:solidFill>
              </a:rPr>
              <a:t> </a:t>
            </a:r>
            <a:endParaRPr lang="fr-FR" sz="1800" dirty="0">
              <a:solidFill>
                <a:schemeClr val="accent3"/>
              </a:solidFill>
            </a:endParaRPr>
          </a:p>
        </p:txBody>
      </p:sp>
      <p:sp>
        <p:nvSpPr>
          <p:cNvPr id="13" name="Rectangle à coins arrondis 12"/>
          <p:cNvSpPr/>
          <p:nvPr/>
        </p:nvSpPr>
        <p:spPr>
          <a:xfrm>
            <a:off x="0" y="2152650"/>
            <a:ext cx="4602480" cy="4568825"/>
          </a:xfrm>
          <a:prstGeom prst="roundRect">
            <a:avLst/>
          </a:prstGeom>
          <a:solidFill>
            <a:schemeClr val="bg2">
              <a:alpha val="90000"/>
            </a:schemeClr>
          </a:solidFill>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000" tIns="90000" rIns="90000" bIns="64008" numCol="1" spcCol="1270" rtlCol="0" anchor="t" anchorCtr="0">
            <a:noAutofit/>
          </a:bodyPr>
          <a:lstStyle/>
          <a:p>
            <a:r>
              <a:rPr lang="en-US" sz="1600" dirty="0">
                <a:hlinkClick r:id="rId6"/>
              </a:rPr>
              <a:t>GATE</a:t>
            </a:r>
            <a:r>
              <a:rPr lang="en-US" sz="1600" dirty="0"/>
              <a:t> (…) involved some 4,000 scientists, ship and aircraft crews, and </a:t>
            </a:r>
            <a:r>
              <a:rPr lang="fr-FR" sz="1600" dirty="0" err="1"/>
              <a:t>technicians</a:t>
            </a:r>
            <a:r>
              <a:rPr lang="fr-FR" sz="1600" dirty="0"/>
              <a:t> </a:t>
            </a:r>
            <a:r>
              <a:rPr lang="fr-FR" sz="1600" dirty="0" err="1"/>
              <a:t>from</a:t>
            </a:r>
            <a:r>
              <a:rPr lang="fr-FR" sz="1600" dirty="0"/>
              <a:t> 65 nations. Instruments </a:t>
            </a:r>
            <a:r>
              <a:rPr lang="en-US" sz="1600" dirty="0"/>
              <a:t>aboard 40 ships, 65 buoys, 13 research aircraft, and 6 types of </a:t>
            </a:r>
            <a:r>
              <a:rPr lang="fr-FR" sz="1600" dirty="0"/>
              <a:t>satellites </a:t>
            </a:r>
            <a:r>
              <a:rPr lang="fr-FR" sz="1600" dirty="0" err="1"/>
              <a:t>recorded</a:t>
            </a:r>
            <a:r>
              <a:rPr lang="fr-FR" sz="1600" dirty="0"/>
              <a:t> </a:t>
            </a:r>
            <a:r>
              <a:rPr lang="fr-FR" sz="1600" dirty="0" err="1"/>
              <a:t>phenomena</a:t>
            </a:r>
            <a:r>
              <a:rPr lang="fr-FR" sz="1600" dirty="0"/>
              <a:t> </a:t>
            </a:r>
            <a:r>
              <a:rPr lang="fr-FR" sz="1600" dirty="0" err="1"/>
              <a:t>from</a:t>
            </a:r>
            <a:r>
              <a:rPr lang="fr-FR" sz="1600" dirty="0"/>
              <a:t> </a:t>
            </a:r>
            <a:r>
              <a:rPr lang="en-US" sz="1600" dirty="0"/>
              <a:t>the top of the atmosphere to nearly 5,000 feet below the surface of the sea.</a:t>
            </a:r>
          </a:p>
          <a:p>
            <a:r>
              <a:rPr lang="en-US" sz="1600" dirty="0"/>
              <a:t>In addition, nearly 1,000 land stations </a:t>
            </a:r>
            <a:r>
              <a:rPr lang="fr-FR" sz="1600" dirty="0" err="1"/>
              <a:t>provided</a:t>
            </a:r>
            <a:r>
              <a:rPr lang="fr-FR" sz="1600" dirty="0"/>
              <a:t> surface </a:t>
            </a:r>
            <a:r>
              <a:rPr lang="fr-FR" sz="1600" dirty="0" err="1"/>
              <a:t>weather</a:t>
            </a:r>
            <a:r>
              <a:rPr lang="fr-FR" sz="1600" dirty="0"/>
              <a:t> reports, </a:t>
            </a:r>
            <a:r>
              <a:rPr lang="en-US" sz="1600" dirty="0"/>
              <a:t>while a network of stations took upper air soundings twice daily. U.S. observation </a:t>
            </a:r>
            <a:r>
              <a:rPr lang="fr-FR" sz="1600" dirty="0" err="1"/>
              <a:t>platforms</a:t>
            </a:r>
            <a:r>
              <a:rPr lang="fr-FR" sz="1600" dirty="0"/>
              <a:t> </a:t>
            </a:r>
            <a:r>
              <a:rPr lang="fr-FR" sz="1600" dirty="0" err="1"/>
              <a:t>alone</a:t>
            </a:r>
            <a:r>
              <a:rPr lang="fr-FR" sz="1600" dirty="0"/>
              <a:t> </a:t>
            </a:r>
            <a:r>
              <a:rPr lang="fr-FR" sz="1600" dirty="0" err="1"/>
              <a:t>produced</a:t>
            </a:r>
            <a:r>
              <a:rPr lang="fr-FR" sz="1600" dirty="0"/>
              <a:t> </a:t>
            </a:r>
            <a:r>
              <a:rPr lang="fr-FR" sz="1600" dirty="0" err="1" smtClean="0"/>
              <a:t>some</a:t>
            </a:r>
            <a:r>
              <a:rPr lang="fr-FR" sz="1600" dirty="0" smtClean="0"/>
              <a:t> </a:t>
            </a:r>
            <a:r>
              <a:rPr lang="en-US" sz="1600" dirty="0" smtClean="0"/>
              <a:t>14,000 </a:t>
            </a:r>
            <a:r>
              <a:rPr lang="en-US" sz="1600" dirty="0"/>
              <a:t>magnetic tape reels of raw data.</a:t>
            </a:r>
          </a:p>
          <a:p>
            <a:r>
              <a:rPr lang="fr-FR" sz="1600" b="1" dirty="0"/>
              <a:t>GATE data management planning </a:t>
            </a:r>
            <a:r>
              <a:rPr lang="en-US" sz="1600" b="1" dirty="0"/>
              <a:t>began more than 2 years before field operations, so the data would be available in their most useful forms to scientists and other users</a:t>
            </a:r>
            <a:r>
              <a:rPr lang="en-US" sz="1600" dirty="0"/>
              <a:t>, </a:t>
            </a:r>
            <a:endParaRPr lang="fr-FR" sz="1600" dirty="0"/>
          </a:p>
          <a:p>
            <a:pPr marL="57150" indent="-57150" algn="l" defTabSz="400050">
              <a:lnSpc>
                <a:spcPct val="90000"/>
              </a:lnSpc>
              <a:spcBef>
                <a:spcPct val="0"/>
              </a:spcBef>
              <a:spcAft>
                <a:spcPct val="15000"/>
              </a:spcAft>
              <a:buChar char="••"/>
            </a:pPr>
            <a:endParaRPr lang="fr-FR" sz="1600" kern="1200" dirty="0" smtClean="0">
              <a:sym typeface="Arial"/>
            </a:endParaRPr>
          </a:p>
        </p:txBody>
      </p:sp>
    </p:spTree>
    <p:extLst>
      <p:ext uri="{BB962C8B-B14F-4D97-AF65-F5344CB8AC3E}">
        <p14:creationId xmlns:p14="http://schemas.microsoft.com/office/powerpoint/2010/main" val="247056517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457200" y="1775477"/>
            <a:ext cx="8229600" cy="4525963"/>
          </a:xfrm>
        </p:spPr>
        <p:txBody>
          <a:bodyPr/>
          <a:lstStyle/>
          <a:p>
            <a:endParaRPr lang="fr-FR" dirty="0"/>
          </a:p>
        </p:txBody>
      </p:sp>
      <p:sp>
        <p:nvSpPr>
          <p:cNvPr id="3" name="Titre 2"/>
          <p:cNvSpPr>
            <a:spLocks noGrp="1"/>
          </p:cNvSpPr>
          <p:nvPr>
            <p:ph type="title"/>
          </p:nvPr>
        </p:nvSpPr>
        <p:spPr/>
        <p:txBody>
          <a:bodyPr/>
          <a:lstStyle/>
          <a:p>
            <a:r>
              <a:rPr lang="fr-FR" dirty="0" smtClean="0"/>
              <a:t>            Groupes de travail RDA, </a:t>
            </a:r>
            <a:br>
              <a:rPr lang="fr-FR" dirty="0" smtClean="0"/>
            </a:br>
            <a:r>
              <a:rPr lang="fr-FR" dirty="0" smtClean="0"/>
              <a:t>            à partir d’un constat…</a:t>
            </a:r>
            <a:endParaRPr lang="fr-FR" dirty="0"/>
          </a:p>
        </p:txBody>
      </p:sp>
      <p:sp>
        <p:nvSpPr>
          <p:cNvPr id="4" name="Espace réservé du pied de page 3"/>
          <p:cNvSpPr>
            <a:spLocks noGrp="1"/>
          </p:cNvSpPr>
          <p:nvPr>
            <p:ph type="ftr" sz="quarter" idx="11"/>
          </p:nvPr>
        </p:nvSpPr>
        <p:spPr/>
        <p:txBody>
          <a:bodyPr/>
          <a:lstStyle/>
          <a:p>
            <a:r>
              <a:rPr lang="fr-FR" smtClean="0"/>
              <a:t>Les plans de gestion de données -  S. Cocaud et D. L'Hostis, INRA. URFIST Paris - 05 avril 2019</a:t>
            </a:r>
            <a:endParaRPr lang="fr-FR"/>
          </a:p>
        </p:txBody>
      </p:sp>
      <p:sp>
        <p:nvSpPr>
          <p:cNvPr id="5" name="Espace réservé du numéro de diapositive 4"/>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100</a:t>
            </a:fld>
            <a:endParaRPr lang="fr-FR" sz="1200" b="1" i="0" u="none" strike="noStrike" cap="none">
              <a:solidFill>
                <a:schemeClr val="lt1"/>
              </a:solidFill>
              <a:latin typeface="Arial"/>
              <a:ea typeface="Arial"/>
              <a:cs typeface="Arial"/>
              <a:sym typeface="Arial"/>
            </a:endParaRPr>
          </a:p>
        </p:txBody>
      </p:sp>
      <p:pic>
        <p:nvPicPr>
          <p:cNvPr id="6" name="Image 5"/>
          <p:cNvPicPr>
            <a:picLocks noChangeAspect="1"/>
          </p:cNvPicPr>
          <p:nvPr/>
        </p:nvPicPr>
        <p:blipFill>
          <a:blip r:embed="rId3"/>
          <a:stretch>
            <a:fillRect/>
          </a:stretch>
        </p:blipFill>
        <p:spPr>
          <a:xfrm>
            <a:off x="457200" y="1852482"/>
            <a:ext cx="8229599" cy="2160447"/>
          </a:xfrm>
          <a:prstGeom prst="rect">
            <a:avLst/>
          </a:prstGeom>
          <a:ln>
            <a:solidFill>
              <a:schemeClr val="bg1">
                <a:lumMod val="65000"/>
              </a:schemeClr>
            </a:solidFill>
          </a:ln>
        </p:spPr>
      </p:pic>
      <p:pic>
        <p:nvPicPr>
          <p:cNvPr id="9" name="Image 8"/>
          <p:cNvPicPr>
            <a:picLocks noChangeAspect="1"/>
          </p:cNvPicPr>
          <p:nvPr/>
        </p:nvPicPr>
        <p:blipFill rotWithShape="1">
          <a:blip r:embed="rId4"/>
          <a:srcRect t="24417"/>
          <a:stretch/>
        </p:blipFill>
        <p:spPr>
          <a:xfrm>
            <a:off x="2508529" y="1417638"/>
            <a:ext cx="3878267" cy="465384"/>
          </a:xfrm>
          <a:prstGeom prst="rect">
            <a:avLst/>
          </a:prstGeom>
        </p:spPr>
      </p:pic>
      <p:sp>
        <p:nvSpPr>
          <p:cNvPr id="10" name="Rectangle 9"/>
          <p:cNvSpPr/>
          <p:nvPr/>
        </p:nvSpPr>
        <p:spPr>
          <a:xfrm>
            <a:off x="676937" y="4273300"/>
            <a:ext cx="7790124" cy="1600438"/>
          </a:xfrm>
          <a:prstGeom prst="rect">
            <a:avLst/>
          </a:prstGeom>
        </p:spPr>
        <p:txBody>
          <a:bodyPr wrap="square">
            <a:spAutoFit/>
          </a:bodyPr>
          <a:lstStyle/>
          <a:p>
            <a:r>
              <a:rPr lang="fr-FR" dirty="0"/>
              <a:t>Les </a:t>
            </a:r>
            <a:r>
              <a:rPr lang="fr-FR" dirty="0" smtClean="0"/>
              <a:t>retours </a:t>
            </a:r>
            <a:r>
              <a:rPr lang="fr-FR" dirty="0"/>
              <a:t>sur les DMP indiquent qu'ils sont parfois insuffisants :</a:t>
            </a:r>
          </a:p>
          <a:p>
            <a:pPr marL="285750" indent="-285750">
              <a:buFont typeface="Arial" panose="020B0604020202020204" pitchFamily="34" charset="0"/>
              <a:buChar char="•"/>
            </a:pPr>
            <a:r>
              <a:rPr lang="fr-FR" dirty="0" smtClean="0"/>
              <a:t>Écrits </a:t>
            </a:r>
            <a:r>
              <a:rPr lang="fr-FR" dirty="0"/>
              <a:t>avant (ou au) début d'un projet mais non mis à </a:t>
            </a:r>
            <a:r>
              <a:rPr lang="fr-FR" dirty="0" smtClean="0"/>
              <a:t>jour, </a:t>
            </a:r>
            <a:endParaRPr lang="fr-FR" dirty="0"/>
          </a:p>
          <a:p>
            <a:pPr marL="285750" indent="-285750">
              <a:buFont typeface="Arial" panose="020B0604020202020204" pitchFamily="34" charset="0"/>
              <a:buChar char="•"/>
            </a:pPr>
            <a:r>
              <a:rPr lang="fr-FR" dirty="0" smtClean="0"/>
              <a:t>Considérés </a:t>
            </a:r>
            <a:r>
              <a:rPr lang="fr-FR" dirty="0"/>
              <a:t>comme un « fardeau » par les créateurs de </a:t>
            </a:r>
            <a:r>
              <a:rPr lang="fr-FR" dirty="0" smtClean="0"/>
              <a:t>données</a:t>
            </a:r>
            <a:r>
              <a:rPr lang="fr-FR" dirty="0"/>
              <a:t>,</a:t>
            </a:r>
          </a:p>
          <a:p>
            <a:pPr marL="285750" indent="-285750">
              <a:buFont typeface="Arial" panose="020B0604020202020204" pitchFamily="34" charset="0"/>
              <a:buChar char="•"/>
            </a:pPr>
            <a:r>
              <a:rPr lang="fr-FR" dirty="0"/>
              <a:t>Bien que les </a:t>
            </a:r>
            <a:r>
              <a:rPr lang="fr-FR" dirty="0" smtClean="0"/>
              <a:t>financeurs l'exigent</a:t>
            </a:r>
            <a:r>
              <a:rPr lang="fr-FR" dirty="0"/>
              <a:t>, la mise en œuvre des plans n'est généralement pas </a:t>
            </a:r>
            <a:r>
              <a:rPr lang="fr-FR" dirty="0" smtClean="0"/>
              <a:t>vérifiée,</a:t>
            </a:r>
            <a:endParaRPr lang="fr-FR" dirty="0"/>
          </a:p>
          <a:p>
            <a:pPr marL="285750" indent="-285750">
              <a:buFont typeface="Arial" panose="020B0604020202020204" pitchFamily="34" charset="0"/>
              <a:buChar char="•"/>
            </a:pPr>
            <a:r>
              <a:rPr lang="fr-FR" dirty="0" smtClean="0"/>
              <a:t>non interprétables par la </a:t>
            </a:r>
            <a:r>
              <a:rPr lang="fr-FR" dirty="0"/>
              <a:t>machine</a:t>
            </a:r>
          </a:p>
          <a:p>
            <a:pPr marL="285750" indent="-285750">
              <a:buFont typeface="Arial" panose="020B0604020202020204" pitchFamily="34" charset="0"/>
              <a:buChar char="•"/>
            </a:pPr>
            <a:r>
              <a:rPr lang="fr-FR" dirty="0"/>
              <a:t>Il manque "ce qui est évident" et "ce qui n'est pas connu au départ".</a:t>
            </a:r>
          </a:p>
        </p:txBody>
      </p:sp>
      <p:pic>
        <p:nvPicPr>
          <p:cNvPr id="11" name="Imag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203719"/>
            <a:ext cx="1138596" cy="642419"/>
          </a:xfrm>
          <a:prstGeom prst="rect">
            <a:avLst/>
          </a:prstGeom>
        </p:spPr>
      </p:pic>
      <p:sp>
        <p:nvSpPr>
          <p:cNvPr id="7" name="Rectangle à coins arrondis 6"/>
          <p:cNvSpPr/>
          <p:nvPr/>
        </p:nvSpPr>
        <p:spPr>
          <a:xfrm>
            <a:off x="595617" y="1959436"/>
            <a:ext cx="7952764" cy="691534"/>
          </a:xfrm>
          <a:prstGeom prst="roundRect">
            <a:avLst/>
          </a:prstGeom>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8" name="Rectangle 7"/>
          <p:cNvSpPr/>
          <p:nvPr/>
        </p:nvSpPr>
        <p:spPr>
          <a:xfrm>
            <a:off x="2727702" y="3503151"/>
            <a:ext cx="4657241" cy="677108"/>
          </a:xfrm>
          <a:prstGeom prst="rect">
            <a:avLst/>
          </a:prstGeom>
        </p:spPr>
        <p:txBody>
          <a:bodyPr wrap="square">
            <a:spAutoFit/>
          </a:bodyPr>
          <a:lstStyle/>
          <a:p>
            <a:r>
              <a:rPr lang="fr-FR" sz="1200" dirty="0">
                <a:hlinkClick r:id="rId6"/>
              </a:rPr>
              <a:t>https://rd-alliance.org/groups/active-data-management-plans.html</a:t>
            </a:r>
          </a:p>
          <a:p>
            <a:r>
              <a:rPr lang="fr-FR" sz="1200" dirty="0" smtClean="0">
                <a:hlinkClick r:id="rId6"/>
              </a:rPr>
              <a:t>ADMP-IG-Case_v3.docx</a:t>
            </a:r>
            <a:endParaRPr lang="fr-FR" sz="1200" dirty="0" smtClean="0"/>
          </a:p>
          <a:p>
            <a:endParaRPr lang="fr-FR" dirty="0"/>
          </a:p>
        </p:txBody>
      </p:sp>
    </p:spTree>
    <p:extLst>
      <p:ext uri="{BB962C8B-B14F-4D97-AF65-F5344CB8AC3E}">
        <p14:creationId xmlns:p14="http://schemas.microsoft.com/office/powerpoint/2010/main" val="148118937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457200" y="1600200"/>
            <a:ext cx="8229600" cy="4148421"/>
          </a:xfrm>
        </p:spPr>
        <p:txBody>
          <a:bodyPr/>
          <a:lstStyle/>
          <a:p>
            <a:endParaRPr lang="fr-FR" dirty="0" smtClean="0"/>
          </a:p>
          <a:p>
            <a:endParaRPr lang="fr-FR" dirty="0"/>
          </a:p>
        </p:txBody>
      </p:sp>
      <p:sp>
        <p:nvSpPr>
          <p:cNvPr id="3" name="Titre 2"/>
          <p:cNvSpPr>
            <a:spLocks noGrp="1"/>
          </p:cNvSpPr>
          <p:nvPr>
            <p:ph type="title"/>
          </p:nvPr>
        </p:nvSpPr>
        <p:spPr/>
        <p:txBody>
          <a:bodyPr/>
          <a:lstStyle/>
          <a:p>
            <a:endParaRPr lang="fr-FR"/>
          </a:p>
        </p:txBody>
      </p:sp>
      <p:sp>
        <p:nvSpPr>
          <p:cNvPr id="4" name="Espace réservé du pied de page 3"/>
          <p:cNvSpPr>
            <a:spLocks noGrp="1"/>
          </p:cNvSpPr>
          <p:nvPr>
            <p:ph type="ftr" sz="quarter" idx="11"/>
          </p:nvPr>
        </p:nvSpPr>
        <p:spPr/>
        <p:txBody>
          <a:bodyPr/>
          <a:lstStyle/>
          <a:p>
            <a:r>
              <a:rPr lang="fr-FR" smtClean="0"/>
              <a:t>Les plans de gestion de données -  S. Cocaud et D. L'Hostis, INRA. URFIST Paris - 05 avril 2019</a:t>
            </a:r>
            <a:endParaRPr lang="fr-FR"/>
          </a:p>
        </p:txBody>
      </p:sp>
      <p:sp>
        <p:nvSpPr>
          <p:cNvPr id="5" name="Espace réservé du numéro de diapositive 4"/>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101</a:t>
            </a:fld>
            <a:endParaRPr lang="fr-FR" sz="1200" b="1" i="0" u="none" strike="noStrike" cap="none">
              <a:solidFill>
                <a:schemeClr val="lt1"/>
              </a:solidFill>
              <a:latin typeface="Arial"/>
              <a:ea typeface="Arial"/>
              <a:cs typeface="Arial"/>
              <a:sym typeface="Arial"/>
            </a:endParaRPr>
          </a:p>
        </p:txBody>
      </p:sp>
      <p:pic>
        <p:nvPicPr>
          <p:cNvPr id="6" name="Image 5"/>
          <p:cNvPicPr>
            <a:picLocks noChangeAspect="1"/>
          </p:cNvPicPr>
          <p:nvPr/>
        </p:nvPicPr>
        <p:blipFill>
          <a:blip r:embed="rId3"/>
          <a:stretch>
            <a:fillRect/>
          </a:stretch>
        </p:blipFill>
        <p:spPr>
          <a:xfrm>
            <a:off x="1901972" y="-49270"/>
            <a:ext cx="7285714" cy="5666667"/>
          </a:xfrm>
          <a:prstGeom prst="rect">
            <a:avLst/>
          </a:prstGeom>
        </p:spPr>
      </p:pic>
      <p:sp>
        <p:nvSpPr>
          <p:cNvPr id="7" name="Rectangle 6"/>
          <p:cNvSpPr/>
          <p:nvPr/>
        </p:nvSpPr>
        <p:spPr>
          <a:xfrm>
            <a:off x="2384237" y="5617397"/>
            <a:ext cx="6652901" cy="861774"/>
          </a:xfrm>
          <a:prstGeom prst="rect">
            <a:avLst/>
          </a:prstGeom>
        </p:spPr>
        <p:txBody>
          <a:bodyPr wrap="square">
            <a:spAutoFit/>
          </a:bodyPr>
          <a:lstStyle/>
          <a:p>
            <a:r>
              <a:rPr lang="fr-FR" sz="1200" dirty="0">
                <a:hlinkClick r:id="rId4"/>
              </a:rPr>
              <a:t>https://</a:t>
            </a:r>
            <a:r>
              <a:rPr lang="fr-FR" sz="1200" dirty="0" smtClean="0">
                <a:hlinkClick r:id="rId4"/>
              </a:rPr>
              <a:t>www.rd-alliance.org/groups/active-data-management-plans.html</a:t>
            </a:r>
            <a:endParaRPr lang="fr-FR" sz="1200" dirty="0" smtClean="0"/>
          </a:p>
          <a:p>
            <a:r>
              <a:rPr lang="fr-FR" sz="1200" dirty="0">
                <a:hlinkClick r:id="rId5"/>
              </a:rPr>
              <a:t>https://</a:t>
            </a:r>
            <a:r>
              <a:rPr lang="fr-FR" sz="1200" dirty="0" smtClean="0">
                <a:hlinkClick r:id="rId5"/>
              </a:rPr>
              <a:t>www.rd-alliance.org/groups/active-data-management-plans/wiki/active-data-management-plans-wiki-index.html</a:t>
            </a:r>
            <a:endParaRPr lang="fr-FR" sz="1200" dirty="0" smtClean="0"/>
          </a:p>
          <a:p>
            <a:endParaRPr lang="fr-FR" dirty="0"/>
          </a:p>
        </p:txBody>
      </p:sp>
      <p:pic>
        <p:nvPicPr>
          <p:cNvPr id="8" name="Imag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5428" y="20877"/>
            <a:ext cx="1444772" cy="815170"/>
          </a:xfrm>
          <a:prstGeom prst="rect">
            <a:avLst/>
          </a:prstGeom>
        </p:spPr>
      </p:pic>
      <p:sp>
        <p:nvSpPr>
          <p:cNvPr id="9" name="Rectangle à coins arrondis 8"/>
          <p:cNvSpPr/>
          <p:nvPr/>
        </p:nvSpPr>
        <p:spPr>
          <a:xfrm>
            <a:off x="2432806" y="2709643"/>
            <a:ext cx="6555765" cy="738231"/>
          </a:xfrm>
          <a:prstGeom prst="roundRect">
            <a:avLst/>
          </a:prstGeom>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34405889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fr-FR" smtClean="0"/>
              <a:t>Les plans de gestion de données -  S. Cocaud et D. L'Hostis, INRA. URFIST Paris - 05 avril 2019</a:t>
            </a:r>
            <a:endParaRPr lang="fr-FR"/>
          </a:p>
        </p:txBody>
      </p:sp>
      <p:sp>
        <p:nvSpPr>
          <p:cNvPr id="5" name="Espace réservé du numéro de diapositive 4"/>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102</a:t>
            </a:fld>
            <a:endParaRPr lang="fr-FR" sz="1200" b="1" i="0" u="none" strike="noStrike" cap="none">
              <a:solidFill>
                <a:schemeClr val="lt1"/>
              </a:solidFill>
              <a:latin typeface="Arial"/>
              <a:ea typeface="Arial"/>
              <a:cs typeface="Arial"/>
              <a:sym typeface="Arial"/>
            </a:endParaRPr>
          </a:p>
        </p:txBody>
      </p:sp>
      <p:sp>
        <p:nvSpPr>
          <p:cNvPr id="9" name="Titre 5"/>
          <p:cNvSpPr txBox="1">
            <a:spLocks/>
          </p:cNvSpPr>
          <p:nvPr/>
        </p:nvSpPr>
        <p:spPr>
          <a:xfrm>
            <a:off x="347476" y="-6142"/>
            <a:ext cx="8229600" cy="1143000"/>
          </a:xfrm>
          <a:prstGeom prst="rect">
            <a:avLst/>
          </a:prstGeom>
        </p:spPr>
        <p:txBody>
          <a:bodyPr/>
          <a:lstStyle>
            <a:lvl1pPr algn="l" defTabSz="457200" rtl="0" eaLnBrk="1" latinLnBrk="0" hangingPunct="1">
              <a:spcBef>
                <a:spcPct val="0"/>
              </a:spcBef>
              <a:buNone/>
              <a:defRPr sz="3200" b="1" i="0" kern="1200">
                <a:solidFill>
                  <a:srgbClr val="AA0A2F"/>
                </a:solidFill>
                <a:latin typeface="Arial"/>
                <a:ea typeface="+mj-ea"/>
                <a:cs typeface="Myriad Pro Cond"/>
              </a:defRPr>
            </a:lvl1pPr>
          </a:lstStyle>
          <a:p>
            <a:r>
              <a:rPr lang="fr-FR" dirty="0" smtClean="0"/>
              <a:t>Vers les « ma-</a:t>
            </a:r>
            <a:r>
              <a:rPr lang="fr-FR" dirty="0" err="1" smtClean="0"/>
              <a:t>DMPs</a:t>
            </a:r>
            <a:r>
              <a:rPr lang="fr-FR" dirty="0" smtClean="0"/>
              <a:t> »</a:t>
            </a:r>
            <a:br>
              <a:rPr lang="fr-FR" dirty="0" smtClean="0"/>
            </a:br>
            <a:r>
              <a:rPr lang="fr-FR" sz="2400" dirty="0" smtClean="0"/>
              <a:t>« Machine-</a:t>
            </a:r>
            <a:r>
              <a:rPr lang="fr-FR" sz="2400" dirty="0" err="1" smtClean="0"/>
              <a:t>actionable</a:t>
            </a:r>
            <a:r>
              <a:rPr lang="fr-FR" sz="2400" dirty="0" smtClean="0"/>
              <a:t> DMP» </a:t>
            </a:r>
            <a:endParaRPr lang="fr-FR" sz="2400" dirty="0"/>
          </a:p>
        </p:txBody>
      </p:sp>
      <p:sp>
        <p:nvSpPr>
          <p:cNvPr id="10" name="Rectangle 9"/>
          <p:cNvSpPr/>
          <p:nvPr/>
        </p:nvSpPr>
        <p:spPr>
          <a:xfrm>
            <a:off x="1466138" y="5851564"/>
            <a:ext cx="3488455" cy="307777"/>
          </a:xfrm>
          <a:prstGeom prst="rect">
            <a:avLst/>
          </a:prstGeom>
        </p:spPr>
        <p:txBody>
          <a:bodyPr wrap="none">
            <a:spAutoFit/>
          </a:bodyPr>
          <a:lstStyle/>
          <a:p>
            <a:r>
              <a:rPr lang="fi-FI" dirty="0" smtClean="0"/>
              <a:t>(Miksa, Simms, Mietchen, &amp; Jones, 2019)</a:t>
            </a:r>
          </a:p>
        </p:txBody>
      </p:sp>
      <p:pic>
        <p:nvPicPr>
          <p:cNvPr id="2" name="Image 1"/>
          <p:cNvPicPr>
            <a:picLocks noChangeAspect="1"/>
          </p:cNvPicPr>
          <p:nvPr/>
        </p:nvPicPr>
        <p:blipFill>
          <a:blip r:embed="rId3"/>
          <a:stretch>
            <a:fillRect/>
          </a:stretch>
        </p:blipFill>
        <p:spPr>
          <a:xfrm>
            <a:off x="347476" y="1366623"/>
            <a:ext cx="4607117" cy="1664204"/>
          </a:xfrm>
          <a:prstGeom prst="rect">
            <a:avLst/>
          </a:prstGeom>
        </p:spPr>
      </p:pic>
      <p:pic>
        <p:nvPicPr>
          <p:cNvPr id="8" name="Image 7"/>
          <p:cNvPicPr>
            <a:picLocks noChangeAspect="1"/>
          </p:cNvPicPr>
          <p:nvPr/>
        </p:nvPicPr>
        <p:blipFill rotWithShape="1">
          <a:blip r:embed="rId4"/>
          <a:srcRect b="3628"/>
          <a:stretch/>
        </p:blipFill>
        <p:spPr>
          <a:xfrm>
            <a:off x="5044699" y="56201"/>
            <a:ext cx="3778874" cy="5949252"/>
          </a:xfrm>
          <a:prstGeom prst="rect">
            <a:avLst/>
          </a:prstGeom>
        </p:spPr>
      </p:pic>
      <p:sp>
        <p:nvSpPr>
          <p:cNvPr id="11" name="Rectangle 10"/>
          <p:cNvSpPr/>
          <p:nvPr/>
        </p:nvSpPr>
        <p:spPr>
          <a:xfrm>
            <a:off x="874487" y="3340322"/>
            <a:ext cx="3643201" cy="307777"/>
          </a:xfrm>
          <a:prstGeom prst="rect">
            <a:avLst/>
          </a:prstGeom>
        </p:spPr>
        <p:txBody>
          <a:bodyPr wrap="square">
            <a:spAutoFit/>
          </a:bodyPr>
          <a:lstStyle/>
          <a:p>
            <a:r>
              <a:rPr lang="fr-FR" dirty="0"/>
              <a:t>les différents acteurs de cet « écosystème » </a:t>
            </a:r>
          </a:p>
        </p:txBody>
      </p:sp>
      <p:pic>
        <p:nvPicPr>
          <p:cNvPr id="3" name="Image 2"/>
          <p:cNvPicPr>
            <a:picLocks noChangeAspect="1"/>
          </p:cNvPicPr>
          <p:nvPr/>
        </p:nvPicPr>
        <p:blipFill rotWithShape="1">
          <a:blip r:embed="rId5"/>
          <a:srcRect b="31932"/>
          <a:stretch/>
        </p:blipFill>
        <p:spPr>
          <a:xfrm>
            <a:off x="509017" y="3730766"/>
            <a:ext cx="4374141" cy="1503526"/>
          </a:xfrm>
          <a:prstGeom prst="rect">
            <a:avLst/>
          </a:prstGeom>
        </p:spPr>
      </p:pic>
    </p:spTree>
    <p:extLst>
      <p:ext uri="{BB962C8B-B14F-4D97-AF65-F5344CB8AC3E}">
        <p14:creationId xmlns:p14="http://schemas.microsoft.com/office/powerpoint/2010/main" val="244297718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Les plans de gestion de données -  S. Cocaud et D. L'Hostis, INRA. URFIST Lyon - 16/11/2018</a:t>
            </a:r>
            <a:endParaRPr lang="fr-FR"/>
          </a:p>
        </p:txBody>
      </p:sp>
      <p:sp>
        <p:nvSpPr>
          <p:cNvPr id="3" name="Espace réservé du numéro de diapositive 2"/>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smtClean="0">
                <a:solidFill>
                  <a:schemeClr val="lt1"/>
                </a:solidFill>
                <a:latin typeface="Arial"/>
                <a:ea typeface="Arial"/>
                <a:cs typeface="Arial"/>
                <a:sym typeface="Arial"/>
              </a:rPr>
              <a:t>103</a:t>
            </a:fld>
            <a:endParaRPr lang="fr-FR" sz="1200" b="1" i="0">
              <a:solidFill>
                <a:schemeClr val="lt1"/>
              </a:solidFill>
              <a:latin typeface="Arial"/>
              <a:ea typeface="Arial"/>
              <a:cs typeface="Arial"/>
              <a:sym typeface="Arial"/>
            </a:endParaRPr>
          </a:p>
        </p:txBody>
      </p:sp>
      <p:pic>
        <p:nvPicPr>
          <p:cNvPr id="4" name="Image 3"/>
          <p:cNvPicPr>
            <a:picLocks noChangeAspect="1"/>
          </p:cNvPicPr>
          <p:nvPr/>
        </p:nvPicPr>
        <p:blipFill rotWithShape="1">
          <a:blip r:embed="rId3"/>
          <a:srcRect l="5408" r="17578"/>
          <a:stretch/>
        </p:blipFill>
        <p:spPr>
          <a:xfrm>
            <a:off x="175364" y="607055"/>
            <a:ext cx="4459266" cy="3801401"/>
          </a:xfrm>
          <a:prstGeom prst="rect">
            <a:avLst/>
          </a:prstGeom>
          <a:ln>
            <a:solidFill>
              <a:schemeClr val="accent1"/>
            </a:solidFill>
          </a:ln>
        </p:spPr>
      </p:pic>
      <p:sp>
        <p:nvSpPr>
          <p:cNvPr id="5" name="Rectangle 4"/>
          <p:cNvSpPr/>
          <p:nvPr/>
        </p:nvSpPr>
        <p:spPr>
          <a:xfrm>
            <a:off x="1705631" y="4848567"/>
            <a:ext cx="6390972" cy="738664"/>
          </a:xfrm>
          <a:prstGeom prst="rect">
            <a:avLst/>
          </a:prstGeom>
        </p:spPr>
        <p:txBody>
          <a:bodyPr wrap="square">
            <a:spAutoFit/>
          </a:bodyPr>
          <a:lstStyle/>
          <a:p>
            <a:r>
              <a:rPr lang="en-US" dirty="0" smtClean="0"/>
              <a:t>(</a:t>
            </a:r>
            <a:r>
              <a:rPr lang="en-US" dirty="0" err="1" smtClean="0"/>
              <a:t>Miksa</a:t>
            </a:r>
            <a:r>
              <a:rPr lang="en-US" dirty="0" smtClean="0"/>
              <a:t>, </a:t>
            </a:r>
            <a:r>
              <a:rPr lang="en-US" dirty="0" err="1" smtClean="0"/>
              <a:t>Neish</a:t>
            </a:r>
            <a:r>
              <a:rPr lang="en-US" dirty="0" smtClean="0"/>
              <a:t>, Walk, &amp; </a:t>
            </a:r>
            <a:r>
              <a:rPr lang="en-US" dirty="0" err="1" smtClean="0"/>
              <a:t>Rauber</a:t>
            </a:r>
            <a:r>
              <a:rPr lang="en-US" dirty="0" smtClean="0"/>
              <a:t>, 2018)</a:t>
            </a:r>
            <a:endParaRPr lang="en-US" dirty="0" smtClean="0">
              <a:hlinkClick r:id="rId4"/>
            </a:endParaRPr>
          </a:p>
          <a:p>
            <a:r>
              <a:rPr lang="fr-FR" dirty="0" smtClean="0">
                <a:hlinkClick r:id="rId4"/>
              </a:rPr>
              <a:t>https</a:t>
            </a:r>
            <a:r>
              <a:rPr lang="fr-FR" dirty="0">
                <a:hlinkClick r:id="rId4"/>
              </a:rPr>
              <a:t>://</a:t>
            </a:r>
            <a:r>
              <a:rPr lang="fr-FR" dirty="0" smtClean="0">
                <a:hlinkClick r:id="rId4"/>
              </a:rPr>
              <a:t>zenodo.org/record/1266211</a:t>
            </a:r>
            <a:endParaRPr lang="fr-FR" dirty="0" smtClean="0"/>
          </a:p>
          <a:p>
            <a:endParaRPr lang="en-US" dirty="0"/>
          </a:p>
        </p:txBody>
      </p:sp>
      <p:pic>
        <p:nvPicPr>
          <p:cNvPr id="7" name="Image 6"/>
          <p:cNvPicPr>
            <a:picLocks noChangeAspect="1"/>
          </p:cNvPicPr>
          <p:nvPr/>
        </p:nvPicPr>
        <p:blipFill>
          <a:blip r:embed="rId5"/>
          <a:stretch>
            <a:fillRect/>
          </a:stretch>
        </p:blipFill>
        <p:spPr>
          <a:xfrm>
            <a:off x="4808596" y="607055"/>
            <a:ext cx="4299223" cy="2071198"/>
          </a:xfrm>
          <a:prstGeom prst="rect">
            <a:avLst/>
          </a:prstGeom>
          <a:ln>
            <a:solidFill>
              <a:schemeClr val="accent1"/>
            </a:solidFill>
          </a:ln>
        </p:spPr>
      </p:pic>
      <p:sp>
        <p:nvSpPr>
          <p:cNvPr id="8" name="ZoneTexte 7"/>
          <p:cNvSpPr txBox="1"/>
          <p:nvPr/>
        </p:nvSpPr>
        <p:spPr>
          <a:xfrm>
            <a:off x="5047988" y="2724625"/>
            <a:ext cx="3820438" cy="276999"/>
          </a:xfrm>
          <a:prstGeom prst="rect">
            <a:avLst/>
          </a:prstGeom>
          <a:noFill/>
        </p:spPr>
        <p:txBody>
          <a:bodyPr wrap="square" rtlCol="0">
            <a:spAutoFit/>
          </a:bodyPr>
          <a:lstStyle/>
          <a:p>
            <a:r>
              <a:rPr lang="fr-FR" sz="1200" dirty="0">
                <a:hlinkClick r:id="rId6"/>
              </a:rPr>
              <a:t>https://zenodo.org/record/1172673#.W0TAprgyVaR</a:t>
            </a:r>
            <a:endParaRPr lang="fr-FR" sz="1200" dirty="0"/>
          </a:p>
        </p:txBody>
      </p:sp>
    </p:spTree>
    <p:extLst>
      <p:ext uri="{BB962C8B-B14F-4D97-AF65-F5344CB8AC3E}">
        <p14:creationId xmlns:p14="http://schemas.microsoft.com/office/powerpoint/2010/main" val="307391632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fr-FR" smtClean="0"/>
              <a:t>Les plans de gestion de données -  S. Cocaud et D. L'Hostis, INRA. URFIST Paris - 05 avril 2019</a:t>
            </a:r>
            <a:endParaRPr lang="fr-FR"/>
          </a:p>
        </p:txBody>
      </p:sp>
      <p:sp>
        <p:nvSpPr>
          <p:cNvPr id="5" name="Espace réservé du numéro de diapositive 4"/>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104</a:t>
            </a:fld>
            <a:endParaRPr lang="fr-FR" sz="1200" b="1" i="0" u="none" strike="noStrike" cap="none">
              <a:solidFill>
                <a:schemeClr val="lt1"/>
              </a:solidFill>
              <a:latin typeface="Arial"/>
              <a:ea typeface="Arial"/>
              <a:cs typeface="Arial"/>
              <a:sym typeface="Arial"/>
            </a:endParaRPr>
          </a:p>
        </p:txBody>
      </p:sp>
      <p:sp>
        <p:nvSpPr>
          <p:cNvPr id="2" name="Espace réservé du contenu 1"/>
          <p:cNvSpPr>
            <a:spLocks noGrp="1"/>
          </p:cNvSpPr>
          <p:nvPr>
            <p:ph idx="4294967295"/>
          </p:nvPr>
        </p:nvSpPr>
        <p:spPr>
          <a:xfrm>
            <a:off x="0" y="1600200"/>
            <a:ext cx="8229600" cy="4525963"/>
          </a:xfrm>
        </p:spPr>
        <p:txBody>
          <a:bodyPr/>
          <a:lstStyle/>
          <a:p>
            <a:endParaRPr lang="fr-FR" dirty="0" smtClean="0"/>
          </a:p>
          <a:p>
            <a:endParaRPr lang="fr-FR" dirty="0"/>
          </a:p>
        </p:txBody>
      </p:sp>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428" y="20877"/>
            <a:ext cx="1444772" cy="815170"/>
          </a:xfrm>
          <a:prstGeom prst="rect">
            <a:avLst/>
          </a:prstGeom>
        </p:spPr>
      </p:pic>
      <p:pic>
        <p:nvPicPr>
          <p:cNvPr id="9" name="Image 8"/>
          <p:cNvPicPr>
            <a:picLocks noChangeAspect="1"/>
          </p:cNvPicPr>
          <p:nvPr/>
        </p:nvPicPr>
        <p:blipFill rotWithShape="1">
          <a:blip r:embed="rId4"/>
          <a:srcRect b="46043"/>
          <a:stretch/>
        </p:blipFill>
        <p:spPr>
          <a:xfrm>
            <a:off x="1711410" y="20878"/>
            <a:ext cx="7161905" cy="2821176"/>
          </a:xfrm>
          <a:prstGeom prst="rect">
            <a:avLst/>
          </a:prstGeom>
        </p:spPr>
      </p:pic>
      <p:pic>
        <p:nvPicPr>
          <p:cNvPr id="12" name="Image 11"/>
          <p:cNvPicPr>
            <a:picLocks noChangeAspect="1"/>
          </p:cNvPicPr>
          <p:nvPr/>
        </p:nvPicPr>
        <p:blipFill>
          <a:blip r:embed="rId5"/>
          <a:stretch>
            <a:fillRect/>
          </a:stretch>
        </p:blipFill>
        <p:spPr>
          <a:xfrm>
            <a:off x="1600200" y="2740454"/>
            <a:ext cx="6666667" cy="3038095"/>
          </a:xfrm>
          <a:prstGeom prst="rect">
            <a:avLst/>
          </a:prstGeom>
        </p:spPr>
      </p:pic>
      <p:sp>
        <p:nvSpPr>
          <p:cNvPr id="13" name="Rectangle 12"/>
          <p:cNvSpPr/>
          <p:nvPr/>
        </p:nvSpPr>
        <p:spPr>
          <a:xfrm>
            <a:off x="2671357" y="5864553"/>
            <a:ext cx="6015442" cy="523220"/>
          </a:xfrm>
          <a:prstGeom prst="rect">
            <a:avLst/>
          </a:prstGeom>
        </p:spPr>
        <p:txBody>
          <a:bodyPr wrap="square">
            <a:spAutoFit/>
          </a:bodyPr>
          <a:lstStyle/>
          <a:p>
            <a:r>
              <a:rPr lang="fr-FR" dirty="0">
                <a:hlinkClick r:id="rId6"/>
              </a:rPr>
              <a:t>https://</a:t>
            </a:r>
            <a:r>
              <a:rPr lang="fr-FR" dirty="0" smtClean="0">
                <a:hlinkClick r:id="rId6"/>
              </a:rPr>
              <a:t>www.rd-alliance.org/groups/dmp-common-standards-wg</a:t>
            </a:r>
            <a:endParaRPr lang="fr-FR" dirty="0" smtClean="0"/>
          </a:p>
          <a:p>
            <a:endParaRPr lang="fr-FR" dirty="0"/>
          </a:p>
        </p:txBody>
      </p:sp>
      <p:sp>
        <p:nvSpPr>
          <p:cNvPr id="6" name="Rectangle à coins arrondis 5"/>
          <p:cNvSpPr/>
          <p:nvPr/>
        </p:nvSpPr>
        <p:spPr>
          <a:xfrm>
            <a:off x="1685331" y="3822425"/>
            <a:ext cx="6496403" cy="581591"/>
          </a:xfrm>
          <a:prstGeom prst="roundRect">
            <a:avLst/>
          </a:prstGeom>
          <a:noFill/>
          <a:ln w="25400">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 name="ZoneTexte 2"/>
          <p:cNvSpPr txBox="1"/>
          <p:nvPr/>
        </p:nvSpPr>
        <p:spPr>
          <a:xfrm>
            <a:off x="250709" y="1600200"/>
            <a:ext cx="1098783" cy="1169551"/>
          </a:xfrm>
          <a:prstGeom prst="rect">
            <a:avLst/>
          </a:prstGeom>
          <a:noFill/>
        </p:spPr>
        <p:txBody>
          <a:bodyPr wrap="square" rtlCol="0">
            <a:spAutoFit/>
          </a:bodyPr>
          <a:lstStyle/>
          <a:p>
            <a:r>
              <a:rPr lang="fr-FR" dirty="0" smtClean="0"/>
              <a:t>Objectif : développer un modèle commun de </a:t>
            </a:r>
            <a:r>
              <a:rPr lang="fr-FR" dirty="0" err="1" smtClean="0"/>
              <a:t>maDMP</a:t>
            </a:r>
            <a:endParaRPr lang="fr-FR" dirty="0"/>
          </a:p>
        </p:txBody>
      </p:sp>
    </p:spTree>
    <p:extLst>
      <p:ext uri="{BB962C8B-B14F-4D97-AF65-F5344CB8AC3E}">
        <p14:creationId xmlns:p14="http://schemas.microsoft.com/office/powerpoint/2010/main" val="315450034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fr-FR" smtClean="0"/>
              <a:t>Les plans de gestion de données -  S. Cocaud et D. L'Hostis, INRA. URFIST Paris - 05 avril 2019</a:t>
            </a:r>
            <a:endParaRPr lang="fr-FR"/>
          </a:p>
        </p:txBody>
      </p:sp>
      <p:sp>
        <p:nvSpPr>
          <p:cNvPr id="5" name="Espace réservé du numéro de diapositive 4"/>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105</a:t>
            </a:fld>
            <a:endParaRPr lang="fr-FR" sz="1200" b="1" i="0" u="none" strike="noStrike" cap="none">
              <a:solidFill>
                <a:schemeClr val="lt1"/>
              </a:solidFill>
              <a:latin typeface="Arial"/>
              <a:ea typeface="Arial"/>
              <a:cs typeface="Arial"/>
              <a:sym typeface="Arial"/>
            </a:endParaRP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428" y="20877"/>
            <a:ext cx="1444772" cy="815170"/>
          </a:xfrm>
          <a:prstGeom prst="rect">
            <a:avLst/>
          </a:prstGeom>
        </p:spPr>
      </p:pic>
      <p:pic>
        <p:nvPicPr>
          <p:cNvPr id="7" name="Image 6"/>
          <p:cNvPicPr>
            <a:picLocks noChangeAspect="1"/>
          </p:cNvPicPr>
          <p:nvPr/>
        </p:nvPicPr>
        <p:blipFill>
          <a:blip r:embed="rId3"/>
          <a:stretch>
            <a:fillRect/>
          </a:stretch>
        </p:blipFill>
        <p:spPr>
          <a:xfrm>
            <a:off x="1953606" y="20877"/>
            <a:ext cx="6438095" cy="2692133"/>
          </a:xfrm>
          <a:prstGeom prst="rect">
            <a:avLst/>
          </a:prstGeom>
        </p:spPr>
      </p:pic>
      <p:pic>
        <p:nvPicPr>
          <p:cNvPr id="8" name="Image 7"/>
          <p:cNvPicPr>
            <a:picLocks noChangeAspect="1"/>
          </p:cNvPicPr>
          <p:nvPr/>
        </p:nvPicPr>
        <p:blipFill rotWithShape="1">
          <a:blip r:embed="rId4"/>
          <a:srcRect b="52001"/>
          <a:stretch/>
        </p:blipFill>
        <p:spPr>
          <a:xfrm>
            <a:off x="1953606" y="2634173"/>
            <a:ext cx="5938715" cy="3162566"/>
          </a:xfrm>
          <a:prstGeom prst="rect">
            <a:avLst/>
          </a:prstGeom>
        </p:spPr>
      </p:pic>
      <p:sp>
        <p:nvSpPr>
          <p:cNvPr id="9" name="Rectangle 8"/>
          <p:cNvSpPr/>
          <p:nvPr/>
        </p:nvSpPr>
        <p:spPr>
          <a:xfrm>
            <a:off x="2019575" y="5895716"/>
            <a:ext cx="6372126" cy="307777"/>
          </a:xfrm>
          <a:prstGeom prst="rect">
            <a:avLst/>
          </a:prstGeom>
        </p:spPr>
        <p:txBody>
          <a:bodyPr wrap="square">
            <a:spAutoFit/>
          </a:bodyPr>
          <a:lstStyle/>
          <a:p>
            <a:r>
              <a:rPr lang="fr-FR" dirty="0">
                <a:hlinkClick r:id="rId5"/>
              </a:rPr>
              <a:t>https://www.rd-alliance.org/groups/exposing-data-management-plans-wg</a:t>
            </a:r>
            <a:endParaRPr lang="fr-FR" dirty="0"/>
          </a:p>
        </p:txBody>
      </p:sp>
      <p:sp>
        <p:nvSpPr>
          <p:cNvPr id="10" name="Rectangle à coins arrondis 9"/>
          <p:cNvSpPr/>
          <p:nvPr/>
        </p:nvSpPr>
        <p:spPr>
          <a:xfrm>
            <a:off x="1685331" y="3822425"/>
            <a:ext cx="6496403" cy="581591"/>
          </a:xfrm>
          <a:prstGeom prst="roundRect">
            <a:avLst/>
          </a:prstGeom>
          <a:noFill/>
          <a:ln w="25400">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19864206"/>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fr-FR" smtClean="0"/>
              <a:t>Les plans de gestion de données -  S. Cocaud et D. L'Hostis, INRA. URFIST Paris - 05 avril 2019</a:t>
            </a:r>
            <a:endParaRPr lang="fr-FR"/>
          </a:p>
        </p:txBody>
      </p:sp>
      <p:sp>
        <p:nvSpPr>
          <p:cNvPr id="5" name="Espace réservé du numéro de diapositive 4"/>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106</a:t>
            </a:fld>
            <a:endParaRPr lang="fr-FR" sz="1200" b="1" i="0" u="none" strike="noStrike" cap="none">
              <a:solidFill>
                <a:schemeClr val="lt1"/>
              </a:solidFill>
              <a:latin typeface="Arial"/>
              <a:ea typeface="Arial"/>
              <a:cs typeface="Arial"/>
              <a:sym typeface="Arial"/>
            </a:endParaRPr>
          </a:p>
        </p:txBody>
      </p:sp>
      <p:sp>
        <p:nvSpPr>
          <p:cNvPr id="2" name="Espace réservé du contenu 1"/>
          <p:cNvSpPr>
            <a:spLocks noGrp="1"/>
          </p:cNvSpPr>
          <p:nvPr>
            <p:ph idx="4294967295"/>
          </p:nvPr>
        </p:nvSpPr>
        <p:spPr>
          <a:xfrm>
            <a:off x="0" y="1600200"/>
            <a:ext cx="8229600" cy="4525963"/>
          </a:xfrm>
        </p:spPr>
        <p:txBody>
          <a:bodyPr/>
          <a:lstStyle/>
          <a:p>
            <a:endParaRPr lang="fr-FR" dirty="0" smtClean="0"/>
          </a:p>
          <a:p>
            <a:endParaRPr lang="fr-FR" dirty="0"/>
          </a:p>
          <a:p>
            <a:endParaRPr lang="fr-FR" dirty="0"/>
          </a:p>
        </p:txBody>
      </p:sp>
      <p:pic>
        <p:nvPicPr>
          <p:cNvPr id="6" name="Image 5"/>
          <p:cNvPicPr>
            <a:picLocks noChangeAspect="1"/>
          </p:cNvPicPr>
          <p:nvPr/>
        </p:nvPicPr>
        <p:blipFill>
          <a:blip r:embed="rId2"/>
          <a:stretch>
            <a:fillRect/>
          </a:stretch>
        </p:blipFill>
        <p:spPr>
          <a:xfrm>
            <a:off x="350852" y="145945"/>
            <a:ext cx="4517774" cy="6095312"/>
          </a:xfrm>
          <a:prstGeom prst="rect">
            <a:avLst/>
          </a:prstGeom>
        </p:spPr>
      </p:pic>
      <p:sp>
        <p:nvSpPr>
          <p:cNvPr id="7" name="Rectangle 6"/>
          <p:cNvSpPr/>
          <p:nvPr/>
        </p:nvSpPr>
        <p:spPr>
          <a:xfrm>
            <a:off x="5518164" y="274638"/>
            <a:ext cx="3263869" cy="1600438"/>
          </a:xfrm>
          <a:prstGeom prst="rect">
            <a:avLst/>
          </a:prstGeom>
        </p:spPr>
        <p:txBody>
          <a:bodyPr wrap="square">
            <a:spAutoFit/>
          </a:bodyPr>
          <a:lstStyle/>
          <a:p>
            <a:r>
              <a:rPr lang="fr-FR" b="1" dirty="0" smtClean="0"/>
              <a:t>Enquête au plan international</a:t>
            </a:r>
            <a:endParaRPr lang="fr-FR" b="1" dirty="0" smtClean="0">
              <a:hlinkClick r:id="rId3"/>
            </a:endParaRPr>
          </a:p>
          <a:p>
            <a:endParaRPr lang="fr-FR" dirty="0" smtClean="0">
              <a:hlinkClick r:id=""/>
            </a:endParaRPr>
          </a:p>
          <a:p>
            <a:r>
              <a:rPr lang="fr-FR" dirty="0" smtClean="0">
                <a:hlinkClick r:id=""/>
              </a:rPr>
              <a:t>https</a:t>
            </a:r>
            <a:r>
              <a:rPr lang="fr-FR" dirty="0">
                <a:hlinkClick r:id="rId3"/>
              </a:rPr>
              <a:t>://</a:t>
            </a:r>
            <a:r>
              <a:rPr lang="fr-FR" dirty="0" smtClean="0">
                <a:hlinkClick r:id="rId3"/>
              </a:rPr>
              <a:t>rd-alliance.org/group/dmp-common-standards-wg-exposing-data-management-plans-wg-active-data-management-plans-ig</a:t>
            </a:r>
            <a:endParaRPr lang="fr-FR" dirty="0" smtClean="0"/>
          </a:p>
          <a:p>
            <a:endParaRPr lang="fr-FR" dirty="0"/>
          </a:p>
        </p:txBody>
      </p:sp>
    </p:spTree>
    <p:extLst>
      <p:ext uri="{BB962C8B-B14F-4D97-AF65-F5344CB8AC3E}">
        <p14:creationId xmlns:p14="http://schemas.microsoft.com/office/powerpoint/2010/main" val="1483445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dirty="0" smtClean="0"/>
              <a:t>Notion de « Domain Data </a:t>
            </a:r>
            <a:r>
              <a:rPr lang="fr-FR" dirty="0" err="1" smtClean="0"/>
              <a:t>Protocols</a:t>
            </a:r>
            <a:r>
              <a:rPr lang="fr-FR" dirty="0" smtClean="0"/>
              <a:t> »</a:t>
            </a:r>
            <a:endParaRPr lang="fr-FR" dirty="0"/>
          </a:p>
        </p:txBody>
      </p:sp>
      <p:sp>
        <p:nvSpPr>
          <p:cNvPr id="2" name="Espace réservé du pied de page 1"/>
          <p:cNvSpPr>
            <a:spLocks noGrp="1"/>
          </p:cNvSpPr>
          <p:nvPr>
            <p:ph type="ftr" sz="quarter" idx="11"/>
          </p:nvPr>
        </p:nvSpPr>
        <p:spPr/>
        <p:txBody>
          <a:bodyPr/>
          <a:lstStyle/>
          <a:p>
            <a:r>
              <a:rPr lang="fr-FR" smtClean="0"/>
              <a:t>Les plans de gestion de données -  S. Cocaud et D. L'Hostis, INRA. URFIST Paris - 05 avril 2019</a:t>
            </a:r>
            <a:endParaRPr lang="fr-FR"/>
          </a:p>
        </p:txBody>
      </p:sp>
      <p:sp>
        <p:nvSpPr>
          <p:cNvPr id="3" name="Espace réservé du numéro de diapositive 2"/>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smtClean="0">
                <a:solidFill>
                  <a:schemeClr val="lt1"/>
                </a:solidFill>
                <a:latin typeface="Arial"/>
                <a:ea typeface="Arial"/>
                <a:cs typeface="Arial"/>
                <a:sym typeface="Arial"/>
              </a:rPr>
              <a:t>107</a:t>
            </a:fld>
            <a:endParaRPr lang="fr-FR" sz="1200" b="1" i="0">
              <a:solidFill>
                <a:schemeClr val="lt1"/>
              </a:solidFill>
              <a:latin typeface="Arial"/>
              <a:ea typeface="Arial"/>
              <a:cs typeface="Arial"/>
              <a:sym typeface="Arial"/>
            </a:endParaRPr>
          </a:p>
        </p:txBody>
      </p:sp>
      <p:pic>
        <p:nvPicPr>
          <p:cNvPr id="8" name="Image 7"/>
          <p:cNvPicPr>
            <a:picLocks noChangeAspect="1"/>
          </p:cNvPicPr>
          <p:nvPr/>
        </p:nvPicPr>
        <p:blipFill>
          <a:blip r:embed="rId3"/>
          <a:stretch>
            <a:fillRect/>
          </a:stretch>
        </p:blipFill>
        <p:spPr>
          <a:xfrm>
            <a:off x="5106971" y="3987018"/>
            <a:ext cx="3866667" cy="2000000"/>
          </a:xfrm>
          <a:prstGeom prst="rect">
            <a:avLst/>
          </a:prstGeom>
        </p:spPr>
      </p:pic>
      <p:pic>
        <p:nvPicPr>
          <p:cNvPr id="9" name="Image 8"/>
          <p:cNvPicPr>
            <a:picLocks noChangeAspect="1"/>
          </p:cNvPicPr>
          <p:nvPr/>
        </p:nvPicPr>
        <p:blipFill rotWithShape="1">
          <a:blip r:embed="rId4"/>
          <a:srcRect t="53244"/>
          <a:stretch/>
        </p:blipFill>
        <p:spPr>
          <a:xfrm>
            <a:off x="4473925" y="2108458"/>
            <a:ext cx="4622078" cy="1664241"/>
          </a:xfrm>
          <a:prstGeom prst="rect">
            <a:avLst/>
          </a:prstGeom>
        </p:spPr>
      </p:pic>
      <p:sp>
        <p:nvSpPr>
          <p:cNvPr id="10" name="Rectangle 9"/>
          <p:cNvSpPr/>
          <p:nvPr/>
        </p:nvSpPr>
        <p:spPr>
          <a:xfrm>
            <a:off x="364609" y="3944017"/>
            <a:ext cx="4572000" cy="1815882"/>
          </a:xfrm>
          <a:prstGeom prst="rect">
            <a:avLst/>
          </a:prstGeom>
        </p:spPr>
        <p:txBody>
          <a:bodyPr>
            <a:spAutoFit/>
          </a:bodyPr>
          <a:lstStyle/>
          <a:p>
            <a:r>
              <a:rPr lang="en-US" dirty="0"/>
              <a:t>Science Europe. (2018). Science Europe Guidance. Presenting a Framework for Discipline-specific Research Data Management. </a:t>
            </a:r>
            <a:r>
              <a:rPr lang="en-US" dirty="0" smtClean="0"/>
              <a:t/>
            </a:r>
            <a:br>
              <a:rPr lang="en-US" dirty="0" smtClean="0"/>
            </a:br>
            <a:r>
              <a:rPr lang="fr-FR" dirty="0">
                <a:hlinkClick r:id="rId5"/>
              </a:rPr>
              <a:t>http://</a:t>
            </a:r>
            <a:r>
              <a:rPr lang="fr-FR" dirty="0" smtClean="0">
                <a:hlinkClick r:id="rId5"/>
              </a:rPr>
              <a:t>www.scienceeurope.org/wp-content/uploads/2018/01/SE_Guidance_Document_RDMPs.pdf</a:t>
            </a:r>
            <a:endParaRPr lang="fr-FR" dirty="0" smtClean="0"/>
          </a:p>
          <a:p>
            <a:endParaRPr lang="fr-FR" dirty="0"/>
          </a:p>
          <a:p>
            <a:r>
              <a:rPr lang="fr-FR" dirty="0" smtClean="0"/>
              <a:t>Ex. </a:t>
            </a:r>
            <a:r>
              <a:rPr lang="fr-FR" dirty="0" err="1" smtClean="0"/>
              <a:t>Parthenos</a:t>
            </a:r>
            <a:r>
              <a:rPr lang="fr-FR" dirty="0" smtClean="0"/>
              <a:t> (projet « Humanités numériques »)</a:t>
            </a:r>
            <a:endParaRPr lang="en-US" dirty="0"/>
          </a:p>
        </p:txBody>
      </p:sp>
      <p:pic>
        <p:nvPicPr>
          <p:cNvPr id="11" name="Image 10"/>
          <p:cNvPicPr>
            <a:picLocks noChangeAspect="1"/>
          </p:cNvPicPr>
          <p:nvPr/>
        </p:nvPicPr>
        <p:blipFill>
          <a:blip r:embed="rId6"/>
          <a:stretch>
            <a:fillRect/>
          </a:stretch>
        </p:blipFill>
        <p:spPr>
          <a:xfrm>
            <a:off x="461390" y="1103738"/>
            <a:ext cx="1742979" cy="2470947"/>
          </a:xfrm>
          <a:prstGeom prst="rect">
            <a:avLst/>
          </a:prstGeom>
        </p:spPr>
      </p:pic>
      <p:sp>
        <p:nvSpPr>
          <p:cNvPr id="6" name="Espace réservé du contenu 5"/>
          <p:cNvSpPr>
            <a:spLocks noGrp="1"/>
          </p:cNvSpPr>
          <p:nvPr>
            <p:ph idx="1"/>
          </p:nvPr>
        </p:nvSpPr>
        <p:spPr>
          <a:xfrm>
            <a:off x="2204369" y="1032417"/>
            <a:ext cx="6939631" cy="4525963"/>
          </a:xfrm>
        </p:spPr>
        <p:txBody>
          <a:bodyPr>
            <a:normAutofit/>
          </a:bodyPr>
          <a:lstStyle/>
          <a:p>
            <a:pPr marL="0" indent="0">
              <a:buNone/>
            </a:pPr>
            <a:r>
              <a:rPr lang="fr-FR" sz="2000" b="0" dirty="0" smtClean="0">
                <a:solidFill>
                  <a:schemeClr val="tx1">
                    <a:lumMod val="65000"/>
                    <a:lumOff val="35000"/>
                  </a:schemeClr>
                </a:solidFill>
              </a:rPr>
              <a:t>Science Europe propose une approche facilitant la rédaction et le contrôle des PGD grâce à l’établissement de protocoles de données par domaine (DDP)</a:t>
            </a:r>
            <a:endParaRPr lang="fr-FR" sz="2000" b="0" dirty="0">
              <a:solidFill>
                <a:schemeClr val="tx1">
                  <a:lumMod val="65000"/>
                  <a:lumOff val="35000"/>
                </a:schemeClr>
              </a:solidFill>
            </a:endParaRPr>
          </a:p>
        </p:txBody>
      </p:sp>
    </p:spTree>
    <p:extLst>
      <p:ext uri="{BB962C8B-B14F-4D97-AF65-F5344CB8AC3E}">
        <p14:creationId xmlns:p14="http://schemas.microsoft.com/office/powerpoint/2010/main" val="178468201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fr-FR" smtClean="0"/>
              <a:t>Les plans de gestion de données -  S. Cocaud et D. L'Hostis, INRA. URFIST Paris - 05 avril 2019</a:t>
            </a:r>
            <a:endParaRPr lang="fr-FR"/>
          </a:p>
        </p:txBody>
      </p:sp>
      <p:sp>
        <p:nvSpPr>
          <p:cNvPr id="5" name="Espace réservé du numéro de diapositive 4"/>
          <p:cNvSpPr>
            <a:spLocks noGrp="1"/>
          </p:cNvSpPr>
          <p:nvPr>
            <p:ph type="sldNum" sz="quarter" idx="12"/>
          </p:nvPr>
        </p:nvSpPr>
        <p:spPr/>
        <p:txBody>
          <a:bodyPr/>
          <a:lstStyle/>
          <a:p>
            <a:fld id="{FDBC492A-54F5-4F6A-B0E4-07DED51B11E7}" type="slidenum">
              <a:rPr lang="fr-FR" smtClean="0"/>
              <a:t>108</a:t>
            </a:fld>
            <a:endParaRPr lang="fr-FR"/>
          </a:p>
        </p:txBody>
      </p:sp>
      <p:sp>
        <p:nvSpPr>
          <p:cNvPr id="3" name="Titre 2"/>
          <p:cNvSpPr>
            <a:spLocks noGrp="1"/>
          </p:cNvSpPr>
          <p:nvPr>
            <p:ph type="ctrTitle"/>
          </p:nvPr>
        </p:nvSpPr>
        <p:spPr/>
        <p:txBody>
          <a:bodyPr/>
          <a:lstStyle/>
          <a:p>
            <a:r>
              <a:rPr lang="fr-FR" dirty="0" smtClean="0"/>
              <a:t>Services support et d’accompagnement</a:t>
            </a:r>
            <a:endParaRPr lang="fr-FR" dirty="0"/>
          </a:p>
        </p:txBody>
      </p:sp>
      <p:sp>
        <p:nvSpPr>
          <p:cNvPr id="2" name="Sous-titre 1"/>
          <p:cNvSpPr>
            <a:spLocks noGrp="1"/>
          </p:cNvSpPr>
          <p:nvPr>
            <p:ph type="subTitle" idx="1"/>
          </p:nvPr>
        </p:nvSpPr>
        <p:spPr/>
        <p:txBody>
          <a:bodyPr/>
          <a:lstStyle/>
          <a:p>
            <a:endParaRPr lang="fr-FR"/>
          </a:p>
        </p:txBody>
      </p:sp>
    </p:spTree>
    <p:extLst>
      <p:ext uri="{BB962C8B-B14F-4D97-AF65-F5344CB8AC3E}">
        <p14:creationId xmlns:p14="http://schemas.microsoft.com/office/powerpoint/2010/main" val="63944091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p:txBody>
          <a:bodyPr/>
          <a:lstStyle/>
          <a:p>
            <a:r>
              <a:rPr lang="fr-FR" dirty="0" smtClean="0"/>
              <a:t>PGD : une compétence « Open Science »</a:t>
            </a:r>
            <a:endParaRPr lang="fr-FR" dirty="0"/>
          </a:p>
        </p:txBody>
      </p:sp>
      <p:sp>
        <p:nvSpPr>
          <p:cNvPr id="2" name="Espace réservé du pied de page 1"/>
          <p:cNvSpPr>
            <a:spLocks noGrp="1"/>
          </p:cNvSpPr>
          <p:nvPr>
            <p:ph type="ftr" sz="quarter" idx="11"/>
          </p:nvPr>
        </p:nvSpPr>
        <p:spPr/>
        <p:txBody>
          <a:bodyPr/>
          <a:lstStyle/>
          <a:p>
            <a:r>
              <a:rPr lang="fr-FR" smtClean="0"/>
              <a:t>Les plans de gestion de données -  S. Cocaud et D. L'Hostis, INRA. URFIST Paris - 05 avril 2019</a:t>
            </a:r>
            <a:endParaRPr lang="fr-FR"/>
          </a:p>
        </p:txBody>
      </p:sp>
      <p:sp>
        <p:nvSpPr>
          <p:cNvPr id="3" name="Espace réservé du numéro de diapositive 2"/>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109</a:t>
            </a:fld>
            <a:endParaRPr lang="fr-FR" sz="1200" b="1" i="0" u="none" strike="noStrike" cap="none">
              <a:solidFill>
                <a:schemeClr val="lt1"/>
              </a:solidFill>
              <a:latin typeface="Arial"/>
              <a:ea typeface="Arial"/>
              <a:cs typeface="Arial"/>
              <a:sym typeface="Arial"/>
            </a:endParaRPr>
          </a:p>
        </p:txBody>
      </p:sp>
      <p:pic>
        <p:nvPicPr>
          <p:cNvPr id="10" name="Image 9"/>
          <p:cNvPicPr>
            <a:picLocks noChangeAspect="1"/>
          </p:cNvPicPr>
          <p:nvPr/>
        </p:nvPicPr>
        <p:blipFill>
          <a:blip r:embed="rId3"/>
          <a:stretch>
            <a:fillRect/>
          </a:stretch>
        </p:blipFill>
        <p:spPr>
          <a:xfrm>
            <a:off x="1215303" y="1680655"/>
            <a:ext cx="4088566" cy="3593206"/>
          </a:xfrm>
          <a:prstGeom prst="rect">
            <a:avLst/>
          </a:prstGeom>
        </p:spPr>
      </p:pic>
      <p:sp>
        <p:nvSpPr>
          <p:cNvPr id="9" name="Rectangle 8"/>
          <p:cNvSpPr/>
          <p:nvPr/>
        </p:nvSpPr>
        <p:spPr>
          <a:xfrm>
            <a:off x="300778" y="5839383"/>
            <a:ext cx="4457697" cy="646331"/>
          </a:xfrm>
          <a:prstGeom prst="rect">
            <a:avLst/>
          </a:prstGeom>
        </p:spPr>
        <p:txBody>
          <a:bodyPr wrap="square">
            <a:spAutoFit/>
          </a:bodyPr>
          <a:lstStyle/>
          <a:p>
            <a:r>
              <a:rPr lang="fr-FR" sz="1100" dirty="0">
                <a:hlinkClick r:id="rId4"/>
              </a:rPr>
              <a:t>https://</a:t>
            </a:r>
            <a:r>
              <a:rPr lang="fr-FR" sz="1100" dirty="0" smtClean="0">
                <a:hlinkClick r:id="rId4"/>
              </a:rPr>
              <a:t>cdn1.euraxess.org/sites/default/files/policy_library/ec-rtd_os_skills_report_final_complete_2207_1.pdf</a:t>
            </a:r>
            <a:endParaRPr lang="fr-FR" sz="1100" dirty="0" smtClean="0"/>
          </a:p>
          <a:p>
            <a:endParaRPr lang="fr-FR" dirty="0"/>
          </a:p>
        </p:txBody>
      </p:sp>
      <p:sp>
        <p:nvSpPr>
          <p:cNvPr id="5" name="Rectangle à coins arrondis 4"/>
          <p:cNvSpPr/>
          <p:nvPr/>
        </p:nvSpPr>
        <p:spPr>
          <a:xfrm>
            <a:off x="2887370" y="3447236"/>
            <a:ext cx="2282159" cy="680318"/>
          </a:xfrm>
          <a:prstGeom prst="roundRect">
            <a:avLst/>
          </a:prstGeom>
          <a:noFill/>
          <a:ln w="28575">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1" name="Image 10"/>
          <p:cNvPicPr>
            <a:picLocks noChangeAspect="1"/>
          </p:cNvPicPr>
          <p:nvPr/>
        </p:nvPicPr>
        <p:blipFill>
          <a:blip r:embed="rId5"/>
          <a:stretch>
            <a:fillRect/>
          </a:stretch>
        </p:blipFill>
        <p:spPr>
          <a:xfrm>
            <a:off x="300778" y="1034907"/>
            <a:ext cx="2111026" cy="2988878"/>
          </a:xfrm>
          <a:prstGeom prst="rect">
            <a:avLst/>
          </a:prstGeom>
          <a:ln>
            <a:solidFill>
              <a:schemeClr val="tx1"/>
            </a:solidFill>
          </a:ln>
        </p:spPr>
      </p:pic>
      <p:sp>
        <p:nvSpPr>
          <p:cNvPr id="8" name="Rectangle 7"/>
          <p:cNvSpPr/>
          <p:nvPr/>
        </p:nvSpPr>
        <p:spPr>
          <a:xfrm>
            <a:off x="300778" y="4966085"/>
            <a:ext cx="3945297" cy="954107"/>
          </a:xfrm>
          <a:prstGeom prst="rect">
            <a:avLst/>
          </a:prstGeom>
        </p:spPr>
        <p:txBody>
          <a:bodyPr wrap="square">
            <a:spAutoFit/>
          </a:bodyPr>
          <a:lstStyle/>
          <a:p>
            <a:endParaRPr lang="fr-FR" dirty="0"/>
          </a:p>
          <a:p>
            <a:r>
              <a:rPr lang="fr-FR" dirty="0" smtClean="0"/>
              <a:t>Recommandation : intégrer dans le cursus doctoral des formations spécifiques utiles pour l’Open Science</a:t>
            </a:r>
            <a:endParaRPr lang="fr-FR" dirty="0"/>
          </a:p>
        </p:txBody>
      </p:sp>
      <p:pic>
        <p:nvPicPr>
          <p:cNvPr id="4" name="Image 3"/>
          <p:cNvPicPr>
            <a:picLocks noChangeAspect="1"/>
          </p:cNvPicPr>
          <p:nvPr/>
        </p:nvPicPr>
        <p:blipFill>
          <a:blip r:embed="rId6"/>
          <a:stretch>
            <a:fillRect/>
          </a:stretch>
        </p:blipFill>
        <p:spPr>
          <a:xfrm>
            <a:off x="6020672" y="1101548"/>
            <a:ext cx="2792734" cy="840091"/>
          </a:xfrm>
          <a:prstGeom prst="rect">
            <a:avLst/>
          </a:prstGeom>
        </p:spPr>
      </p:pic>
      <p:pic>
        <p:nvPicPr>
          <p:cNvPr id="12" name="Image 11"/>
          <p:cNvPicPr>
            <a:picLocks noChangeAspect="1"/>
          </p:cNvPicPr>
          <p:nvPr/>
        </p:nvPicPr>
        <p:blipFill>
          <a:blip r:embed="rId7"/>
          <a:stretch>
            <a:fillRect/>
          </a:stretch>
        </p:blipFill>
        <p:spPr>
          <a:xfrm>
            <a:off x="5360186" y="1965561"/>
            <a:ext cx="3721887" cy="1342224"/>
          </a:xfrm>
          <a:prstGeom prst="rect">
            <a:avLst/>
          </a:prstGeom>
        </p:spPr>
      </p:pic>
      <p:sp>
        <p:nvSpPr>
          <p:cNvPr id="13" name="Rectangle 12"/>
          <p:cNvSpPr/>
          <p:nvPr/>
        </p:nvSpPr>
        <p:spPr>
          <a:xfrm>
            <a:off x="5465376" y="3159167"/>
            <a:ext cx="2856872" cy="1031051"/>
          </a:xfrm>
          <a:prstGeom prst="rect">
            <a:avLst/>
          </a:prstGeom>
        </p:spPr>
        <p:txBody>
          <a:bodyPr wrap="none">
            <a:spAutoFit/>
          </a:bodyPr>
          <a:lstStyle/>
          <a:p>
            <a:r>
              <a:rPr lang="fr-FR" dirty="0" smtClean="0"/>
              <a:t/>
            </a:r>
            <a:br>
              <a:rPr lang="fr-FR" dirty="0" smtClean="0"/>
            </a:br>
            <a:r>
              <a:rPr lang="fr-FR" sz="1100" dirty="0">
                <a:hlinkClick r:id="rId8"/>
              </a:rPr>
              <a:t>https://</a:t>
            </a:r>
            <a:r>
              <a:rPr lang="fr-FR" sz="1100" dirty="0" smtClean="0">
                <a:hlinkClick r:id="rId8"/>
              </a:rPr>
              <a:t>www.eoscpilot.eu/themes/wp7-skills</a:t>
            </a:r>
            <a:r>
              <a:rPr lang="fr-FR" sz="1100" dirty="0" smtClean="0"/>
              <a:t/>
            </a:r>
            <a:br>
              <a:rPr lang="fr-FR" sz="1100" dirty="0" smtClean="0"/>
            </a:br>
            <a:r>
              <a:rPr lang="fr-FR" sz="1100" dirty="0">
                <a:hlinkClick r:id="rId9"/>
              </a:rPr>
              <a:t>https://eosc-fair4s.github.io/</a:t>
            </a:r>
            <a:endParaRPr lang="fr-FR" sz="1100" dirty="0"/>
          </a:p>
          <a:p>
            <a:endParaRPr lang="fr-FR" sz="1100" dirty="0" smtClean="0"/>
          </a:p>
          <a:p>
            <a:endParaRPr lang="fr-FR" dirty="0"/>
          </a:p>
        </p:txBody>
      </p:sp>
    </p:spTree>
    <p:extLst>
      <p:ext uri="{BB962C8B-B14F-4D97-AF65-F5344CB8AC3E}">
        <p14:creationId xmlns:p14="http://schemas.microsoft.com/office/powerpoint/2010/main" val="10264754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smtClean="0"/>
              <a:t>PGD associé à une thèse</a:t>
            </a:r>
            <a:endParaRPr lang="fr-FR" dirty="0"/>
          </a:p>
        </p:txBody>
      </p:sp>
      <p:sp>
        <p:nvSpPr>
          <p:cNvPr id="4" name="Espace réservé du pied de page 3"/>
          <p:cNvSpPr>
            <a:spLocks noGrp="1"/>
          </p:cNvSpPr>
          <p:nvPr>
            <p:ph type="ftr" sz="quarter" idx="11"/>
          </p:nvPr>
        </p:nvSpPr>
        <p:spPr/>
        <p:txBody>
          <a:bodyPr/>
          <a:lstStyle/>
          <a:p>
            <a:r>
              <a:rPr lang="fr-FR" smtClean="0"/>
              <a:t>Les plans de gestion de données -  S. Cocaud et D. L'Hostis, INRA. URFIST Paris - 05 avril 2019</a:t>
            </a:r>
            <a:endParaRPr lang="fr-FR"/>
          </a:p>
        </p:txBody>
      </p:sp>
      <p:sp>
        <p:nvSpPr>
          <p:cNvPr id="5" name="Espace réservé du numéro de diapositive 4"/>
          <p:cNvSpPr>
            <a:spLocks noGrp="1"/>
          </p:cNvSpPr>
          <p:nvPr>
            <p:ph type="sldNum" sz="quarter" idx="12"/>
          </p:nvPr>
        </p:nvSpPr>
        <p:spPr/>
        <p:txBody>
          <a:bodyPr/>
          <a:lstStyle/>
          <a:p>
            <a:pPr lvl="0"/>
            <a:fld id="{00000000-1234-1234-1234-123412341234}" type="slidenum">
              <a:rPr lang="fr-FR" smtClean="0">
                <a:sym typeface="Arial"/>
              </a:rPr>
              <a:pPr lvl="0"/>
              <a:t>11</a:t>
            </a:fld>
            <a:endParaRPr lang="fr-FR">
              <a:sym typeface="Arial"/>
            </a:endParaRPr>
          </a:p>
        </p:txBody>
      </p:sp>
      <p:pic>
        <p:nvPicPr>
          <p:cNvPr id="7" name="Image 6"/>
          <p:cNvPicPr>
            <a:picLocks noChangeAspect="1"/>
          </p:cNvPicPr>
          <p:nvPr/>
        </p:nvPicPr>
        <p:blipFill>
          <a:blip r:embed="rId3"/>
          <a:stretch>
            <a:fillRect/>
          </a:stretch>
        </p:blipFill>
        <p:spPr>
          <a:xfrm>
            <a:off x="373811" y="1257849"/>
            <a:ext cx="4528389" cy="2119285"/>
          </a:xfrm>
          <a:prstGeom prst="rect">
            <a:avLst/>
          </a:prstGeom>
          <a:ln>
            <a:solidFill>
              <a:schemeClr val="accent1"/>
            </a:solidFill>
          </a:ln>
        </p:spPr>
      </p:pic>
      <p:sp>
        <p:nvSpPr>
          <p:cNvPr id="9" name="Rectangle 8"/>
          <p:cNvSpPr/>
          <p:nvPr/>
        </p:nvSpPr>
        <p:spPr>
          <a:xfrm>
            <a:off x="787979" y="3473524"/>
            <a:ext cx="3700052" cy="307777"/>
          </a:xfrm>
          <a:prstGeom prst="rect">
            <a:avLst/>
          </a:prstGeom>
        </p:spPr>
        <p:txBody>
          <a:bodyPr wrap="none">
            <a:spAutoFit/>
          </a:bodyPr>
          <a:lstStyle/>
          <a:p>
            <a:r>
              <a:rPr lang="fr-FR" dirty="0">
                <a:hlinkClick r:id="rId4"/>
              </a:rPr>
              <a:t>https://</a:t>
            </a:r>
            <a:r>
              <a:rPr lang="fr-FR" dirty="0" smtClean="0">
                <a:hlinkClick r:id="rId4"/>
              </a:rPr>
              <a:t>riojournal.com/articles.php?id=10600</a:t>
            </a:r>
            <a:r>
              <a:rPr lang="fr-FR" dirty="0" smtClean="0"/>
              <a:t> </a:t>
            </a:r>
            <a:endParaRPr lang="fr-FR" dirty="0"/>
          </a:p>
        </p:txBody>
      </p:sp>
      <p:sp>
        <p:nvSpPr>
          <p:cNvPr id="10" name="Rectangle 9"/>
          <p:cNvSpPr/>
          <p:nvPr/>
        </p:nvSpPr>
        <p:spPr>
          <a:xfrm>
            <a:off x="3738436" y="2980629"/>
            <a:ext cx="1069524" cy="307777"/>
          </a:xfrm>
          <a:prstGeom prst="rect">
            <a:avLst/>
          </a:prstGeom>
        </p:spPr>
        <p:txBody>
          <a:bodyPr wrap="none">
            <a:spAutoFit/>
          </a:bodyPr>
          <a:lstStyle/>
          <a:p>
            <a:r>
              <a:rPr lang="fr-FR" dirty="0" smtClean="0"/>
              <a:t>2 sep 2016</a:t>
            </a:r>
            <a:endParaRPr lang="fr-FR" dirty="0"/>
          </a:p>
        </p:txBody>
      </p:sp>
      <p:pic>
        <p:nvPicPr>
          <p:cNvPr id="6" name="Image 5"/>
          <p:cNvPicPr>
            <a:picLocks noChangeAspect="1"/>
          </p:cNvPicPr>
          <p:nvPr/>
        </p:nvPicPr>
        <p:blipFill>
          <a:blip r:embed="rId5"/>
          <a:stretch>
            <a:fillRect/>
          </a:stretch>
        </p:blipFill>
        <p:spPr>
          <a:xfrm>
            <a:off x="5078730" y="1257849"/>
            <a:ext cx="3790950" cy="3067050"/>
          </a:xfrm>
          <a:prstGeom prst="rect">
            <a:avLst/>
          </a:prstGeom>
          <a:ln>
            <a:solidFill>
              <a:schemeClr val="accent1"/>
            </a:solidFill>
          </a:ln>
        </p:spPr>
      </p:pic>
      <p:sp>
        <p:nvSpPr>
          <p:cNvPr id="11" name="Rectangle 10"/>
          <p:cNvSpPr/>
          <p:nvPr/>
        </p:nvSpPr>
        <p:spPr>
          <a:xfrm>
            <a:off x="487236" y="4555441"/>
            <a:ext cx="8412480" cy="1077218"/>
          </a:xfrm>
          <a:prstGeom prst="rect">
            <a:avLst/>
          </a:prstGeom>
        </p:spPr>
        <p:txBody>
          <a:bodyPr wrap="square">
            <a:spAutoFit/>
          </a:bodyPr>
          <a:lstStyle/>
          <a:p>
            <a:r>
              <a:rPr lang="en-US" sz="1600" dirty="0" smtClean="0"/>
              <a:t>“</a:t>
            </a:r>
            <a:r>
              <a:rPr lang="en-US" sz="1600" i="1" dirty="0" smtClean="0"/>
              <a:t>This </a:t>
            </a:r>
            <a:r>
              <a:rPr lang="en-US" sz="1600" i="1" dirty="0"/>
              <a:t>Data Management Plan (DMP) </a:t>
            </a:r>
            <a:r>
              <a:rPr lang="en-US" sz="1600" i="1" dirty="0" smtClean="0"/>
              <a:t>describes </a:t>
            </a:r>
            <a:r>
              <a:rPr lang="en-US" sz="1600" i="1" dirty="0"/>
              <a:t>all data collected and created as part of the recently submitted PhD thesis </a:t>
            </a:r>
            <a:r>
              <a:rPr lang="en-US" sz="1600" i="1" dirty="0" smtClean="0"/>
              <a:t>(..) undertaken </a:t>
            </a:r>
            <a:r>
              <a:rPr lang="en-US" sz="1600" i="1" dirty="0"/>
              <a:t>at the Bio Protection Research Centre, </a:t>
            </a:r>
            <a:r>
              <a:rPr lang="en-US" sz="1600" b="1" i="1" dirty="0"/>
              <a:t>Lincoln University, New Zealand</a:t>
            </a:r>
            <a:r>
              <a:rPr lang="en-US" sz="1600" i="1" dirty="0"/>
              <a:t>. It is important to note that although the </a:t>
            </a:r>
            <a:r>
              <a:rPr lang="en-US" sz="1600" b="1" i="1" dirty="0"/>
              <a:t>National Science Foundation (NSF) template</a:t>
            </a:r>
            <a:r>
              <a:rPr lang="en-US" sz="1600" i="1" dirty="0"/>
              <a:t> was used for this </a:t>
            </a:r>
            <a:r>
              <a:rPr lang="en-US" sz="1600" i="1" dirty="0" smtClean="0"/>
              <a:t>DMP</a:t>
            </a:r>
            <a:r>
              <a:rPr lang="en-US" sz="1600" dirty="0" smtClean="0"/>
              <a:t>”</a:t>
            </a:r>
            <a:endParaRPr lang="fr-FR" sz="1600" dirty="0"/>
          </a:p>
        </p:txBody>
      </p:sp>
    </p:spTree>
    <p:extLst>
      <p:ext uri="{BB962C8B-B14F-4D97-AF65-F5344CB8AC3E}">
        <p14:creationId xmlns:p14="http://schemas.microsoft.com/office/powerpoint/2010/main" val="512694484"/>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p:cNvSpPr>
            <a:spLocks noGrp="1"/>
          </p:cNvSpPr>
          <p:nvPr>
            <p:ph idx="1"/>
          </p:nvPr>
        </p:nvSpPr>
        <p:spPr/>
        <p:txBody>
          <a:bodyPr/>
          <a:lstStyle/>
          <a:p>
            <a:endParaRPr lang="fr-FR" dirty="0"/>
          </a:p>
        </p:txBody>
      </p:sp>
      <p:sp>
        <p:nvSpPr>
          <p:cNvPr id="4" name="Titre 3"/>
          <p:cNvSpPr>
            <a:spLocks noGrp="1"/>
          </p:cNvSpPr>
          <p:nvPr>
            <p:ph type="title"/>
          </p:nvPr>
        </p:nvSpPr>
        <p:spPr/>
        <p:txBody>
          <a:bodyPr/>
          <a:lstStyle/>
          <a:p>
            <a:r>
              <a:rPr lang="fr-FR" dirty="0" smtClean="0"/>
              <a:t>RDA Group</a:t>
            </a:r>
            <a:endParaRPr lang="fr-FR" dirty="0"/>
          </a:p>
        </p:txBody>
      </p:sp>
      <p:sp>
        <p:nvSpPr>
          <p:cNvPr id="2" name="Espace réservé du pied de page 1"/>
          <p:cNvSpPr>
            <a:spLocks noGrp="1"/>
          </p:cNvSpPr>
          <p:nvPr>
            <p:ph type="ftr" sz="quarter" idx="11"/>
          </p:nvPr>
        </p:nvSpPr>
        <p:spPr/>
        <p:txBody>
          <a:bodyPr/>
          <a:lstStyle/>
          <a:p>
            <a:r>
              <a:rPr lang="fr-FR" smtClean="0"/>
              <a:t>Les plans de gestion de données -  S. Cocaud et D. L'Hostis, INRA. URFIST Paris - 05 avril 2019</a:t>
            </a:r>
            <a:endParaRPr lang="fr-FR"/>
          </a:p>
        </p:txBody>
      </p:sp>
      <p:sp>
        <p:nvSpPr>
          <p:cNvPr id="3" name="Espace réservé du numéro de diapositive 2"/>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110</a:t>
            </a:fld>
            <a:endParaRPr lang="fr-FR" sz="1200" b="1" i="0" u="none" strike="noStrike" cap="none">
              <a:solidFill>
                <a:schemeClr val="lt1"/>
              </a:solidFill>
              <a:latin typeface="Arial"/>
              <a:ea typeface="Arial"/>
              <a:cs typeface="Arial"/>
              <a:sym typeface="Arial"/>
            </a:endParaRPr>
          </a:p>
        </p:txBody>
      </p:sp>
      <p:pic>
        <p:nvPicPr>
          <p:cNvPr id="6" name="Image 5"/>
          <p:cNvPicPr>
            <a:picLocks noChangeAspect="1"/>
          </p:cNvPicPr>
          <p:nvPr/>
        </p:nvPicPr>
        <p:blipFill>
          <a:blip r:embed="rId3"/>
          <a:stretch>
            <a:fillRect/>
          </a:stretch>
        </p:blipFill>
        <p:spPr>
          <a:xfrm>
            <a:off x="457200" y="875776"/>
            <a:ext cx="7247619" cy="3771429"/>
          </a:xfrm>
          <a:prstGeom prst="rect">
            <a:avLst/>
          </a:prstGeom>
        </p:spPr>
      </p:pic>
      <p:sp>
        <p:nvSpPr>
          <p:cNvPr id="7" name="Rectangle 6"/>
          <p:cNvSpPr/>
          <p:nvPr/>
        </p:nvSpPr>
        <p:spPr>
          <a:xfrm>
            <a:off x="1704384" y="4385595"/>
            <a:ext cx="5445715" cy="523220"/>
          </a:xfrm>
          <a:prstGeom prst="rect">
            <a:avLst/>
          </a:prstGeom>
        </p:spPr>
        <p:txBody>
          <a:bodyPr wrap="square">
            <a:spAutoFit/>
          </a:bodyPr>
          <a:lstStyle/>
          <a:p>
            <a:r>
              <a:rPr lang="fr-FR" dirty="0">
                <a:hlinkClick r:id="rId4"/>
              </a:rPr>
              <a:t>https://</a:t>
            </a:r>
            <a:r>
              <a:rPr lang="fr-FR" dirty="0" smtClean="0">
                <a:hlinkClick r:id="rId4"/>
              </a:rPr>
              <a:t>rd-alliance.org/groups/libraries-research-data.html</a:t>
            </a:r>
            <a:endParaRPr lang="fr-FR" dirty="0" smtClean="0"/>
          </a:p>
          <a:p>
            <a:endParaRPr lang="fr-FR" dirty="0"/>
          </a:p>
        </p:txBody>
      </p:sp>
      <p:pic>
        <p:nvPicPr>
          <p:cNvPr id="8" name="Image 7"/>
          <p:cNvPicPr>
            <a:picLocks noChangeAspect="1"/>
          </p:cNvPicPr>
          <p:nvPr/>
        </p:nvPicPr>
        <p:blipFill>
          <a:blip r:embed="rId5"/>
          <a:stretch>
            <a:fillRect/>
          </a:stretch>
        </p:blipFill>
        <p:spPr>
          <a:xfrm>
            <a:off x="1458213" y="4680423"/>
            <a:ext cx="5938056" cy="1332442"/>
          </a:xfrm>
          <a:prstGeom prst="rect">
            <a:avLst/>
          </a:prstGeom>
        </p:spPr>
      </p:pic>
    </p:spTree>
    <p:extLst>
      <p:ext uri="{BB962C8B-B14F-4D97-AF65-F5344CB8AC3E}">
        <p14:creationId xmlns:p14="http://schemas.microsoft.com/office/powerpoint/2010/main" val="1015066868"/>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smtClean="0"/>
              <a:t>Se former…</a:t>
            </a:r>
            <a:endParaRPr lang="fr-FR" dirty="0"/>
          </a:p>
        </p:txBody>
      </p:sp>
      <p:sp>
        <p:nvSpPr>
          <p:cNvPr id="4" name="Espace réservé du pied de page 3"/>
          <p:cNvSpPr>
            <a:spLocks noGrp="1"/>
          </p:cNvSpPr>
          <p:nvPr>
            <p:ph type="ftr" sz="quarter" idx="11"/>
          </p:nvPr>
        </p:nvSpPr>
        <p:spPr/>
        <p:txBody>
          <a:bodyPr/>
          <a:lstStyle/>
          <a:p>
            <a:r>
              <a:rPr lang="fr-FR" smtClean="0"/>
              <a:t>Les plans de gestion de données -  S. Cocaud et D. L'Hostis, INRA. URFIST Paris - 05 avril 2019</a:t>
            </a:r>
            <a:endParaRPr lang="fr-FR"/>
          </a:p>
        </p:txBody>
      </p:sp>
      <p:sp>
        <p:nvSpPr>
          <p:cNvPr id="5" name="Espace réservé du numéro de diapositive 4"/>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111</a:t>
            </a:fld>
            <a:endParaRPr lang="fr-FR" sz="1200" b="1" i="0" u="none" strike="noStrike" cap="none">
              <a:solidFill>
                <a:schemeClr val="lt1"/>
              </a:solidFill>
              <a:latin typeface="Arial"/>
              <a:ea typeface="Arial"/>
              <a:cs typeface="Arial"/>
              <a:sym typeface="Arial"/>
            </a:endParaRPr>
          </a:p>
        </p:txBody>
      </p:sp>
      <p:sp>
        <p:nvSpPr>
          <p:cNvPr id="7" name="Rectangle 6"/>
          <p:cNvSpPr/>
          <p:nvPr/>
        </p:nvSpPr>
        <p:spPr>
          <a:xfrm>
            <a:off x="3215383" y="5757560"/>
            <a:ext cx="5176318" cy="523220"/>
          </a:xfrm>
          <a:prstGeom prst="rect">
            <a:avLst/>
          </a:prstGeom>
        </p:spPr>
        <p:txBody>
          <a:bodyPr wrap="square">
            <a:spAutoFit/>
          </a:bodyPr>
          <a:lstStyle/>
          <a:p>
            <a:r>
              <a:rPr lang="fr-FR" dirty="0">
                <a:hlinkClick r:id="rId3"/>
              </a:rPr>
              <a:t>http://</a:t>
            </a:r>
            <a:r>
              <a:rPr lang="fr-FR" dirty="0" smtClean="0">
                <a:hlinkClick r:id="rId3"/>
              </a:rPr>
              <a:t>www.dcc.ac.uk/training/rdm-librarians</a:t>
            </a:r>
            <a:endParaRPr lang="fr-FR" dirty="0" smtClean="0"/>
          </a:p>
          <a:p>
            <a:endParaRPr lang="fr-FR" dirty="0"/>
          </a:p>
        </p:txBody>
      </p:sp>
      <p:pic>
        <p:nvPicPr>
          <p:cNvPr id="8" name="Image 7"/>
          <p:cNvPicPr>
            <a:picLocks noChangeAspect="1"/>
          </p:cNvPicPr>
          <p:nvPr/>
        </p:nvPicPr>
        <p:blipFill>
          <a:blip r:embed="rId4"/>
          <a:stretch>
            <a:fillRect/>
          </a:stretch>
        </p:blipFill>
        <p:spPr>
          <a:xfrm>
            <a:off x="1814732" y="864854"/>
            <a:ext cx="5934514" cy="4817137"/>
          </a:xfrm>
          <a:prstGeom prst="rect">
            <a:avLst/>
          </a:prstGeom>
        </p:spPr>
      </p:pic>
    </p:spTree>
    <p:extLst>
      <p:ext uri="{BB962C8B-B14F-4D97-AF65-F5344CB8AC3E}">
        <p14:creationId xmlns:p14="http://schemas.microsoft.com/office/powerpoint/2010/main" val="89113606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p:cNvSpPr>
            <a:spLocks noGrp="1"/>
          </p:cNvSpPr>
          <p:nvPr>
            <p:ph type="title"/>
          </p:nvPr>
        </p:nvSpPr>
        <p:spPr/>
        <p:txBody>
          <a:bodyPr/>
          <a:lstStyle/>
          <a:p>
            <a:r>
              <a:rPr lang="fr-FR" dirty="0" smtClean="0"/>
              <a:t>Se former …</a:t>
            </a:r>
            <a:endParaRPr lang="fr-FR" dirty="0"/>
          </a:p>
        </p:txBody>
      </p:sp>
      <p:sp>
        <p:nvSpPr>
          <p:cNvPr id="3" name="Espace réservé du pied de page 2"/>
          <p:cNvSpPr>
            <a:spLocks noGrp="1"/>
          </p:cNvSpPr>
          <p:nvPr>
            <p:ph type="ftr" sz="quarter" idx="11"/>
          </p:nvPr>
        </p:nvSpPr>
        <p:spPr/>
        <p:txBody>
          <a:bodyPr/>
          <a:lstStyle/>
          <a:p>
            <a:r>
              <a:rPr lang="fr-FR" smtClean="0"/>
              <a:t>Les plans de gestion de données -  S. Cocaud et D. L'Hostis, INRA. URFIST Paris - 05 avril 2019</a:t>
            </a:r>
            <a:endParaRPr lang="fr-FR"/>
          </a:p>
        </p:txBody>
      </p:sp>
      <p:sp>
        <p:nvSpPr>
          <p:cNvPr id="4" name="Espace réservé du numéro de diapositive 3"/>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smtClean="0">
                <a:solidFill>
                  <a:schemeClr val="lt1"/>
                </a:solidFill>
                <a:latin typeface="Arial"/>
                <a:ea typeface="Arial"/>
                <a:cs typeface="Arial"/>
                <a:sym typeface="Arial"/>
              </a:rPr>
              <a:t>112</a:t>
            </a:fld>
            <a:endParaRPr lang="fr-FR" sz="1200" b="1" i="0">
              <a:solidFill>
                <a:schemeClr val="lt1"/>
              </a:solidFill>
              <a:latin typeface="Arial"/>
              <a:ea typeface="Arial"/>
              <a:cs typeface="Arial"/>
              <a:sym typeface="Arial"/>
            </a:endParaRPr>
          </a:p>
        </p:txBody>
      </p:sp>
      <p:pic>
        <p:nvPicPr>
          <p:cNvPr id="6" name="Image 5"/>
          <p:cNvPicPr>
            <a:picLocks noChangeAspect="1"/>
          </p:cNvPicPr>
          <p:nvPr/>
        </p:nvPicPr>
        <p:blipFill>
          <a:blip r:embed="rId3"/>
          <a:stretch>
            <a:fillRect/>
          </a:stretch>
        </p:blipFill>
        <p:spPr>
          <a:xfrm>
            <a:off x="4404195" y="1952656"/>
            <a:ext cx="4309499" cy="3913351"/>
          </a:xfrm>
          <a:prstGeom prst="rect">
            <a:avLst/>
          </a:prstGeom>
        </p:spPr>
      </p:pic>
      <p:sp>
        <p:nvSpPr>
          <p:cNvPr id="7" name="Rectangle 6"/>
          <p:cNvSpPr/>
          <p:nvPr/>
        </p:nvSpPr>
        <p:spPr>
          <a:xfrm>
            <a:off x="4308984" y="5866007"/>
            <a:ext cx="4238661" cy="523220"/>
          </a:xfrm>
          <a:prstGeom prst="rect">
            <a:avLst/>
          </a:prstGeom>
        </p:spPr>
        <p:txBody>
          <a:bodyPr wrap="none">
            <a:spAutoFit/>
          </a:bodyPr>
          <a:lstStyle/>
          <a:p>
            <a:r>
              <a:rPr lang="fr-FR" dirty="0">
                <a:hlinkClick r:id="rId4"/>
              </a:rPr>
              <a:t>http://doranum.fr/plan-de-gestion-de-donnees-dmp</a:t>
            </a:r>
            <a:r>
              <a:rPr lang="fr-FR" dirty="0" smtClean="0">
                <a:hlinkClick r:id="rId4"/>
              </a:rPr>
              <a:t>/</a:t>
            </a:r>
            <a:endParaRPr lang="fr-FR" dirty="0" smtClean="0"/>
          </a:p>
          <a:p>
            <a:endParaRPr lang="fr-FR" dirty="0"/>
          </a:p>
        </p:txBody>
      </p:sp>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2688" y="874363"/>
            <a:ext cx="1877323" cy="1049834"/>
          </a:xfrm>
          <a:prstGeom prst="rect">
            <a:avLst/>
          </a:prstGeom>
        </p:spPr>
      </p:pic>
      <p:pic>
        <p:nvPicPr>
          <p:cNvPr id="2" name="Image 1"/>
          <p:cNvPicPr>
            <a:picLocks noChangeAspect="1"/>
          </p:cNvPicPr>
          <p:nvPr/>
        </p:nvPicPr>
        <p:blipFill>
          <a:blip r:embed="rId6"/>
          <a:stretch>
            <a:fillRect/>
          </a:stretch>
        </p:blipFill>
        <p:spPr>
          <a:xfrm>
            <a:off x="430306" y="1952656"/>
            <a:ext cx="3721513" cy="2046832"/>
          </a:xfrm>
          <a:prstGeom prst="rect">
            <a:avLst/>
          </a:prstGeom>
        </p:spPr>
      </p:pic>
      <p:pic>
        <p:nvPicPr>
          <p:cNvPr id="5" name="Imag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0306" y="1085950"/>
            <a:ext cx="1678157" cy="893564"/>
          </a:xfrm>
          <a:prstGeom prst="rect">
            <a:avLst/>
          </a:prstGeom>
        </p:spPr>
      </p:pic>
      <p:sp>
        <p:nvSpPr>
          <p:cNvPr id="9" name="Rectangle 8"/>
          <p:cNvSpPr/>
          <p:nvPr/>
        </p:nvSpPr>
        <p:spPr>
          <a:xfrm>
            <a:off x="371274" y="4108718"/>
            <a:ext cx="3642232" cy="954107"/>
          </a:xfrm>
          <a:prstGeom prst="rect">
            <a:avLst/>
          </a:prstGeom>
        </p:spPr>
        <p:txBody>
          <a:bodyPr wrap="square">
            <a:spAutoFit/>
          </a:bodyPr>
          <a:lstStyle/>
          <a:p>
            <a:r>
              <a:rPr lang="fr-FR" dirty="0">
                <a:hlinkClick r:id="rId8"/>
              </a:rPr>
              <a:t>https://</a:t>
            </a:r>
            <a:r>
              <a:rPr lang="fr-FR" dirty="0" smtClean="0">
                <a:hlinkClick r:id="rId8"/>
              </a:rPr>
              <a:t>www.fosteropenscience.eu/foster-taxonomy/research-data-management-plans</a:t>
            </a:r>
            <a:endParaRPr lang="fr-FR" dirty="0" smtClean="0"/>
          </a:p>
          <a:p>
            <a:endParaRPr lang="fr-FR" dirty="0"/>
          </a:p>
        </p:txBody>
      </p:sp>
    </p:spTree>
    <p:extLst>
      <p:ext uri="{BB962C8B-B14F-4D97-AF65-F5344CB8AC3E}">
        <p14:creationId xmlns:p14="http://schemas.microsoft.com/office/powerpoint/2010/main" val="4153104434"/>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194310" y="1624012"/>
            <a:ext cx="5010494" cy="4525963"/>
          </a:xfrm>
        </p:spPr>
        <p:txBody>
          <a:bodyPr>
            <a:normAutofit fontScale="47500" lnSpcReduction="20000"/>
          </a:bodyPr>
          <a:lstStyle/>
          <a:p>
            <a:r>
              <a:rPr lang="fr-FR" dirty="0">
                <a:solidFill>
                  <a:schemeClr val="tx1">
                    <a:lumMod val="50000"/>
                    <a:lumOff val="50000"/>
                  </a:schemeClr>
                </a:solidFill>
                <a:latin typeface="Arial" panose="020B0604020202020204" pitchFamily="34" charset="0"/>
                <a:cs typeface="Arial" panose="020B0604020202020204" pitchFamily="34" charset="0"/>
                <a:hlinkClick r:id="rId3"/>
              </a:rPr>
              <a:t>Data champions</a:t>
            </a:r>
            <a:r>
              <a:rPr lang="fr-FR" b="0" dirty="0">
                <a:latin typeface="Arial" panose="020B0604020202020204" pitchFamily="34" charset="0"/>
                <a:cs typeface="Arial" panose="020B0604020202020204" pitchFamily="34" charset="0"/>
              </a:rPr>
              <a:t> </a:t>
            </a:r>
            <a:r>
              <a:rPr lang="fr-FR" b="0" dirty="0" smtClean="0">
                <a:latin typeface="Arial" panose="020B0604020202020204" pitchFamily="34" charset="0"/>
                <a:cs typeface="Arial" panose="020B0604020202020204" pitchFamily="34" charset="0"/>
              </a:rPr>
              <a:t> </a:t>
            </a:r>
            <a:r>
              <a:rPr lang="fr-FR" b="0" dirty="0" smtClean="0">
                <a:solidFill>
                  <a:schemeClr val="tx1"/>
                </a:solidFill>
                <a:latin typeface="Arial" panose="020B0604020202020204" pitchFamily="34" charset="0"/>
                <a:cs typeface="Arial" panose="020B0604020202020204" pitchFamily="34" charset="0"/>
              </a:rPr>
              <a:t>: université </a:t>
            </a:r>
            <a:r>
              <a:rPr lang="fr-FR" b="0" dirty="0">
                <a:solidFill>
                  <a:schemeClr val="tx1"/>
                </a:solidFill>
                <a:latin typeface="Arial" panose="020B0604020202020204" pitchFamily="34" charset="0"/>
                <a:cs typeface="Arial" panose="020B0604020202020204" pitchFamily="34" charset="0"/>
              </a:rPr>
              <a:t>de </a:t>
            </a:r>
            <a:r>
              <a:rPr lang="fr-FR" b="0" dirty="0" smtClean="0">
                <a:solidFill>
                  <a:schemeClr val="tx1"/>
                </a:solidFill>
                <a:latin typeface="Arial" panose="020B0604020202020204" pitchFamily="34" charset="0"/>
                <a:cs typeface="Arial" panose="020B0604020202020204" pitchFamily="34" charset="0"/>
              </a:rPr>
              <a:t>Cambridge</a:t>
            </a:r>
            <a:r>
              <a:rPr lang="fr-FR" b="0" dirty="0">
                <a:solidFill>
                  <a:schemeClr val="tx1"/>
                </a:solidFill>
                <a:latin typeface="Arial" panose="020B0604020202020204" pitchFamily="34" charset="0"/>
                <a:cs typeface="Arial" panose="020B0604020202020204" pitchFamily="34" charset="0"/>
              </a:rPr>
              <a:t> </a:t>
            </a:r>
            <a:r>
              <a:rPr lang="fr-FR" b="0" dirty="0" smtClean="0">
                <a:solidFill>
                  <a:schemeClr val="tx1"/>
                </a:solidFill>
                <a:latin typeface="Arial" panose="020B0604020202020204" pitchFamily="34" charset="0"/>
                <a:cs typeface="Arial" panose="020B0604020202020204" pitchFamily="34" charset="0"/>
              </a:rPr>
              <a:t>(UK)</a:t>
            </a:r>
            <a:br>
              <a:rPr lang="fr-FR" b="0" dirty="0" smtClean="0">
                <a:solidFill>
                  <a:schemeClr val="tx1"/>
                </a:solidFill>
                <a:latin typeface="Arial" panose="020B0604020202020204" pitchFamily="34" charset="0"/>
                <a:cs typeface="Arial" panose="020B0604020202020204" pitchFamily="34" charset="0"/>
              </a:rPr>
            </a:br>
            <a:endParaRPr lang="fr-FR" b="0" dirty="0" smtClean="0">
              <a:solidFill>
                <a:schemeClr val="tx1"/>
              </a:solidFill>
              <a:latin typeface="Arial" panose="020B0604020202020204" pitchFamily="34" charset="0"/>
              <a:cs typeface="Arial" panose="020B0604020202020204" pitchFamily="34" charset="0"/>
            </a:endParaRPr>
          </a:p>
          <a:p>
            <a:pPr lvl="1"/>
            <a:r>
              <a:rPr lang="fr-FR" b="0" dirty="0" smtClean="0"/>
              <a:t>Personnes </a:t>
            </a:r>
            <a:r>
              <a:rPr lang="fr-FR" b="0" dirty="0"/>
              <a:t>volontaires qui conseillent les membres de la communauté de recherche sur </a:t>
            </a:r>
            <a:r>
              <a:rPr lang="fr-FR" b="0" dirty="0" smtClean="0"/>
              <a:t>les bonnes pratiques de </a:t>
            </a:r>
            <a:r>
              <a:rPr lang="fr-FR" b="0" dirty="0"/>
              <a:t>traitement des données de </a:t>
            </a:r>
            <a:r>
              <a:rPr lang="fr-FR" b="0" dirty="0" smtClean="0"/>
              <a:t>recherche (promotion et soutien des principes FAIR). </a:t>
            </a:r>
          </a:p>
          <a:p>
            <a:pPr lvl="1"/>
            <a:r>
              <a:rPr lang="fr-FR" b="0" dirty="0" smtClean="0"/>
              <a:t>Elles </a:t>
            </a:r>
            <a:r>
              <a:rPr lang="fr-FR" b="0" dirty="0"/>
              <a:t>forment un réseau </a:t>
            </a:r>
            <a:r>
              <a:rPr lang="fr-FR" b="0" dirty="0" smtClean="0"/>
              <a:t>de personnes « ressources » à </a:t>
            </a:r>
            <a:r>
              <a:rPr lang="fr-FR" b="0" dirty="0"/>
              <a:t>travers différentes écoles et départements de l'Université de Cambridge ainsi que des instituts affiliés, et sont ouverts à des collaborations en dehors de l'Université. </a:t>
            </a:r>
            <a:endParaRPr lang="fr-FR" b="0" dirty="0" smtClean="0"/>
          </a:p>
          <a:p>
            <a:pPr lvl="1"/>
            <a:r>
              <a:rPr lang="fr-FR" b="0" dirty="0" smtClean="0"/>
              <a:t>Le programme de formation  </a:t>
            </a:r>
            <a:r>
              <a:rPr lang="fr-FR" b="0" dirty="0"/>
              <a:t>Data Champion est ouvert à tous les membres de l'Université intéressés par la gestion des données de recherche, par exemple des chercheurs </a:t>
            </a:r>
            <a:r>
              <a:rPr lang="fr-FR" b="0" dirty="0" smtClean="0"/>
              <a:t>(dont des doctorants), </a:t>
            </a:r>
            <a:r>
              <a:rPr lang="fr-FR" b="0" dirty="0"/>
              <a:t>des gestionnaires de données, des informaticiens, des bibliothécaires et des spécialistes des données</a:t>
            </a:r>
            <a:r>
              <a:rPr lang="fr-FR" b="0" dirty="0" smtClean="0"/>
              <a:t>.</a:t>
            </a:r>
            <a:br>
              <a:rPr lang="fr-FR" b="0" dirty="0" smtClean="0"/>
            </a:br>
            <a:endParaRPr lang="fr-FR" b="0" dirty="0" smtClean="0"/>
          </a:p>
          <a:p>
            <a:r>
              <a:rPr lang="fr-FR" dirty="0" smtClean="0">
                <a:solidFill>
                  <a:schemeClr val="tx1"/>
                </a:solidFill>
                <a:latin typeface="Arial" panose="020B0604020202020204" pitchFamily="34" charset="0"/>
                <a:cs typeface="Arial" panose="020B0604020202020204" pitchFamily="34" charset="0"/>
                <a:hlinkClick r:id="rId4"/>
              </a:rPr>
              <a:t>Data stewards </a:t>
            </a:r>
            <a:r>
              <a:rPr lang="fr-FR" b="0" dirty="0" smtClean="0">
                <a:solidFill>
                  <a:schemeClr val="tx1"/>
                </a:solidFill>
                <a:latin typeface="Arial" panose="020B0604020202020204" pitchFamily="34" charset="0"/>
                <a:cs typeface="Arial" panose="020B0604020202020204" pitchFamily="34" charset="0"/>
              </a:rPr>
              <a:t>- TU Delft (NL)</a:t>
            </a:r>
            <a:br>
              <a:rPr lang="fr-FR" b="0" dirty="0" smtClean="0">
                <a:solidFill>
                  <a:schemeClr val="tx1"/>
                </a:solidFill>
                <a:latin typeface="Arial" panose="020B0604020202020204" pitchFamily="34" charset="0"/>
                <a:cs typeface="Arial" panose="020B0604020202020204" pitchFamily="34" charset="0"/>
              </a:rPr>
            </a:br>
            <a:r>
              <a:rPr lang="fr-FR" b="0" dirty="0" smtClean="0">
                <a:solidFill>
                  <a:schemeClr val="tx1"/>
                </a:solidFill>
                <a:latin typeface="Arial" panose="020B0604020202020204" pitchFamily="34" charset="0"/>
                <a:cs typeface="Arial" panose="020B0604020202020204" pitchFamily="34" charset="0"/>
              </a:rPr>
              <a:t>Lire ce billet de blog</a:t>
            </a:r>
            <a:br>
              <a:rPr lang="fr-FR" b="0" dirty="0" smtClean="0">
                <a:solidFill>
                  <a:schemeClr val="tx1"/>
                </a:solidFill>
                <a:latin typeface="Arial" panose="020B0604020202020204" pitchFamily="34" charset="0"/>
                <a:cs typeface="Arial" panose="020B0604020202020204" pitchFamily="34" charset="0"/>
              </a:rPr>
            </a:br>
            <a:r>
              <a:rPr lang="en-US" b="0" dirty="0">
                <a:solidFill>
                  <a:schemeClr val="tx1"/>
                </a:solidFill>
                <a:latin typeface="Arial" panose="020B0604020202020204" pitchFamily="34" charset="0"/>
                <a:cs typeface="Arial" panose="020B0604020202020204" pitchFamily="34" charset="0"/>
                <a:hlinkClick r:id="rId5"/>
              </a:rPr>
              <a:t>The main obstacles to better research data management and sharing are cultural. But change is in our </a:t>
            </a:r>
            <a:r>
              <a:rPr lang="en-US" b="0" dirty="0" smtClean="0">
                <a:solidFill>
                  <a:schemeClr val="tx1"/>
                </a:solidFill>
                <a:latin typeface="Arial" panose="020B0604020202020204" pitchFamily="34" charset="0"/>
                <a:cs typeface="Arial" panose="020B0604020202020204" pitchFamily="34" charset="0"/>
                <a:hlinkClick r:id="rId5"/>
              </a:rPr>
              <a:t>hands</a:t>
            </a:r>
            <a:r>
              <a:rPr lang="en-US" b="0" dirty="0">
                <a:solidFill>
                  <a:schemeClr val="tx1"/>
                </a:solidFill>
                <a:latin typeface="Arial" panose="020B0604020202020204" pitchFamily="34" charset="0"/>
                <a:cs typeface="Arial" panose="020B0604020202020204" pitchFamily="34" charset="0"/>
              </a:rPr>
              <a:t/>
            </a:r>
            <a:br>
              <a:rPr lang="en-US" b="0" dirty="0">
                <a:solidFill>
                  <a:schemeClr val="tx1"/>
                </a:solidFill>
                <a:latin typeface="Arial" panose="020B0604020202020204" pitchFamily="34" charset="0"/>
                <a:cs typeface="Arial" panose="020B0604020202020204" pitchFamily="34" charset="0"/>
              </a:rPr>
            </a:br>
            <a:r>
              <a:rPr lang="en-US" b="0" dirty="0" smtClean="0">
                <a:solidFill>
                  <a:schemeClr val="tx1"/>
                </a:solidFill>
                <a:latin typeface="Arial" panose="020B0604020202020204" pitchFamily="34" charset="0"/>
                <a:cs typeface="Arial" panose="020B0604020202020204" pitchFamily="34" charset="0"/>
              </a:rPr>
              <a:t/>
            </a:r>
            <a:br>
              <a:rPr lang="en-US" b="0" dirty="0" smtClean="0">
                <a:solidFill>
                  <a:schemeClr val="tx1"/>
                </a:solidFill>
                <a:latin typeface="Arial" panose="020B0604020202020204" pitchFamily="34" charset="0"/>
                <a:cs typeface="Arial" panose="020B0604020202020204" pitchFamily="34" charset="0"/>
              </a:rPr>
            </a:br>
            <a:r>
              <a:rPr lang="fr-FR" b="0" dirty="0" smtClean="0">
                <a:solidFill>
                  <a:schemeClr val="tx1"/>
                </a:solidFill>
                <a:latin typeface="Arial" panose="020B0604020202020204" pitchFamily="34" charset="0"/>
                <a:cs typeface="Arial" panose="020B0604020202020204" pitchFamily="34" charset="0"/>
              </a:rPr>
              <a:t>(</a:t>
            </a:r>
            <a:r>
              <a:rPr lang="fr-FR" b="0" dirty="0" err="1" smtClean="0">
                <a:solidFill>
                  <a:schemeClr val="tx1"/>
                </a:solidFill>
                <a:latin typeface="Arial" panose="020B0604020202020204" pitchFamily="34" charset="0"/>
                <a:cs typeface="Arial" panose="020B0604020202020204" pitchFamily="34" charset="0"/>
              </a:rPr>
              <a:t>Teperek</a:t>
            </a:r>
            <a:r>
              <a:rPr lang="fr-FR" b="0" dirty="0" smtClean="0">
                <a:solidFill>
                  <a:schemeClr val="tx1"/>
                </a:solidFill>
                <a:latin typeface="Arial" panose="020B0604020202020204" pitchFamily="34" charset="0"/>
                <a:cs typeface="Arial" panose="020B0604020202020204" pitchFamily="34" charset="0"/>
              </a:rPr>
              <a:t> </a:t>
            </a:r>
            <a:r>
              <a:rPr lang="fr-FR" b="0" dirty="0">
                <a:solidFill>
                  <a:schemeClr val="tx1"/>
                </a:solidFill>
                <a:latin typeface="Arial" panose="020B0604020202020204" pitchFamily="34" charset="0"/>
                <a:cs typeface="Arial" panose="020B0604020202020204" pitchFamily="34" charset="0"/>
              </a:rPr>
              <a:t>&amp; </a:t>
            </a:r>
            <a:r>
              <a:rPr lang="fr-FR" b="0" dirty="0" err="1">
                <a:solidFill>
                  <a:schemeClr val="tx1"/>
                </a:solidFill>
                <a:latin typeface="Arial" panose="020B0604020202020204" pitchFamily="34" charset="0"/>
                <a:cs typeface="Arial" panose="020B0604020202020204" pitchFamily="34" charset="0"/>
              </a:rPr>
              <a:t>Dunning</a:t>
            </a:r>
            <a:r>
              <a:rPr lang="fr-FR" b="0" dirty="0">
                <a:solidFill>
                  <a:schemeClr val="tx1"/>
                </a:solidFill>
                <a:latin typeface="Arial" panose="020B0604020202020204" pitchFamily="34" charset="0"/>
                <a:cs typeface="Arial" panose="020B0604020202020204" pitchFamily="34" charset="0"/>
              </a:rPr>
              <a:t>, 2018)</a:t>
            </a:r>
            <a:endParaRPr lang="fr-FR" b="0" dirty="0"/>
          </a:p>
          <a:p>
            <a:endParaRPr lang="fr-FR" b="0" dirty="0" smtClean="0">
              <a:solidFill>
                <a:schemeClr val="tx1"/>
              </a:solidFill>
              <a:latin typeface="Arial" panose="020B0604020202020204" pitchFamily="34" charset="0"/>
              <a:cs typeface="Arial" panose="020B0604020202020204" pitchFamily="34" charset="0"/>
            </a:endParaRPr>
          </a:p>
          <a:p>
            <a:pPr lvl="1"/>
            <a:endParaRPr lang="fr-FR" b="0" dirty="0"/>
          </a:p>
          <a:p>
            <a:endParaRPr lang="fr-FR" dirty="0"/>
          </a:p>
          <a:p>
            <a:endParaRPr lang="fr-FR" dirty="0"/>
          </a:p>
        </p:txBody>
      </p:sp>
      <p:sp>
        <p:nvSpPr>
          <p:cNvPr id="3" name="Titre 2"/>
          <p:cNvSpPr>
            <a:spLocks noGrp="1"/>
          </p:cNvSpPr>
          <p:nvPr>
            <p:ph type="title"/>
          </p:nvPr>
        </p:nvSpPr>
        <p:spPr/>
        <p:txBody>
          <a:bodyPr/>
          <a:lstStyle/>
          <a:p>
            <a:r>
              <a:rPr lang="fr-FR" dirty="0" smtClean="0"/>
              <a:t>Notion de « data champions » et « data stewards »</a:t>
            </a:r>
            <a:endParaRPr lang="fr-FR" dirty="0"/>
          </a:p>
        </p:txBody>
      </p:sp>
      <p:sp>
        <p:nvSpPr>
          <p:cNvPr id="4" name="Espace réservé du pied de page 3"/>
          <p:cNvSpPr>
            <a:spLocks noGrp="1"/>
          </p:cNvSpPr>
          <p:nvPr>
            <p:ph type="ftr" sz="quarter" idx="11"/>
          </p:nvPr>
        </p:nvSpPr>
        <p:spPr/>
        <p:txBody>
          <a:bodyPr/>
          <a:lstStyle/>
          <a:p>
            <a:r>
              <a:rPr lang="fr-FR" smtClean="0"/>
              <a:t>Les plans de gestion de données -  S. Cocaud et D. L'Hostis, INRA. URFIST Paris - 05 avril 2019</a:t>
            </a:r>
            <a:endParaRPr lang="fr-FR"/>
          </a:p>
        </p:txBody>
      </p:sp>
      <p:sp>
        <p:nvSpPr>
          <p:cNvPr id="5" name="Espace réservé du numéro de diapositive 4"/>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113</a:t>
            </a:fld>
            <a:endParaRPr lang="fr-FR" sz="1200" b="1" i="0" u="none" strike="noStrike" cap="none">
              <a:solidFill>
                <a:schemeClr val="lt1"/>
              </a:solidFill>
              <a:latin typeface="Arial"/>
              <a:ea typeface="Arial"/>
              <a:cs typeface="Arial"/>
              <a:sym typeface="Arial"/>
            </a:endParaRPr>
          </a:p>
        </p:txBody>
      </p:sp>
      <p:pic>
        <p:nvPicPr>
          <p:cNvPr id="6" name="Image 5"/>
          <p:cNvPicPr>
            <a:picLocks noChangeAspect="1"/>
          </p:cNvPicPr>
          <p:nvPr/>
        </p:nvPicPr>
        <p:blipFill>
          <a:blip r:embed="rId6"/>
          <a:stretch>
            <a:fillRect/>
          </a:stretch>
        </p:blipFill>
        <p:spPr>
          <a:xfrm>
            <a:off x="5204804" y="1624012"/>
            <a:ext cx="3676305" cy="3176977"/>
          </a:xfrm>
          <a:prstGeom prst="rect">
            <a:avLst/>
          </a:prstGeom>
        </p:spPr>
      </p:pic>
    </p:spTree>
    <p:extLst>
      <p:ext uri="{BB962C8B-B14F-4D97-AF65-F5344CB8AC3E}">
        <p14:creationId xmlns:p14="http://schemas.microsoft.com/office/powerpoint/2010/main" val="2408158008"/>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Les plans de gestion de données -  S. Cocaud et D. L'Hostis, INRA. URFIST Paris - 05 avril 2019</a:t>
            </a:r>
            <a:endParaRPr lang="fr-FR"/>
          </a:p>
        </p:txBody>
      </p:sp>
      <p:sp>
        <p:nvSpPr>
          <p:cNvPr id="3" name="Espace réservé du numéro de diapositive 2"/>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smtClean="0">
                <a:solidFill>
                  <a:schemeClr val="lt1"/>
                </a:solidFill>
                <a:latin typeface="Arial"/>
                <a:ea typeface="Arial"/>
                <a:cs typeface="Arial"/>
                <a:sym typeface="Arial"/>
              </a:rPr>
              <a:t>114</a:t>
            </a:fld>
            <a:endParaRPr lang="fr-FR" sz="1200" b="1" i="0">
              <a:solidFill>
                <a:schemeClr val="lt1"/>
              </a:solidFill>
              <a:latin typeface="Arial"/>
              <a:ea typeface="Arial"/>
              <a:cs typeface="Arial"/>
              <a:sym typeface="Arial"/>
            </a:endParaRPr>
          </a:p>
        </p:txBody>
      </p:sp>
      <p:sp>
        <p:nvSpPr>
          <p:cNvPr id="4" name="Titre 3"/>
          <p:cNvSpPr>
            <a:spLocks noGrp="1"/>
          </p:cNvSpPr>
          <p:nvPr>
            <p:ph type="ctrTitle"/>
          </p:nvPr>
        </p:nvSpPr>
        <p:spPr/>
        <p:txBody>
          <a:bodyPr/>
          <a:lstStyle/>
          <a:p>
            <a:r>
              <a:rPr lang="fr-FR" dirty="0" smtClean="0"/>
              <a:t>TD-TP : Regards critiques sur des PGD rédigés</a:t>
            </a:r>
            <a:endParaRPr lang="fr-FR" dirty="0"/>
          </a:p>
        </p:txBody>
      </p:sp>
      <p:sp>
        <p:nvSpPr>
          <p:cNvPr id="5" name="Sous-titre 4"/>
          <p:cNvSpPr>
            <a:spLocks noGrp="1"/>
          </p:cNvSpPr>
          <p:nvPr>
            <p:ph type="subTitle" idx="1"/>
          </p:nvPr>
        </p:nvSpPr>
        <p:spPr/>
        <p:txBody>
          <a:bodyPr/>
          <a:lstStyle/>
          <a:p>
            <a:r>
              <a:rPr lang="fr-FR" dirty="0" smtClean="0"/>
              <a:t>Expérience de relecture de PGD</a:t>
            </a:r>
            <a:endParaRPr lang="fr-FR" dirty="0"/>
          </a:p>
        </p:txBody>
      </p:sp>
    </p:spTree>
    <p:extLst>
      <p:ext uri="{BB962C8B-B14F-4D97-AF65-F5344CB8AC3E}">
        <p14:creationId xmlns:p14="http://schemas.microsoft.com/office/powerpoint/2010/main" val="3244290381"/>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p:cNvSpPr>
            <a:spLocks noGrp="1"/>
          </p:cNvSpPr>
          <p:nvPr>
            <p:ph idx="1"/>
          </p:nvPr>
        </p:nvSpPr>
        <p:spPr/>
        <p:txBody>
          <a:bodyPr>
            <a:normAutofit/>
          </a:bodyPr>
          <a:lstStyle/>
          <a:p>
            <a:r>
              <a:rPr lang="fr-FR" dirty="0" smtClean="0"/>
              <a:t>Par groupe de 3-4 personnes</a:t>
            </a:r>
          </a:p>
          <a:p>
            <a:r>
              <a:rPr lang="fr-FR" dirty="0" smtClean="0"/>
              <a:t>Exercices</a:t>
            </a:r>
          </a:p>
          <a:p>
            <a:pPr lvl="1"/>
            <a:r>
              <a:rPr lang="fr-FR" dirty="0" smtClean="0"/>
              <a:t>PGD projet </a:t>
            </a:r>
            <a:r>
              <a:rPr lang="fr-FR" dirty="0" err="1" smtClean="0"/>
              <a:t>Heritserv</a:t>
            </a:r>
            <a:r>
              <a:rPr lang="fr-FR" dirty="0" smtClean="0"/>
              <a:t> (financement LABEX)</a:t>
            </a:r>
          </a:p>
          <a:p>
            <a:pPr lvl="2"/>
            <a:r>
              <a:rPr lang="fr-FR" dirty="0" smtClean="0"/>
              <a:t>Rédaction : </a:t>
            </a:r>
            <a:r>
              <a:rPr lang="fr-FR" dirty="0" smtClean="0">
                <a:hlinkClick r:id="rId2"/>
              </a:rPr>
              <a:t>modèle PGD Inra </a:t>
            </a:r>
            <a:endParaRPr lang="fr-FR" dirty="0" smtClean="0"/>
          </a:p>
          <a:p>
            <a:pPr lvl="2"/>
            <a:r>
              <a:rPr lang="fr-FR" dirty="0" smtClean="0"/>
              <a:t>Evaluation : </a:t>
            </a:r>
            <a:r>
              <a:rPr lang="fr-FR" dirty="0" smtClean="0">
                <a:hlinkClick r:id="rId3"/>
              </a:rPr>
              <a:t>grille Inra  </a:t>
            </a:r>
            <a:endParaRPr lang="fr-FR" dirty="0" smtClean="0"/>
          </a:p>
          <a:p>
            <a:pPr lvl="1"/>
            <a:r>
              <a:rPr lang="fr-FR" dirty="0" smtClean="0"/>
              <a:t>PGD </a:t>
            </a:r>
            <a:r>
              <a:rPr lang="fr-FR" dirty="0"/>
              <a:t>projet AMECRYS </a:t>
            </a:r>
            <a:r>
              <a:rPr lang="fr-FR" dirty="0" smtClean="0"/>
              <a:t>(financement H2020)</a:t>
            </a:r>
          </a:p>
          <a:p>
            <a:pPr lvl="2"/>
            <a:r>
              <a:rPr lang="fr-FR" dirty="0" smtClean="0"/>
              <a:t>Rédaction : </a:t>
            </a:r>
            <a:r>
              <a:rPr lang="fr-FR" dirty="0" smtClean="0">
                <a:hlinkClick r:id="rId2"/>
              </a:rPr>
              <a:t>modèle H2020 FAIR DMP</a:t>
            </a:r>
            <a:endParaRPr lang="fr-FR" dirty="0" smtClean="0"/>
          </a:p>
          <a:p>
            <a:pPr lvl="2"/>
            <a:r>
              <a:rPr lang="fr-FR" dirty="0" smtClean="0"/>
              <a:t>Evaluation : « </a:t>
            </a:r>
            <a:r>
              <a:rPr lang="fr-FR" dirty="0" smtClean="0">
                <a:hlinkClick r:id="rId4"/>
              </a:rPr>
              <a:t>Open </a:t>
            </a:r>
            <a:r>
              <a:rPr lang="fr-FR" dirty="0" err="1" smtClean="0">
                <a:hlinkClick r:id="rId4"/>
              </a:rPr>
              <a:t>Research</a:t>
            </a:r>
            <a:r>
              <a:rPr lang="fr-FR" dirty="0" smtClean="0">
                <a:hlinkClick r:id="rId4"/>
              </a:rPr>
              <a:t> DMP </a:t>
            </a:r>
            <a:r>
              <a:rPr lang="fr-FR" dirty="0" err="1" smtClean="0">
                <a:hlinkClick r:id="rId4"/>
              </a:rPr>
              <a:t>Assessment</a:t>
            </a:r>
            <a:r>
              <a:rPr lang="fr-FR" dirty="0" smtClean="0">
                <a:hlinkClick r:id="rId4"/>
              </a:rPr>
              <a:t> GRID</a:t>
            </a:r>
            <a:r>
              <a:rPr lang="fr-FR" dirty="0" smtClean="0"/>
              <a:t> »</a:t>
            </a:r>
          </a:p>
        </p:txBody>
      </p:sp>
      <p:sp>
        <p:nvSpPr>
          <p:cNvPr id="2" name="Titre 1"/>
          <p:cNvSpPr>
            <a:spLocks noGrp="1"/>
          </p:cNvSpPr>
          <p:nvPr>
            <p:ph type="title"/>
          </p:nvPr>
        </p:nvSpPr>
        <p:spPr/>
        <p:txBody>
          <a:bodyPr/>
          <a:lstStyle/>
          <a:p>
            <a:r>
              <a:rPr lang="fr-FR" dirty="0" smtClean="0"/>
              <a:t>TD – TP : Evaluation de PGD</a:t>
            </a:r>
            <a:endParaRPr lang="fr-FR" dirty="0"/>
          </a:p>
        </p:txBody>
      </p:sp>
      <p:sp>
        <p:nvSpPr>
          <p:cNvPr id="3" name="Espace réservé du pied de page 2"/>
          <p:cNvSpPr>
            <a:spLocks noGrp="1"/>
          </p:cNvSpPr>
          <p:nvPr>
            <p:ph type="ftr" sz="quarter" idx="11"/>
          </p:nvPr>
        </p:nvSpPr>
        <p:spPr/>
        <p:txBody>
          <a:bodyPr/>
          <a:lstStyle/>
          <a:p>
            <a:r>
              <a:rPr lang="fr-FR" smtClean="0"/>
              <a:t>Les plans de gestion de données -  S. Cocaud et D. L'Hostis, INRA. URFIST Paris - 05 avril 2019</a:t>
            </a:r>
            <a:endParaRPr lang="fr-FR"/>
          </a:p>
        </p:txBody>
      </p:sp>
      <p:sp>
        <p:nvSpPr>
          <p:cNvPr id="4" name="Espace réservé du numéro de diapositive 3"/>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smtClean="0">
                <a:solidFill>
                  <a:schemeClr val="lt1"/>
                </a:solidFill>
                <a:latin typeface="Arial"/>
                <a:ea typeface="Arial"/>
                <a:cs typeface="Arial"/>
                <a:sym typeface="Arial"/>
              </a:rPr>
              <a:t>115</a:t>
            </a:fld>
            <a:endParaRPr lang="fr-FR" sz="1200" b="1" i="0">
              <a:solidFill>
                <a:schemeClr val="lt1"/>
              </a:solidFill>
              <a:latin typeface="Arial"/>
              <a:ea typeface="Arial"/>
              <a:cs typeface="Arial"/>
              <a:sym typeface="Arial"/>
            </a:endParaRPr>
          </a:p>
        </p:txBody>
      </p:sp>
    </p:spTree>
    <p:extLst>
      <p:ext uri="{BB962C8B-B14F-4D97-AF65-F5344CB8AC3E}">
        <p14:creationId xmlns:p14="http://schemas.microsoft.com/office/powerpoint/2010/main" val="154691009"/>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r>
              <a:rPr lang="fr-FR" dirty="0" smtClean="0"/>
              <a:t>D’autres exemples de PGD à découvrir </a:t>
            </a:r>
            <a:endParaRPr lang="fr-FR" dirty="0"/>
          </a:p>
        </p:txBody>
      </p:sp>
      <p:sp>
        <p:nvSpPr>
          <p:cNvPr id="2" name="Espace réservé du pied de page 1"/>
          <p:cNvSpPr>
            <a:spLocks noGrp="1"/>
          </p:cNvSpPr>
          <p:nvPr>
            <p:ph type="ftr" sz="quarter" idx="11"/>
          </p:nvPr>
        </p:nvSpPr>
        <p:spPr/>
        <p:txBody>
          <a:bodyPr/>
          <a:lstStyle/>
          <a:p>
            <a:r>
              <a:rPr lang="fr-FR" smtClean="0"/>
              <a:t>Les plans de gestion de données -  S. Cocaud et D. L'Hostis, INRA. URFIST Paris - 05 avril 2019</a:t>
            </a:r>
            <a:endParaRPr lang="fr-FR"/>
          </a:p>
        </p:txBody>
      </p:sp>
      <p:sp>
        <p:nvSpPr>
          <p:cNvPr id="3" name="Espace réservé du numéro de diapositive 2"/>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116</a:t>
            </a:fld>
            <a:endParaRPr lang="fr-FR" sz="1200" b="1" i="0" u="none" strike="noStrike" cap="none">
              <a:solidFill>
                <a:schemeClr val="lt1"/>
              </a:solidFill>
              <a:latin typeface="Arial"/>
              <a:ea typeface="Arial"/>
              <a:cs typeface="Arial"/>
              <a:sym typeface="Arial"/>
            </a:endParaRPr>
          </a:p>
        </p:txBody>
      </p:sp>
      <p:sp>
        <p:nvSpPr>
          <p:cNvPr id="8" name="Rectangle 7"/>
          <p:cNvSpPr/>
          <p:nvPr/>
        </p:nvSpPr>
        <p:spPr>
          <a:xfrm>
            <a:off x="1126947" y="2809780"/>
            <a:ext cx="6496403" cy="1200329"/>
          </a:xfrm>
          <a:prstGeom prst="rect">
            <a:avLst/>
          </a:prstGeom>
        </p:spPr>
        <p:txBody>
          <a:bodyPr wrap="square">
            <a:spAutoFit/>
          </a:bodyPr>
          <a:lstStyle/>
          <a:p>
            <a:pPr algn="ctr"/>
            <a:r>
              <a:rPr lang="fr-FR" sz="3600" b="1" dirty="0">
                <a:solidFill>
                  <a:schemeClr val="accent3"/>
                </a:solidFill>
                <a:hlinkClick r:id="rId2"/>
              </a:rPr>
              <a:t>http://</a:t>
            </a:r>
            <a:r>
              <a:rPr lang="fr-FR" sz="3600" b="1" dirty="0" smtClean="0">
                <a:solidFill>
                  <a:schemeClr val="accent3"/>
                </a:solidFill>
                <a:hlinkClick r:id="rId2"/>
              </a:rPr>
              <a:t>bit.ly/2QFPnl3</a:t>
            </a:r>
            <a:endParaRPr lang="fr-FR" sz="3600" b="1" dirty="0" smtClean="0">
              <a:solidFill>
                <a:schemeClr val="accent3"/>
              </a:solidFill>
            </a:endParaRPr>
          </a:p>
          <a:p>
            <a:pPr algn="ctr"/>
            <a:endParaRPr lang="fr-FR" sz="3600" b="1" dirty="0">
              <a:solidFill>
                <a:schemeClr val="accent3"/>
              </a:solidFill>
            </a:endParaRPr>
          </a:p>
        </p:txBody>
      </p:sp>
    </p:spTree>
    <p:extLst>
      <p:ext uri="{BB962C8B-B14F-4D97-AF65-F5344CB8AC3E}">
        <p14:creationId xmlns:p14="http://schemas.microsoft.com/office/powerpoint/2010/main" val="2958020858"/>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Les plans de gestion de données -  S. Cocaud et D. L'Hostis, INRA. URFIST Paris - 05 avril 2019</a:t>
            </a:r>
            <a:endParaRPr lang="fr-FR"/>
          </a:p>
        </p:txBody>
      </p:sp>
      <p:sp>
        <p:nvSpPr>
          <p:cNvPr id="3" name="Espace réservé du numéro de diapositive 2"/>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smtClean="0">
                <a:solidFill>
                  <a:schemeClr val="lt1"/>
                </a:solidFill>
                <a:latin typeface="Arial"/>
                <a:ea typeface="Arial"/>
                <a:cs typeface="Arial"/>
                <a:sym typeface="Arial"/>
              </a:rPr>
              <a:t>117</a:t>
            </a:fld>
            <a:endParaRPr lang="fr-FR" sz="1200" b="1" i="0">
              <a:solidFill>
                <a:schemeClr val="lt1"/>
              </a:solidFill>
              <a:latin typeface="Arial"/>
              <a:ea typeface="Arial"/>
              <a:cs typeface="Arial"/>
              <a:sym typeface="Arial"/>
            </a:endParaRPr>
          </a:p>
        </p:txBody>
      </p:sp>
      <p:sp>
        <p:nvSpPr>
          <p:cNvPr id="4" name="Titre 3"/>
          <p:cNvSpPr>
            <a:spLocks noGrp="1"/>
          </p:cNvSpPr>
          <p:nvPr>
            <p:ph type="ctrTitle"/>
          </p:nvPr>
        </p:nvSpPr>
        <p:spPr/>
        <p:txBody>
          <a:bodyPr/>
          <a:lstStyle/>
          <a:p>
            <a:r>
              <a:rPr lang="fr-FR" dirty="0" smtClean="0"/>
              <a:t>Discussion générale</a:t>
            </a:r>
            <a:endParaRPr lang="fr-FR" dirty="0"/>
          </a:p>
        </p:txBody>
      </p:sp>
      <p:sp>
        <p:nvSpPr>
          <p:cNvPr id="5" name="Sous-titre 4"/>
          <p:cNvSpPr>
            <a:spLocks noGrp="1"/>
          </p:cNvSpPr>
          <p:nvPr>
            <p:ph type="subTitle" idx="1"/>
          </p:nvPr>
        </p:nvSpPr>
        <p:spPr/>
        <p:txBody>
          <a:bodyPr/>
          <a:lstStyle/>
          <a:p>
            <a:endParaRPr lang="fr-FR" dirty="0"/>
          </a:p>
        </p:txBody>
      </p:sp>
    </p:spTree>
    <p:extLst>
      <p:ext uri="{BB962C8B-B14F-4D97-AF65-F5344CB8AC3E}">
        <p14:creationId xmlns:p14="http://schemas.microsoft.com/office/powerpoint/2010/main" val="1412822256"/>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p:cNvSpPr>
            <a:spLocks noGrp="1"/>
          </p:cNvSpPr>
          <p:nvPr>
            <p:ph idx="1"/>
          </p:nvPr>
        </p:nvSpPr>
        <p:spPr/>
        <p:txBody>
          <a:bodyPr>
            <a:normAutofit fontScale="92500" lnSpcReduction="10000"/>
          </a:bodyPr>
          <a:lstStyle/>
          <a:p>
            <a:r>
              <a:rPr lang="fr-FR" sz="2400" dirty="0"/>
              <a:t>D</a:t>
            </a:r>
            <a:r>
              <a:rPr lang="fr-FR" sz="2400" dirty="0" smtClean="0"/>
              <a:t>ans le cadre du pôle </a:t>
            </a:r>
            <a:r>
              <a:rPr lang="fr-FR" sz="2400" dirty="0" err="1" smtClean="0"/>
              <a:t>Digitalist</a:t>
            </a:r>
            <a:endParaRPr lang="fr-FR" sz="2400" dirty="0" smtClean="0"/>
          </a:p>
          <a:p>
            <a:pPr lvl="1"/>
            <a:r>
              <a:rPr lang="fr-FR" sz="2000" dirty="0" smtClean="0"/>
              <a:t>Alimentation et maintenance des </a:t>
            </a:r>
            <a:r>
              <a:rPr lang="fr-FR" sz="2000" dirty="0" smtClean="0">
                <a:hlinkClick r:id="rId3"/>
              </a:rPr>
              <a:t>pages d’information PGD </a:t>
            </a:r>
            <a:r>
              <a:rPr lang="fr-FR" sz="2000" dirty="0" smtClean="0"/>
              <a:t>sur le site </a:t>
            </a:r>
            <a:r>
              <a:rPr lang="fr-FR" sz="2000" dirty="0" err="1" smtClean="0"/>
              <a:t>data.partage</a:t>
            </a:r>
            <a:r>
              <a:rPr lang="fr-FR" sz="2000" dirty="0"/>
              <a:t> : </a:t>
            </a:r>
            <a:r>
              <a:rPr lang="fr-FR" sz="2000" dirty="0">
                <a:hlinkClick r:id="rId4"/>
              </a:rPr>
              <a:t>https://</a:t>
            </a:r>
            <a:r>
              <a:rPr lang="fr-FR" sz="2000" dirty="0" smtClean="0">
                <a:hlinkClick r:id="rId4"/>
              </a:rPr>
              <a:t>www.inra.fr/datapartage</a:t>
            </a:r>
            <a:endParaRPr lang="fr-FR" sz="2000" dirty="0" smtClean="0"/>
          </a:p>
          <a:p>
            <a:pPr lvl="1"/>
            <a:r>
              <a:rPr lang="fr-FR" sz="2000" dirty="0" smtClean="0"/>
              <a:t>Elaboration de trames de PGD montées sur </a:t>
            </a:r>
            <a:r>
              <a:rPr lang="fr-FR" sz="2000" dirty="0" err="1" smtClean="0"/>
              <a:t>Opidor</a:t>
            </a:r>
            <a:endParaRPr lang="fr-FR" sz="2000" dirty="0" smtClean="0"/>
          </a:p>
          <a:p>
            <a:pPr lvl="1"/>
            <a:r>
              <a:rPr lang="fr-FR" sz="2000" dirty="0" smtClean="0"/>
              <a:t>Animation de classes virtuelles (2h) sur les PGD et découverte de </a:t>
            </a:r>
            <a:r>
              <a:rPr lang="fr-FR" sz="2000" dirty="0" err="1" smtClean="0"/>
              <a:t>DMPOpidor</a:t>
            </a:r>
            <a:r>
              <a:rPr lang="fr-FR" sz="2000" dirty="0" smtClean="0"/>
              <a:t>,</a:t>
            </a:r>
          </a:p>
          <a:p>
            <a:pPr marL="857250" lvl="2" indent="0">
              <a:buNone/>
            </a:pPr>
            <a:r>
              <a:rPr lang="fr-FR" sz="1600" dirty="0" smtClean="0"/>
              <a:t>Depuis juin 2017 : 14 séances, 154 participations </a:t>
            </a:r>
            <a:br>
              <a:rPr lang="fr-FR" sz="1600" dirty="0" smtClean="0"/>
            </a:br>
            <a:endParaRPr lang="fr-FR" sz="1600" dirty="0" smtClean="0"/>
          </a:p>
          <a:p>
            <a:pPr lvl="1"/>
            <a:r>
              <a:rPr lang="fr-FR" sz="2000" dirty="0" smtClean="0"/>
              <a:t>Animation d’un groupe de réflexion sur « PGD structure »,</a:t>
            </a:r>
          </a:p>
          <a:p>
            <a:pPr lvl="1"/>
            <a:r>
              <a:rPr lang="fr-FR" sz="2000" dirty="0" smtClean="0"/>
              <a:t>Présentation PGD dans le cadre de journées « Open Science » à la demande des centres ou unités Inra</a:t>
            </a:r>
          </a:p>
          <a:p>
            <a:pPr lvl="1"/>
            <a:r>
              <a:rPr lang="fr-FR" sz="2000" dirty="0" smtClean="0"/>
              <a:t>Service support / aide à la rédaction</a:t>
            </a:r>
          </a:p>
          <a:p>
            <a:pPr marL="0" indent="0">
              <a:buNone/>
            </a:pPr>
            <a:endParaRPr lang="fr-FR" sz="2400" dirty="0" smtClean="0"/>
          </a:p>
          <a:p>
            <a:pPr marL="0" indent="0">
              <a:buNone/>
            </a:pPr>
            <a:r>
              <a:rPr lang="fr-FR" sz="2400" dirty="0" smtClean="0"/>
              <a:t>Et vous, dans vos organismes ?...</a:t>
            </a:r>
          </a:p>
          <a:p>
            <a:endParaRPr lang="fr-FR" sz="2400" dirty="0"/>
          </a:p>
        </p:txBody>
      </p:sp>
      <p:sp>
        <p:nvSpPr>
          <p:cNvPr id="4" name="Titre 3"/>
          <p:cNvSpPr>
            <a:spLocks noGrp="1"/>
          </p:cNvSpPr>
          <p:nvPr>
            <p:ph type="title"/>
          </p:nvPr>
        </p:nvSpPr>
        <p:spPr/>
        <p:txBody>
          <a:bodyPr/>
          <a:lstStyle/>
          <a:p>
            <a:r>
              <a:rPr lang="fr-FR" dirty="0" smtClean="0"/>
              <a:t>A l’Inra…</a:t>
            </a:r>
            <a:endParaRPr lang="fr-FR" dirty="0"/>
          </a:p>
        </p:txBody>
      </p:sp>
      <p:sp>
        <p:nvSpPr>
          <p:cNvPr id="2" name="Espace réservé du pied de page 1"/>
          <p:cNvSpPr>
            <a:spLocks noGrp="1"/>
          </p:cNvSpPr>
          <p:nvPr>
            <p:ph type="ftr" sz="quarter" idx="11"/>
          </p:nvPr>
        </p:nvSpPr>
        <p:spPr/>
        <p:txBody>
          <a:bodyPr/>
          <a:lstStyle/>
          <a:p>
            <a:r>
              <a:rPr lang="fr-FR" smtClean="0"/>
              <a:t>Les plans de gestion de données -  S. Cocaud et D. L'Hostis, INRA. URFIST Paris - 05 avril 2019</a:t>
            </a:r>
            <a:endParaRPr lang="fr-FR"/>
          </a:p>
        </p:txBody>
      </p:sp>
      <p:sp>
        <p:nvSpPr>
          <p:cNvPr id="3" name="Espace réservé du numéro de diapositive 2"/>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smtClean="0">
                <a:solidFill>
                  <a:schemeClr val="lt1"/>
                </a:solidFill>
                <a:latin typeface="Arial"/>
                <a:ea typeface="Arial"/>
                <a:cs typeface="Arial"/>
                <a:sym typeface="Arial"/>
              </a:rPr>
              <a:t>118</a:t>
            </a:fld>
            <a:endParaRPr lang="fr-FR" sz="1200" b="1" i="0">
              <a:solidFill>
                <a:schemeClr val="lt1"/>
              </a:solidFill>
              <a:latin typeface="Arial"/>
              <a:ea typeface="Arial"/>
              <a:cs typeface="Arial"/>
              <a:sym typeface="Arial"/>
            </a:endParaRPr>
          </a:p>
        </p:txBody>
      </p:sp>
      <p:pic>
        <p:nvPicPr>
          <p:cNvPr id="6" name="Imag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52743" y="128334"/>
            <a:ext cx="2734056" cy="717804"/>
          </a:xfrm>
          <a:prstGeom prst="rect">
            <a:avLst/>
          </a:prstGeom>
        </p:spPr>
      </p:pic>
    </p:spTree>
    <p:extLst>
      <p:ext uri="{BB962C8B-B14F-4D97-AF65-F5344CB8AC3E}">
        <p14:creationId xmlns:p14="http://schemas.microsoft.com/office/powerpoint/2010/main" val="3108038684"/>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Les plans de gestion de données -  S. Cocaud et D. L'Hostis, INRA. URFIST Paris - 05 avril 2019</a:t>
            </a:r>
            <a:endParaRPr lang="fr-FR"/>
          </a:p>
        </p:txBody>
      </p:sp>
      <p:sp>
        <p:nvSpPr>
          <p:cNvPr id="3" name="Espace réservé du numéro de diapositive 2"/>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smtClean="0">
                <a:solidFill>
                  <a:schemeClr val="lt1"/>
                </a:solidFill>
                <a:latin typeface="Arial"/>
                <a:ea typeface="Arial"/>
                <a:cs typeface="Arial"/>
                <a:sym typeface="Arial"/>
              </a:rPr>
              <a:t>119</a:t>
            </a:fld>
            <a:endParaRPr lang="fr-FR" sz="1200" b="1" i="0">
              <a:solidFill>
                <a:schemeClr val="lt1"/>
              </a:solidFill>
              <a:latin typeface="Arial"/>
              <a:ea typeface="Arial"/>
              <a:cs typeface="Arial"/>
              <a:sym typeface="Arial"/>
            </a:endParaRPr>
          </a:p>
        </p:txBody>
      </p:sp>
      <p:sp>
        <p:nvSpPr>
          <p:cNvPr id="4" name="Titre 3"/>
          <p:cNvSpPr>
            <a:spLocks noGrp="1"/>
          </p:cNvSpPr>
          <p:nvPr>
            <p:ph type="ctrTitle"/>
          </p:nvPr>
        </p:nvSpPr>
        <p:spPr/>
        <p:txBody>
          <a:bodyPr/>
          <a:lstStyle/>
          <a:p>
            <a:r>
              <a:rPr lang="fr-FR" dirty="0" smtClean="0"/>
              <a:t>Bibliographie</a:t>
            </a:r>
            <a:endParaRPr lang="fr-FR" dirty="0"/>
          </a:p>
        </p:txBody>
      </p:sp>
      <p:sp>
        <p:nvSpPr>
          <p:cNvPr id="5" name="Sous-titre 4"/>
          <p:cNvSpPr>
            <a:spLocks noGrp="1"/>
          </p:cNvSpPr>
          <p:nvPr>
            <p:ph type="subTitle" idx="1"/>
          </p:nvPr>
        </p:nvSpPr>
        <p:spPr/>
        <p:txBody>
          <a:bodyPr/>
          <a:lstStyle/>
          <a:p>
            <a:r>
              <a:rPr lang="fr-FR" dirty="0" smtClean="0">
                <a:hlinkClick r:id="rId2"/>
              </a:rPr>
              <a:t>Collection PGD </a:t>
            </a:r>
            <a:r>
              <a:rPr lang="fr-FR" dirty="0" smtClean="0"/>
              <a:t> partagée sur </a:t>
            </a:r>
            <a:r>
              <a:rPr lang="fr-FR" dirty="0" err="1" smtClean="0"/>
              <a:t>Zotero</a:t>
            </a:r>
            <a:r>
              <a:rPr lang="fr-FR" dirty="0" smtClean="0"/>
              <a:t/>
            </a:r>
            <a:br>
              <a:rPr lang="fr-FR" dirty="0" smtClean="0"/>
            </a:br>
            <a:endParaRPr lang="fr-FR" dirty="0"/>
          </a:p>
        </p:txBody>
      </p:sp>
    </p:spTree>
    <p:extLst>
      <p:ext uri="{BB962C8B-B14F-4D97-AF65-F5344CB8AC3E}">
        <p14:creationId xmlns:p14="http://schemas.microsoft.com/office/powerpoint/2010/main" val="20718845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smtClean="0"/>
              <a:t>PGD associé à une structure</a:t>
            </a:r>
            <a:endParaRPr lang="fr-FR" dirty="0"/>
          </a:p>
        </p:txBody>
      </p:sp>
      <p:sp>
        <p:nvSpPr>
          <p:cNvPr id="4" name="Espace réservé du pied de page 3"/>
          <p:cNvSpPr>
            <a:spLocks noGrp="1"/>
          </p:cNvSpPr>
          <p:nvPr>
            <p:ph type="ftr" sz="quarter" idx="11"/>
          </p:nvPr>
        </p:nvSpPr>
        <p:spPr/>
        <p:txBody>
          <a:bodyPr/>
          <a:lstStyle/>
          <a:p>
            <a:r>
              <a:rPr lang="fr-FR" smtClean="0"/>
              <a:t>Les plans de gestion de données -  S. Cocaud et D. L'Hostis, INRA. URFIST Paris - 05 avril 2019</a:t>
            </a:r>
            <a:endParaRPr lang="fr-FR"/>
          </a:p>
        </p:txBody>
      </p:sp>
      <p:sp>
        <p:nvSpPr>
          <p:cNvPr id="5" name="Espace réservé du numéro de diapositive 4"/>
          <p:cNvSpPr>
            <a:spLocks noGrp="1"/>
          </p:cNvSpPr>
          <p:nvPr>
            <p:ph type="sldNum" sz="quarter" idx="12"/>
          </p:nvPr>
        </p:nvSpPr>
        <p:spPr/>
        <p:txBody>
          <a:bodyPr/>
          <a:lstStyle/>
          <a:p>
            <a:pPr lvl="0"/>
            <a:fld id="{00000000-1234-1234-1234-123412341234}" type="slidenum">
              <a:rPr lang="fr-FR" smtClean="0">
                <a:sym typeface="Arial"/>
              </a:rPr>
              <a:pPr lvl="0"/>
              <a:t>12</a:t>
            </a:fld>
            <a:endParaRPr lang="fr-FR">
              <a:sym typeface="Arial"/>
            </a:endParaRPr>
          </a:p>
        </p:txBody>
      </p:sp>
      <p:pic>
        <p:nvPicPr>
          <p:cNvPr id="6" name="Image 5"/>
          <p:cNvPicPr>
            <a:picLocks noChangeAspect="1"/>
          </p:cNvPicPr>
          <p:nvPr/>
        </p:nvPicPr>
        <p:blipFill>
          <a:blip r:embed="rId3"/>
          <a:stretch>
            <a:fillRect/>
          </a:stretch>
        </p:blipFill>
        <p:spPr>
          <a:xfrm>
            <a:off x="290332" y="1417638"/>
            <a:ext cx="3748268" cy="3922185"/>
          </a:xfrm>
          <a:prstGeom prst="rect">
            <a:avLst/>
          </a:prstGeom>
          <a:ln>
            <a:solidFill>
              <a:schemeClr val="accent1"/>
            </a:solidFill>
          </a:ln>
        </p:spPr>
      </p:pic>
      <p:sp>
        <p:nvSpPr>
          <p:cNvPr id="11" name="Rectangle 10"/>
          <p:cNvSpPr/>
          <p:nvPr/>
        </p:nvSpPr>
        <p:spPr>
          <a:xfrm>
            <a:off x="290333" y="4093760"/>
            <a:ext cx="3748268" cy="1323439"/>
          </a:xfrm>
          <a:prstGeom prst="rect">
            <a:avLst/>
          </a:prstGeom>
          <a:solidFill>
            <a:schemeClr val="bg1"/>
          </a:solidFill>
          <a:ln>
            <a:solidFill>
              <a:schemeClr val="accent1"/>
            </a:solidFill>
          </a:ln>
        </p:spPr>
        <p:txBody>
          <a:bodyPr wrap="square">
            <a:spAutoFit/>
          </a:bodyPr>
          <a:lstStyle/>
          <a:p>
            <a:r>
              <a:rPr lang="en-US" sz="1600" dirty="0">
                <a:solidFill>
                  <a:srgbClr val="6F9D20"/>
                </a:solidFill>
              </a:rPr>
              <a:t>NCI Australia is the </a:t>
            </a:r>
            <a:r>
              <a:rPr lang="en-US" sz="1600" b="1" dirty="0">
                <a:solidFill>
                  <a:srgbClr val="6F9D20"/>
                </a:solidFill>
              </a:rPr>
              <a:t>nation’s most highly integrated high-performance research computing environment</a:t>
            </a:r>
            <a:r>
              <a:rPr lang="en-US" sz="1600" dirty="0">
                <a:solidFill>
                  <a:srgbClr val="6F9D20"/>
                </a:solidFill>
              </a:rPr>
              <a:t>, providing world-class services to government, industry, </a:t>
            </a:r>
            <a:r>
              <a:rPr lang="en-US" sz="1600" dirty="0" smtClean="0">
                <a:solidFill>
                  <a:srgbClr val="6F9D20"/>
                </a:solidFill>
              </a:rPr>
              <a:t>and researchers.</a:t>
            </a:r>
            <a:endParaRPr lang="fr-FR" sz="1600" dirty="0">
              <a:solidFill>
                <a:schemeClr val="tx1"/>
              </a:solidFill>
            </a:endParaRPr>
          </a:p>
        </p:txBody>
      </p:sp>
      <p:pic>
        <p:nvPicPr>
          <p:cNvPr id="12" name="Image 11"/>
          <p:cNvPicPr>
            <a:picLocks noChangeAspect="1"/>
          </p:cNvPicPr>
          <p:nvPr/>
        </p:nvPicPr>
        <p:blipFill>
          <a:blip r:embed="rId4"/>
          <a:stretch>
            <a:fillRect/>
          </a:stretch>
        </p:blipFill>
        <p:spPr>
          <a:xfrm>
            <a:off x="4356100" y="1417638"/>
            <a:ext cx="4649004" cy="2841616"/>
          </a:xfrm>
          <a:prstGeom prst="rect">
            <a:avLst/>
          </a:prstGeom>
          <a:ln>
            <a:solidFill>
              <a:schemeClr val="accent1"/>
            </a:solidFill>
          </a:ln>
        </p:spPr>
      </p:pic>
      <p:sp>
        <p:nvSpPr>
          <p:cNvPr id="14" name="Rectangle 13"/>
          <p:cNvSpPr/>
          <p:nvPr/>
        </p:nvSpPr>
        <p:spPr>
          <a:xfrm>
            <a:off x="4356100" y="4396454"/>
            <a:ext cx="4649004" cy="830997"/>
          </a:xfrm>
          <a:prstGeom prst="rect">
            <a:avLst/>
          </a:prstGeom>
          <a:solidFill>
            <a:schemeClr val="bg1"/>
          </a:solidFill>
          <a:ln>
            <a:solidFill>
              <a:schemeClr val="accent1"/>
            </a:solidFill>
          </a:ln>
        </p:spPr>
        <p:txBody>
          <a:bodyPr wrap="square">
            <a:spAutoFit/>
          </a:bodyPr>
          <a:lstStyle/>
          <a:p>
            <a:r>
              <a:rPr lang="en-US" sz="1600" dirty="0">
                <a:solidFill>
                  <a:srgbClr val="6F9D20"/>
                </a:solidFill>
              </a:rPr>
              <a:t>The European Marine Biological Research Centre (EMBRC-ERIC) is a </a:t>
            </a:r>
            <a:r>
              <a:rPr lang="en-US" sz="1600" b="1" dirty="0">
                <a:solidFill>
                  <a:srgbClr val="6F9D20"/>
                </a:solidFill>
              </a:rPr>
              <a:t>research Infrastructure </a:t>
            </a:r>
            <a:r>
              <a:rPr lang="en-US" sz="1600" dirty="0">
                <a:solidFill>
                  <a:srgbClr val="6F9D20"/>
                </a:solidFill>
              </a:rPr>
              <a:t>of pan-European </a:t>
            </a:r>
            <a:r>
              <a:rPr lang="en-US" sz="1600" dirty="0" smtClean="0">
                <a:solidFill>
                  <a:srgbClr val="6F9D20"/>
                </a:solidFill>
              </a:rPr>
              <a:t>relevance</a:t>
            </a:r>
          </a:p>
        </p:txBody>
      </p:sp>
      <p:sp>
        <p:nvSpPr>
          <p:cNvPr id="2" name="Rectangle 1"/>
          <p:cNvSpPr/>
          <p:nvPr/>
        </p:nvSpPr>
        <p:spPr>
          <a:xfrm>
            <a:off x="4311648" y="5452472"/>
            <a:ext cx="4693456" cy="523220"/>
          </a:xfrm>
          <a:prstGeom prst="rect">
            <a:avLst/>
          </a:prstGeom>
        </p:spPr>
        <p:txBody>
          <a:bodyPr wrap="square">
            <a:spAutoFit/>
          </a:bodyPr>
          <a:lstStyle/>
          <a:p>
            <a:r>
              <a:rPr lang="fr-FR" dirty="0">
                <a:hlinkClick r:id="rId5"/>
              </a:rPr>
              <a:t>http://www.embrc.eu/embrc-eric-data-management-plan-v10</a:t>
            </a:r>
            <a:r>
              <a:rPr lang="fr-FR" dirty="0"/>
              <a:t> </a:t>
            </a:r>
          </a:p>
        </p:txBody>
      </p:sp>
      <p:sp>
        <p:nvSpPr>
          <p:cNvPr id="7" name="Rectangle 6"/>
          <p:cNvSpPr/>
          <p:nvPr/>
        </p:nvSpPr>
        <p:spPr>
          <a:xfrm>
            <a:off x="290332" y="5458871"/>
            <a:ext cx="3748268" cy="523220"/>
          </a:xfrm>
          <a:prstGeom prst="rect">
            <a:avLst/>
          </a:prstGeom>
        </p:spPr>
        <p:txBody>
          <a:bodyPr wrap="square">
            <a:spAutoFit/>
          </a:bodyPr>
          <a:lstStyle/>
          <a:p>
            <a:r>
              <a:rPr lang="fr-FR" dirty="0">
                <a:solidFill>
                  <a:schemeClr val="tx1"/>
                </a:solidFill>
                <a:hlinkClick r:id="rId6"/>
              </a:rPr>
              <a:t>http://nci.org.au/services/data-management-storage/</a:t>
            </a:r>
            <a:r>
              <a:rPr lang="fr-FR" dirty="0">
                <a:solidFill>
                  <a:schemeClr val="tx1"/>
                </a:solidFill>
              </a:rPr>
              <a:t> </a:t>
            </a:r>
            <a:endParaRPr lang="fr-FR" dirty="0"/>
          </a:p>
        </p:txBody>
      </p:sp>
    </p:spTree>
    <p:extLst>
      <p:ext uri="{BB962C8B-B14F-4D97-AF65-F5344CB8AC3E}">
        <p14:creationId xmlns:p14="http://schemas.microsoft.com/office/powerpoint/2010/main" val="2165615428"/>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p:cNvSpPr>
            <a:spLocks noGrp="1"/>
          </p:cNvSpPr>
          <p:nvPr>
            <p:ph idx="1"/>
          </p:nvPr>
        </p:nvSpPr>
        <p:spPr>
          <a:xfrm>
            <a:off x="457200" y="1007706"/>
            <a:ext cx="8509518" cy="5118457"/>
          </a:xfrm>
        </p:spPr>
        <p:txBody>
          <a:bodyPr>
            <a:noAutofit/>
          </a:bodyPr>
          <a:lstStyle/>
          <a:p>
            <a:r>
              <a:rPr lang="fr-FR" sz="1200" dirty="0" smtClean="0"/>
              <a:t>Références</a:t>
            </a:r>
          </a:p>
          <a:p>
            <a:pPr lvl="1"/>
            <a:r>
              <a:rPr lang="fr-FR" sz="1200" dirty="0" smtClean="0"/>
              <a:t>Commission </a:t>
            </a:r>
            <a:r>
              <a:rPr lang="fr-FR" sz="1200" dirty="0"/>
              <a:t>Européenne. (2016, février 15). </a:t>
            </a:r>
            <a:r>
              <a:rPr lang="fr-FR" sz="1200" i="1" dirty="0"/>
              <a:t>Programme-cadre européen pour la recherche et l’innovation. Horizon 2020. Lignes directrices pour la gestion des données dans Horizon 2020</a:t>
            </a:r>
            <a:r>
              <a:rPr lang="fr-FR" sz="1200" dirty="0"/>
              <a:t>. Consulté à l’adresse </a:t>
            </a:r>
            <a:r>
              <a:rPr lang="fr-FR" sz="1200" dirty="0">
                <a:hlinkClick r:id="rId3"/>
              </a:rPr>
              <a:t>http://openaccess.inist.fr/IMG/pdf/lignes_directrices_gestion_des_donnees_horizon_2020_version2._1_tr_fr.pdf</a:t>
            </a:r>
            <a:endParaRPr lang="fr-FR" sz="1200" dirty="0"/>
          </a:p>
          <a:p>
            <a:pPr lvl="1"/>
            <a:r>
              <a:rPr lang="fr-FR" sz="1200" dirty="0" err="1" smtClean="0"/>
              <a:t>Reymonet</a:t>
            </a:r>
            <a:r>
              <a:rPr lang="fr-FR" sz="1200" dirty="0"/>
              <a:t>, N., </a:t>
            </a:r>
            <a:r>
              <a:rPr lang="fr-FR" sz="1200" dirty="0" err="1"/>
              <a:t>Moysan</a:t>
            </a:r>
            <a:r>
              <a:rPr lang="fr-FR" sz="1200" dirty="0"/>
              <a:t>, M., Cartier, A., &amp; </a:t>
            </a:r>
            <a:r>
              <a:rPr lang="fr-FR" sz="1200" dirty="0" err="1"/>
              <a:t>Délémontez</a:t>
            </a:r>
            <a:r>
              <a:rPr lang="fr-FR" sz="1200" dirty="0"/>
              <a:t>, R. (2018). </a:t>
            </a:r>
            <a:r>
              <a:rPr lang="fr-FR" sz="1200" i="1" dirty="0"/>
              <a:t>Réaliser un plan de gestion de données « FAIR » : modèle</a:t>
            </a:r>
            <a:r>
              <a:rPr lang="fr-FR" sz="1200" dirty="0"/>
              <a:t>. Consulté à l’adresse </a:t>
            </a:r>
            <a:r>
              <a:rPr lang="fr-FR" sz="1200" dirty="0">
                <a:hlinkClick r:id="rId4"/>
              </a:rPr>
              <a:t>https://archivesic.ccsd.cnrs.fr/sic_01690547/document</a:t>
            </a:r>
            <a:endParaRPr lang="fr-FR" sz="1200" dirty="0"/>
          </a:p>
          <a:p>
            <a:pPr lvl="1"/>
            <a:r>
              <a:rPr lang="fr-FR" sz="1200" dirty="0">
                <a:sym typeface="Calibri"/>
              </a:rPr>
              <a:t>Wilkinson, M. D., Dumontier, M., </a:t>
            </a:r>
            <a:r>
              <a:rPr lang="fr-FR" sz="1200" dirty="0" err="1">
                <a:sym typeface="Calibri"/>
              </a:rPr>
              <a:t>Aalbersberg</a:t>
            </a:r>
            <a:r>
              <a:rPr lang="fr-FR" sz="1200" dirty="0">
                <a:sym typeface="Calibri"/>
              </a:rPr>
              <a:t>, Ij. J., Appleton, G., </a:t>
            </a:r>
            <a:r>
              <a:rPr lang="fr-FR" sz="1200" dirty="0" err="1">
                <a:sym typeface="Calibri"/>
              </a:rPr>
              <a:t>Axton</a:t>
            </a:r>
            <a:r>
              <a:rPr lang="fr-FR" sz="1200" dirty="0">
                <a:sym typeface="Calibri"/>
              </a:rPr>
              <a:t>, M., </a:t>
            </a:r>
            <a:r>
              <a:rPr lang="fr-FR" sz="1200" dirty="0" err="1">
                <a:sym typeface="Calibri"/>
              </a:rPr>
              <a:t>Baak</a:t>
            </a:r>
            <a:r>
              <a:rPr lang="fr-FR" sz="1200" dirty="0">
                <a:sym typeface="Calibri"/>
              </a:rPr>
              <a:t>, A., … Mons, B. (2016). </a:t>
            </a:r>
            <a:r>
              <a:rPr lang="fr-FR" sz="1200" i="1" dirty="0">
                <a:sym typeface="Calibri"/>
              </a:rPr>
              <a:t>The FAIR </a:t>
            </a:r>
            <a:r>
              <a:rPr lang="fr-FR" sz="1200" i="1" dirty="0" err="1">
                <a:sym typeface="Calibri"/>
              </a:rPr>
              <a:t>Guiding</a:t>
            </a:r>
            <a:r>
              <a:rPr lang="fr-FR" sz="1200" i="1" dirty="0">
                <a:sym typeface="Calibri"/>
              </a:rPr>
              <a:t> </a:t>
            </a:r>
            <a:r>
              <a:rPr lang="fr-FR" sz="1200" i="1" dirty="0" err="1">
                <a:sym typeface="Calibri"/>
              </a:rPr>
              <a:t>Principles</a:t>
            </a:r>
            <a:r>
              <a:rPr lang="fr-FR" sz="1200" i="1" dirty="0">
                <a:sym typeface="Calibri"/>
              </a:rPr>
              <a:t> for </a:t>
            </a:r>
            <a:r>
              <a:rPr lang="fr-FR" sz="1200" i="1" dirty="0" err="1">
                <a:sym typeface="Calibri"/>
              </a:rPr>
              <a:t>scientific</a:t>
            </a:r>
            <a:r>
              <a:rPr lang="fr-FR" sz="1200" i="1" dirty="0">
                <a:sym typeface="Calibri"/>
              </a:rPr>
              <a:t> data management and </a:t>
            </a:r>
            <a:r>
              <a:rPr lang="fr-FR" sz="1200" i="1" dirty="0" err="1">
                <a:sym typeface="Calibri"/>
              </a:rPr>
              <a:t>stewardship</a:t>
            </a:r>
            <a:r>
              <a:rPr lang="fr-FR" sz="1200" dirty="0">
                <a:sym typeface="Calibri"/>
              </a:rPr>
              <a:t>. Scientific Data, 3, 160018. </a:t>
            </a:r>
            <a:r>
              <a:rPr lang="fr-FR" sz="1200" dirty="0">
                <a:sym typeface="Calibri"/>
                <a:hlinkClick r:id="rId5"/>
              </a:rPr>
              <a:t>https://doi.org/10.1038/sdata.2016.18</a:t>
            </a:r>
          </a:p>
          <a:p>
            <a:r>
              <a:rPr lang="fr-FR" sz="1200" dirty="0"/>
              <a:t>Sites</a:t>
            </a:r>
          </a:p>
          <a:p>
            <a:pPr lvl="1"/>
            <a:r>
              <a:rPr lang="fr-FR" sz="1200" dirty="0" smtClean="0"/>
              <a:t>Usage </a:t>
            </a:r>
            <a:r>
              <a:rPr lang="fr-FR" sz="1200" dirty="0"/>
              <a:t>of </a:t>
            </a:r>
            <a:r>
              <a:rPr lang="fr-FR" sz="1200" dirty="0" err="1"/>
              <a:t>Elements</a:t>
            </a:r>
            <a:r>
              <a:rPr lang="fr-FR" sz="1200" dirty="0"/>
              <a:t> </a:t>
            </a:r>
            <a:r>
              <a:rPr lang="fr-FR" sz="1200" dirty="0" err="1"/>
              <a:t>Across</a:t>
            </a:r>
            <a:r>
              <a:rPr lang="fr-FR" sz="1200" dirty="0"/>
              <a:t> a </a:t>
            </a:r>
            <a:r>
              <a:rPr lang="fr-FR" sz="1200" dirty="0" err="1"/>
              <a:t>Sample</a:t>
            </a:r>
            <a:r>
              <a:rPr lang="fr-FR" sz="1200" dirty="0"/>
              <a:t> of </a:t>
            </a:r>
            <a:r>
              <a:rPr lang="fr-FR" sz="1200" dirty="0" err="1"/>
              <a:t>Organizations</a:t>
            </a:r>
            <a:r>
              <a:rPr lang="fr-FR" sz="1200" dirty="0"/>
              <a:t>. (s. d.). Consulté 30 mai 2018, à l’adresse </a:t>
            </a:r>
            <a:r>
              <a:rPr lang="fr-FR" sz="1200" dirty="0">
                <a:hlinkClick r:id="rId6"/>
              </a:rPr>
              <a:t>https://</a:t>
            </a:r>
            <a:r>
              <a:rPr lang="fr-FR" sz="1200" dirty="0" smtClean="0">
                <a:hlinkClick r:id="rId6"/>
              </a:rPr>
              <a:t>www.icpsr.umich.edu/icpsrweb/content/datamanagement/dmp/table.html</a:t>
            </a:r>
            <a:endParaRPr lang="fr-FR" sz="1200" dirty="0"/>
          </a:p>
        </p:txBody>
      </p:sp>
      <p:sp>
        <p:nvSpPr>
          <p:cNvPr id="4" name="Titre 3"/>
          <p:cNvSpPr>
            <a:spLocks noGrp="1"/>
          </p:cNvSpPr>
          <p:nvPr>
            <p:ph type="title"/>
          </p:nvPr>
        </p:nvSpPr>
        <p:spPr/>
        <p:txBody>
          <a:bodyPr/>
          <a:lstStyle/>
          <a:p>
            <a:r>
              <a:rPr lang="fr-FR" dirty="0" smtClean="0"/>
              <a:t>Bibliographie : Qu’est ce qu’un PGD ?</a:t>
            </a:r>
            <a:endParaRPr lang="fr-FR" dirty="0"/>
          </a:p>
        </p:txBody>
      </p:sp>
      <p:sp>
        <p:nvSpPr>
          <p:cNvPr id="2" name="Espace réservé du pied de page 1"/>
          <p:cNvSpPr>
            <a:spLocks noGrp="1"/>
          </p:cNvSpPr>
          <p:nvPr>
            <p:ph type="ftr" sz="quarter" idx="11"/>
          </p:nvPr>
        </p:nvSpPr>
        <p:spPr/>
        <p:txBody>
          <a:bodyPr/>
          <a:lstStyle/>
          <a:p>
            <a:r>
              <a:rPr lang="fr-FR" smtClean="0"/>
              <a:t>Les plans de gestion de données -  S. Cocaud et D. L'Hostis, INRA. URFIST Paris - 05 avril 2019</a:t>
            </a:r>
            <a:endParaRPr lang="fr-FR"/>
          </a:p>
        </p:txBody>
      </p:sp>
      <p:sp>
        <p:nvSpPr>
          <p:cNvPr id="3" name="Espace réservé du numéro de diapositive 2"/>
          <p:cNvSpPr>
            <a:spLocks noGrp="1"/>
          </p:cNvSpPr>
          <p:nvPr>
            <p:ph type="sldNum" sz="quarter" idx="12"/>
          </p:nvPr>
        </p:nvSpPr>
        <p:spPr/>
        <p:txBody>
          <a:bodyPr/>
          <a:lstStyle/>
          <a:p>
            <a:pPr lvl="0"/>
            <a:fld id="{00000000-1234-1234-1234-123412341234}" type="slidenum">
              <a:rPr lang="fr-FR" smtClean="0">
                <a:sym typeface="Arial"/>
              </a:rPr>
              <a:pPr lvl="0"/>
              <a:t>120</a:t>
            </a:fld>
            <a:endParaRPr lang="fr-FR">
              <a:sym typeface="Arial"/>
            </a:endParaRPr>
          </a:p>
        </p:txBody>
      </p:sp>
    </p:spTree>
    <p:extLst>
      <p:ext uri="{BB962C8B-B14F-4D97-AF65-F5344CB8AC3E}">
        <p14:creationId xmlns:p14="http://schemas.microsoft.com/office/powerpoint/2010/main" val="3996130449"/>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p:cNvSpPr>
            <a:spLocks noGrp="1"/>
          </p:cNvSpPr>
          <p:nvPr>
            <p:ph idx="1"/>
          </p:nvPr>
        </p:nvSpPr>
        <p:spPr>
          <a:xfrm>
            <a:off x="457200" y="1007706"/>
            <a:ext cx="8490856" cy="5118457"/>
          </a:xfrm>
        </p:spPr>
        <p:txBody>
          <a:bodyPr>
            <a:noAutofit/>
          </a:bodyPr>
          <a:lstStyle/>
          <a:p>
            <a:r>
              <a:rPr lang="fr-FR" sz="1200" dirty="0" smtClean="0"/>
              <a:t>Références</a:t>
            </a:r>
          </a:p>
          <a:p>
            <a:pPr lvl="1"/>
            <a:r>
              <a:rPr lang="en-GB" sz="1200" dirty="0" smtClean="0"/>
              <a:t>Baker, M. (2016). 1,500 scientists lift the lid on reproducibility. Nature News, 533(7604).</a:t>
            </a:r>
            <a:r>
              <a:rPr lang="en-US" sz="1200" dirty="0" smtClean="0">
                <a:hlinkClick r:id="rId3"/>
              </a:rPr>
              <a:t>https://doi.org/10.1038/533452a</a:t>
            </a:r>
            <a:endParaRPr lang="fr-FR" sz="1200" dirty="0" smtClean="0"/>
          </a:p>
          <a:p>
            <a:pPr lvl="1"/>
            <a:r>
              <a:rPr lang="en-US" sz="1200" dirty="0" smtClean="0"/>
              <a:t>European Commission. (2012). A Reinforced European Research Area Partnership for Excellence and Growth (COMMUNICATION FROM THE COMMISSION TO THE EUROPEAN PARLIAMENT, THE COUNCIL, THE EUROPEAN ECONOMIC AND SOCIAL COMMITTEE AND THE COMMITTEE OF THE REGIONS). </a:t>
            </a:r>
            <a:r>
              <a:rPr lang="en-US" sz="1200" dirty="0" smtClean="0">
                <a:hlinkClick r:id="rId4"/>
              </a:rPr>
              <a:t>http://ec.europa.eu/newsroom/dae/document.cfm?doc_id=2122</a:t>
            </a:r>
            <a:r>
              <a:rPr lang="fr-FR" sz="1200" dirty="0" smtClean="0"/>
              <a:t> </a:t>
            </a:r>
          </a:p>
          <a:p>
            <a:pPr lvl="1"/>
            <a:r>
              <a:rPr lang="fr-FR" sz="1200" dirty="0" err="1" smtClean="0"/>
              <a:t>European</a:t>
            </a:r>
            <a:r>
              <a:rPr lang="fr-FR" sz="1200" dirty="0" smtClean="0"/>
              <a:t> Commission. (2017). </a:t>
            </a:r>
            <a:r>
              <a:rPr lang="fr-FR" sz="1200" i="1" dirty="0" smtClean="0"/>
              <a:t>H2020 Programme. AGA – </a:t>
            </a:r>
            <a:r>
              <a:rPr lang="fr-FR" sz="1200" i="1" dirty="0" err="1" smtClean="0"/>
              <a:t>Annotated</a:t>
            </a:r>
            <a:r>
              <a:rPr lang="fr-FR" sz="1200" i="1" dirty="0" smtClean="0"/>
              <a:t> Model Grant Agreement</a:t>
            </a:r>
            <a:r>
              <a:rPr lang="fr-FR" sz="1200" dirty="0" smtClean="0"/>
              <a:t>. </a:t>
            </a:r>
            <a:r>
              <a:rPr lang="fr-FR" sz="1200" dirty="0" smtClean="0">
                <a:hlinkClick r:id="rId5"/>
              </a:rPr>
              <a:t>http://ec.europa.eu/research/participants/data/ref/h2020/grants_manual/amga/h2020-amga_en.pdf</a:t>
            </a:r>
            <a:r>
              <a:rPr lang="fr-FR" sz="1200" dirty="0" smtClean="0"/>
              <a:t> </a:t>
            </a:r>
          </a:p>
          <a:p>
            <a:pPr lvl="1"/>
            <a:r>
              <a:rPr lang="fr-FR" sz="1200" dirty="0" err="1" smtClean="0"/>
              <a:t>European</a:t>
            </a:r>
            <a:r>
              <a:rPr lang="fr-FR" sz="1200" dirty="0" smtClean="0"/>
              <a:t> Commission. (21/03/2017). </a:t>
            </a:r>
            <a:r>
              <a:rPr lang="fr-FR" sz="1200" i="1" dirty="0" smtClean="0"/>
              <a:t>H2020 Programme. </a:t>
            </a:r>
            <a:r>
              <a:rPr lang="en-US" sz="1200" i="1" dirty="0" smtClean="0"/>
              <a:t>Guidelines to the Rules on Open Access to Scientific Publications and Open Access to Research Data in Horizon 2020</a:t>
            </a:r>
            <a:r>
              <a:rPr lang="en-US" sz="1200" dirty="0" smtClean="0"/>
              <a:t>. </a:t>
            </a:r>
            <a:r>
              <a:rPr lang="en-US" sz="1200" dirty="0" smtClean="0">
                <a:hlinkClick r:id="rId6"/>
              </a:rPr>
              <a:t>http://magic-nexus.eu/sites/default/files/files_documents_repository/h2020-hi-oa-pilot-guide_en.pdf </a:t>
            </a:r>
            <a:endParaRPr lang="en-US" sz="1200" dirty="0" smtClean="0"/>
          </a:p>
          <a:p>
            <a:pPr lvl="1"/>
            <a:r>
              <a:rPr lang="en-GB" sz="1200" dirty="0" smtClean="0"/>
              <a:t>European Commission. (2018). Recommendation on access to and preservation of Scientific Information (COMMISSION RECOMMENDATION). </a:t>
            </a:r>
            <a:r>
              <a:rPr lang="fr-FR" sz="1200" dirty="0" smtClean="0">
                <a:hlinkClick r:id="rId7"/>
              </a:rPr>
              <a:t>http://ec.europa.eu/newsroom/dae/document.cfm?doc_id=51636</a:t>
            </a:r>
            <a:endParaRPr lang="fr-FR" sz="1200" dirty="0" smtClean="0"/>
          </a:p>
          <a:p>
            <a:pPr lvl="1"/>
            <a:r>
              <a:rPr lang="en-US" sz="1200" dirty="0" smtClean="0"/>
              <a:t>European Commission: Brussels. (2012). Towards better access to scientific information: Boosting the benefits of public investments in research (COMMUNICATION FROM THE COMMISSION TO THE EUROPEAN PARLIAMENT, THE COUNCIL, THE EUROPEAN ECONOMIC AND SOCIAL COMMITTEE AND THE COMMITTEE OF THE REGIONS). </a:t>
            </a:r>
            <a:r>
              <a:rPr lang="en-US" sz="1200" dirty="0" smtClean="0">
                <a:hlinkClick r:id="rId8"/>
              </a:rPr>
              <a:t>https://era.gv.at/object/document/485</a:t>
            </a:r>
            <a:endParaRPr lang="fr-FR" sz="1200" dirty="0" smtClean="0"/>
          </a:p>
          <a:p>
            <a:pPr lvl="1"/>
            <a:r>
              <a:rPr lang="en-US" sz="1200" dirty="0" smtClean="0"/>
              <a:t>European Research Council (ERC). (2017). </a:t>
            </a:r>
            <a:r>
              <a:rPr lang="en-US" sz="1200" i="1" dirty="0" smtClean="0"/>
              <a:t>Implementation of Open Access to Scientific Publications and Research Data in projects supported by the European Research Council under Horizon 2020 </a:t>
            </a:r>
            <a:r>
              <a:rPr lang="en-US" sz="1200" dirty="0" smtClean="0"/>
              <a:t>(Guidelines on). </a:t>
            </a:r>
            <a:r>
              <a:rPr lang="en-US" sz="1200" dirty="0" err="1" smtClean="0"/>
              <a:t>Consulté</a:t>
            </a:r>
            <a:r>
              <a:rPr lang="en-US" sz="1200" dirty="0" smtClean="0"/>
              <a:t> à </a:t>
            </a:r>
            <a:r>
              <a:rPr lang="en-US" sz="1200" dirty="0" err="1" smtClean="0"/>
              <a:t>l’adresse</a:t>
            </a:r>
            <a:r>
              <a:rPr lang="en-US" sz="1200" dirty="0" smtClean="0"/>
              <a:t> </a:t>
            </a:r>
            <a:r>
              <a:rPr lang="en-US" sz="1200" dirty="0" smtClean="0">
                <a:hlinkClick r:id="rId9"/>
              </a:rPr>
              <a:t>https://ec.europa.eu/research/participants/data/ref/h2020/other/hi/oa-pilot/h2020-hi-erc-oa-guide_en.pdf</a:t>
            </a:r>
            <a:endParaRPr lang="en-US" sz="1200" dirty="0" smtClean="0"/>
          </a:p>
          <a:p>
            <a:pPr lvl="1"/>
            <a:r>
              <a:rPr lang="en-GB" sz="1200" dirty="0" smtClean="0"/>
              <a:t>Fennell, D. A., Kirkpatrick, E., Cozens, K., Nye, M., Lester, J., Hanna, G., … Griffiths, G. (2018). CONFIRM: a double-blind, placebo-controlled phase III clinical trial investigating the effect of </a:t>
            </a:r>
            <a:r>
              <a:rPr lang="en-GB" sz="1200" dirty="0" err="1" smtClean="0"/>
              <a:t>nivolumab</a:t>
            </a:r>
            <a:r>
              <a:rPr lang="en-GB" sz="1200" dirty="0" smtClean="0"/>
              <a:t> in patients with relapsed mesothelioma: study protocol for a randomised controlled trial. </a:t>
            </a:r>
            <a:r>
              <a:rPr lang="fr-FR" sz="1200" dirty="0" smtClean="0"/>
              <a:t>Trials, 19(1), 233. </a:t>
            </a:r>
            <a:r>
              <a:rPr lang="fr-FR" sz="1200" dirty="0" smtClean="0">
                <a:hlinkClick r:id="rId10"/>
              </a:rPr>
              <a:t>https://doi.org/10.1186/s13063-018-2602-y</a:t>
            </a:r>
            <a:endParaRPr lang="fr-FR" sz="1200" dirty="0" smtClean="0"/>
          </a:p>
        </p:txBody>
      </p:sp>
      <p:sp>
        <p:nvSpPr>
          <p:cNvPr id="4" name="Titre 3"/>
          <p:cNvSpPr>
            <a:spLocks noGrp="1"/>
          </p:cNvSpPr>
          <p:nvPr>
            <p:ph type="title"/>
          </p:nvPr>
        </p:nvSpPr>
        <p:spPr>
          <a:xfrm>
            <a:off x="457199" y="274638"/>
            <a:ext cx="8490857" cy="1143000"/>
          </a:xfrm>
        </p:spPr>
        <p:txBody>
          <a:bodyPr/>
          <a:lstStyle/>
          <a:p>
            <a:r>
              <a:rPr lang="fr-FR" dirty="0" smtClean="0"/>
              <a:t>Bibliographie : Pourquoi rédiger un PGD ?</a:t>
            </a:r>
            <a:endParaRPr lang="fr-FR" dirty="0"/>
          </a:p>
        </p:txBody>
      </p:sp>
      <p:sp>
        <p:nvSpPr>
          <p:cNvPr id="2" name="Espace réservé du pied de page 1"/>
          <p:cNvSpPr>
            <a:spLocks noGrp="1"/>
          </p:cNvSpPr>
          <p:nvPr>
            <p:ph type="ftr" sz="quarter" idx="11"/>
          </p:nvPr>
        </p:nvSpPr>
        <p:spPr/>
        <p:txBody>
          <a:bodyPr/>
          <a:lstStyle/>
          <a:p>
            <a:r>
              <a:rPr lang="fr-FR" smtClean="0"/>
              <a:t>Les plans de gestion de données -  S. Cocaud et D. L'Hostis, INRA. URFIST Paris - 05 avril 2019</a:t>
            </a:r>
            <a:endParaRPr lang="fr-FR"/>
          </a:p>
        </p:txBody>
      </p:sp>
      <p:sp>
        <p:nvSpPr>
          <p:cNvPr id="3" name="Espace réservé du numéro de diapositive 2"/>
          <p:cNvSpPr>
            <a:spLocks noGrp="1"/>
          </p:cNvSpPr>
          <p:nvPr>
            <p:ph type="sldNum" sz="quarter" idx="12"/>
          </p:nvPr>
        </p:nvSpPr>
        <p:spPr/>
        <p:txBody>
          <a:bodyPr/>
          <a:lstStyle/>
          <a:p>
            <a:pPr lvl="0"/>
            <a:fld id="{00000000-1234-1234-1234-123412341234}" type="slidenum">
              <a:rPr lang="fr-FR" smtClean="0">
                <a:sym typeface="Arial"/>
              </a:rPr>
              <a:pPr lvl="0"/>
              <a:t>121</a:t>
            </a:fld>
            <a:endParaRPr lang="fr-FR">
              <a:sym typeface="Arial"/>
            </a:endParaRPr>
          </a:p>
        </p:txBody>
      </p:sp>
    </p:spTree>
    <p:extLst>
      <p:ext uri="{BB962C8B-B14F-4D97-AF65-F5344CB8AC3E}">
        <p14:creationId xmlns:p14="http://schemas.microsoft.com/office/powerpoint/2010/main" val="531796357"/>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p:cNvSpPr>
            <a:spLocks noGrp="1"/>
          </p:cNvSpPr>
          <p:nvPr>
            <p:ph idx="1"/>
          </p:nvPr>
        </p:nvSpPr>
        <p:spPr>
          <a:xfrm>
            <a:off x="214604" y="846138"/>
            <a:ext cx="8929396" cy="5118457"/>
          </a:xfrm>
        </p:spPr>
        <p:txBody>
          <a:bodyPr>
            <a:noAutofit/>
          </a:bodyPr>
          <a:lstStyle/>
          <a:p>
            <a:r>
              <a:rPr lang="fr-FR" sz="1200" dirty="0" smtClean="0"/>
              <a:t>Références (suite)</a:t>
            </a:r>
          </a:p>
          <a:p>
            <a:pPr lvl="1"/>
            <a:r>
              <a:rPr lang="en-GB" sz="1200" dirty="0"/>
              <a:t>Jet Propulsion Laboratory, California Institute of Technology. </a:t>
            </a:r>
            <a:r>
              <a:rPr lang="fr-FR" sz="1200" dirty="0"/>
              <a:t>(1995). Mars Global </a:t>
            </a:r>
            <a:r>
              <a:rPr lang="fr-FR" sz="1200" dirty="0" err="1"/>
              <a:t>Surveyor</a:t>
            </a:r>
            <a:r>
              <a:rPr lang="fr-FR" sz="1200" dirty="0"/>
              <a:t> Science Data Management Plan. Consulté à l’adresse </a:t>
            </a:r>
            <a:r>
              <a:rPr lang="fr-FR" sz="1200" dirty="0">
                <a:hlinkClick r:id="rId3"/>
              </a:rPr>
              <a:t>https://www.msss.com/mars_images/moc/mgssdmp.html#RTFToC12</a:t>
            </a:r>
            <a:endParaRPr lang="fr-FR" sz="1200" dirty="0"/>
          </a:p>
          <a:p>
            <a:pPr lvl="1"/>
            <a:r>
              <a:rPr lang="fr-FR" sz="1200" dirty="0"/>
              <a:t>Le Gall, O. (2016). Charte pour le libre accès aux publications et aux données. INRA. </a:t>
            </a:r>
            <a:r>
              <a:rPr lang="fr-FR" sz="1200" dirty="0">
                <a:hlinkClick r:id="rId4"/>
              </a:rPr>
              <a:t>https://doi.org/10.15454/1.485854076583696E12</a:t>
            </a:r>
            <a:endParaRPr lang="fr-FR" sz="1200" dirty="0"/>
          </a:p>
          <a:p>
            <a:pPr lvl="1"/>
            <a:r>
              <a:rPr lang="fr-FR" sz="1200" dirty="0"/>
              <a:t>EMBRC. (s. d.). </a:t>
            </a:r>
            <a:r>
              <a:rPr lang="fr-FR" sz="1200" i="1" dirty="0"/>
              <a:t>EMBRC-ERIC Data Management Plan, v1.0 . </a:t>
            </a:r>
            <a:r>
              <a:rPr lang="fr-FR" sz="1200" dirty="0"/>
              <a:t>Consulté à l’adresse </a:t>
            </a:r>
            <a:r>
              <a:rPr lang="fr-FR" sz="1200" dirty="0">
                <a:hlinkClick r:id="rId5"/>
              </a:rPr>
              <a:t>http://www.embrc.eu/embrc-eric-data-management-plan-v10</a:t>
            </a:r>
            <a:endParaRPr lang="fr-FR" sz="1200" dirty="0"/>
          </a:p>
          <a:p>
            <a:pPr lvl="1"/>
            <a:r>
              <a:rPr lang="fr-FR" sz="1200" dirty="0"/>
              <a:t>NCI National </a:t>
            </a:r>
            <a:r>
              <a:rPr lang="fr-FR" sz="1200" dirty="0" err="1"/>
              <a:t>Computational</a:t>
            </a:r>
            <a:r>
              <a:rPr lang="fr-FR" sz="1200" dirty="0"/>
              <a:t> Infrastructure. </a:t>
            </a:r>
            <a:r>
              <a:rPr lang="fr-FR" sz="1200" i="1" dirty="0" err="1"/>
              <a:t>Research</a:t>
            </a:r>
            <a:r>
              <a:rPr lang="fr-FR" sz="1200" i="1" dirty="0"/>
              <a:t> Data Collection. Data Management Plan</a:t>
            </a:r>
            <a:r>
              <a:rPr lang="fr-FR" sz="1200" dirty="0"/>
              <a:t>. (s. d.). Consulté à l’adresse </a:t>
            </a:r>
            <a:r>
              <a:rPr lang="fr-FR" sz="1200" dirty="0">
                <a:hlinkClick r:id="rId6"/>
              </a:rPr>
              <a:t>https://nci.org.au/wp-content/uploads/2017/07/Data-Management-Plan_template2018.pdf</a:t>
            </a:r>
            <a:endParaRPr lang="fr-FR" sz="1200" dirty="0"/>
          </a:p>
          <a:p>
            <a:pPr lvl="1"/>
            <a:r>
              <a:rPr lang="en-US" sz="1200" dirty="0" smtClean="0"/>
              <a:t>Pannell</a:t>
            </a:r>
            <a:r>
              <a:rPr lang="en-US" sz="1200" dirty="0"/>
              <a:t>, J. (2016). Data Management Plan for PhD Thesis « Climatic Limitation of Alien Weeds in New Zealand: Enhancing Species Distribution Models with Field Data ». </a:t>
            </a:r>
            <a:r>
              <a:rPr lang="en-US" sz="1200" i="1" dirty="0"/>
              <a:t>Research Ideas and Outcomes</a:t>
            </a:r>
            <a:r>
              <a:rPr lang="en-US" sz="1200" dirty="0"/>
              <a:t>, </a:t>
            </a:r>
            <a:r>
              <a:rPr lang="en-US" sz="1200" i="1" dirty="0"/>
              <a:t>2</a:t>
            </a:r>
            <a:r>
              <a:rPr lang="en-US" sz="1200" dirty="0"/>
              <a:t>, e8664. </a:t>
            </a:r>
            <a:r>
              <a:rPr lang="en-US" sz="1200" dirty="0">
                <a:hlinkClick r:id="rId7"/>
              </a:rPr>
              <a:t>https://doi.org/10.3897/rio.2.e8664</a:t>
            </a:r>
            <a:endParaRPr lang="fr-FR" sz="1200" dirty="0"/>
          </a:p>
          <a:p>
            <a:pPr lvl="1"/>
            <a:r>
              <a:rPr lang="fr-FR" sz="1200" dirty="0" err="1"/>
              <a:t>Reymonet</a:t>
            </a:r>
            <a:r>
              <a:rPr lang="fr-FR" sz="1200" dirty="0"/>
              <a:t>, N., </a:t>
            </a:r>
            <a:r>
              <a:rPr lang="fr-FR" sz="1200" dirty="0" err="1"/>
              <a:t>Moysan</a:t>
            </a:r>
            <a:r>
              <a:rPr lang="fr-FR" sz="1200" dirty="0"/>
              <a:t>, M., Cartier, A., &amp; </a:t>
            </a:r>
            <a:r>
              <a:rPr lang="fr-FR" sz="1200" dirty="0" err="1"/>
              <a:t>Délémontez</a:t>
            </a:r>
            <a:r>
              <a:rPr lang="fr-FR" sz="1200" dirty="0"/>
              <a:t>, R. (2018). </a:t>
            </a:r>
            <a:r>
              <a:rPr lang="fr-FR" sz="1200" i="1" dirty="0"/>
              <a:t>Réaliser un plan de gestion de données « FAIR » : modèle</a:t>
            </a:r>
            <a:r>
              <a:rPr lang="fr-FR" sz="1200" dirty="0"/>
              <a:t>. Consulté à l’adresse </a:t>
            </a:r>
            <a:r>
              <a:rPr lang="fr-FR" sz="1200" dirty="0">
                <a:hlinkClick r:id="rId8"/>
              </a:rPr>
              <a:t>https://archivesic.ccsd.cnrs.fr/sic_01690547/document</a:t>
            </a:r>
            <a:endParaRPr lang="fr-FR" sz="1200" dirty="0"/>
          </a:p>
          <a:p>
            <a:pPr lvl="1"/>
            <a:r>
              <a:rPr lang="en-GB" sz="1200" dirty="0"/>
              <a:t>Whyte, A., Murphy, F., Meyers, N., &amp; </a:t>
            </a:r>
            <a:r>
              <a:rPr lang="en-GB" sz="1200" dirty="0" err="1"/>
              <a:t>Unsworth</a:t>
            </a:r>
            <a:r>
              <a:rPr lang="en-GB" sz="1200" dirty="0"/>
              <a:t>, K. (2017, </a:t>
            </a:r>
            <a:r>
              <a:rPr lang="en-GB" sz="1200" dirty="0" err="1"/>
              <a:t>septembre</a:t>
            </a:r>
            <a:r>
              <a:rPr lang="en-GB" sz="1200" dirty="0"/>
              <a:t>). Can wider exposure of DMPs better connect research data production to preservation? </a:t>
            </a:r>
            <a:r>
              <a:rPr lang="fr-FR" sz="1200" dirty="0"/>
              <a:t>Présenté à </a:t>
            </a:r>
            <a:r>
              <a:rPr lang="fr-FR" sz="1200" dirty="0" err="1"/>
              <a:t>Exposing</a:t>
            </a:r>
            <a:r>
              <a:rPr lang="fr-FR" sz="1200" dirty="0"/>
              <a:t> </a:t>
            </a:r>
            <a:r>
              <a:rPr lang="fr-FR" sz="1200" dirty="0" err="1"/>
              <a:t>DMPs</a:t>
            </a:r>
            <a:r>
              <a:rPr lang="fr-FR" sz="1200" dirty="0"/>
              <a:t> </a:t>
            </a:r>
            <a:r>
              <a:rPr lang="fr-FR" sz="1200" dirty="0" err="1"/>
              <a:t>Working</a:t>
            </a:r>
            <a:r>
              <a:rPr lang="fr-FR" sz="1200" dirty="0"/>
              <a:t> Group, Québec. </a:t>
            </a:r>
            <a:r>
              <a:rPr lang="fr-FR" sz="1200" dirty="0">
                <a:hlinkClick r:id="rId9"/>
              </a:rPr>
              <a:t>https://www.rd-alliance.org/system/files/documents/2-RDA10-Murphy-ExposingDMPs.pptx</a:t>
            </a:r>
            <a:endParaRPr lang="fr-FR" sz="1200" dirty="0"/>
          </a:p>
          <a:p>
            <a:r>
              <a:rPr lang="fr-FR" sz="1200" dirty="0" smtClean="0"/>
              <a:t>Sites</a:t>
            </a:r>
          </a:p>
          <a:p>
            <a:pPr lvl="1"/>
            <a:r>
              <a:rPr lang="fr-FR" sz="1200" dirty="0">
                <a:hlinkClick r:id="rId10"/>
              </a:rPr>
              <a:t>CSIRO </a:t>
            </a:r>
            <a:r>
              <a:rPr lang="fr-FR" sz="1200" dirty="0"/>
              <a:t>5 ★ DATA RATING TOOL </a:t>
            </a:r>
            <a:r>
              <a:rPr lang="fr-FR" sz="1200" dirty="0">
                <a:hlinkClick r:id="rId10"/>
              </a:rPr>
              <a:t>http://oznome.csiro.au/5star/#page-top</a:t>
            </a:r>
            <a:endParaRPr lang="fr-FR" sz="1200" dirty="0"/>
          </a:p>
          <a:p>
            <a:pPr lvl="1"/>
            <a:r>
              <a:rPr lang="fr-FR" sz="1200" dirty="0"/>
              <a:t>LSHTM </a:t>
            </a:r>
            <a:r>
              <a:rPr lang="en-US" sz="1200" dirty="0"/>
              <a:t>Prepare a LSHTM Data Management Plan</a:t>
            </a:r>
            <a:r>
              <a:rPr lang="fr-FR" sz="1200" dirty="0"/>
              <a:t> </a:t>
            </a:r>
            <a:r>
              <a:rPr lang="fr-FR" sz="1200" dirty="0">
                <a:hlinkClick r:id="rId11"/>
              </a:rPr>
              <a:t>http://blogs.lshtm.ac.uk/rdmss/lshtm_dmp</a:t>
            </a:r>
            <a:r>
              <a:rPr lang="fr-FR" sz="1200" dirty="0"/>
              <a:t>/</a:t>
            </a:r>
          </a:p>
          <a:p>
            <a:pPr lvl="1"/>
            <a:r>
              <a:rPr lang="fr-FR" sz="1200" dirty="0" err="1" smtClean="0"/>
              <a:t>OpenAIRE</a:t>
            </a:r>
            <a:r>
              <a:rPr lang="fr-FR" sz="1200" dirty="0" smtClean="0"/>
              <a:t> guidelines </a:t>
            </a:r>
            <a:r>
              <a:rPr lang="fr-FR" sz="1200" dirty="0" smtClean="0">
                <a:hlinkClick r:id="rId12"/>
              </a:rPr>
              <a:t>https</a:t>
            </a:r>
            <a:r>
              <a:rPr lang="fr-FR" sz="1200" dirty="0">
                <a:hlinkClick r:id="rId12"/>
              </a:rPr>
              <a:t>://www.openaire.eu/guides</a:t>
            </a:r>
            <a:r>
              <a:rPr lang="fr-FR" sz="1200" dirty="0" smtClean="0">
                <a:hlinkClick r:id="rId12"/>
              </a:rPr>
              <a:t>/</a:t>
            </a:r>
            <a:r>
              <a:rPr lang="fr-FR" sz="1200" dirty="0" smtClean="0"/>
              <a:t> </a:t>
            </a:r>
          </a:p>
          <a:p>
            <a:pPr lvl="1"/>
            <a:r>
              <a:rPr lang="fr-FR" sz="1200" dirty="0" smtClean="0"/>
              <a:t>Orientations </a:t>
            </a:r>
            <a:r>
              <a:rPr lang="fr-FR" sz="1200" dirty="0"/>
              <a:t>stratégiques de l'Inra à l'horizon 2025 </a:t>
            </a:r>
            <a:r>
              <a:rPr lang="fr-FR" sz="1200" dirty="0">
                <a:hlinkClick r:id="rId13"/>
              </a:rPr>
              <a:t>http://2025.inra.fr</a:t>
            </a:r>
            <a:endParaRPr lang="fr-FR" sz="1200" dirty="0"/>
          </a:p>
          <a:p>
            <a:pPr lvl="1"/>
            <a:r>
              <a:rPr lang="fr-FR" sz="1200" dirty="0" smtClean="0"/>
              <a:t>Plan d’action gouvernement ouvert 2018-2020. (s. d.). Consulté à l’adresse </a:t>
            </a:r>
            <a:r>
              <a:rPr lang="fr-FR" sz="1200" dirty="0" smtClean="0">
                <a:hlinkClick r:id="rId14"/>
              </a:rPr>
              <a:t>https://gouvernement-ouvert.etalab.gouv.fr/pgo-concertation/topic/5a1bfc1b498edd6b29cb10d4</a:t>
            </a:r>
            <a:r>
              <a:rPr lang="fr-FR" sz="1200" dirty="0" smtClean="0"/>
              <a:t> </a:t>
            </a:r>
          </a:p>
          <a:p>
            <a:pPr lvl="1"/>
            <a:r>
              <a:rPr lang="fr-FR" sz="1200" dirty="0" smtClean="0"/>
              <a:t>Plan </a:t>
            </a:r>
            <a:r>
              <a:rPr lang="fr-FR" sz="1200" dirty="0"/>
              <a:t>to </a:t>
            </a:r>
            <a:r>
              <a:rPr lang="fr-FR" sz="1200" dirty="0" err="1"/>
              <a:t>share</a:t>
            </a:r>
            <a:r>
              <a:rPr lang="fr-FR" sz="1200" dirty="0"/>
              <a:t>. (s. d.). Consulté 30 mai 2018, à l’adresse </a:t>
            </a:r>
            <a:r>
              <a:rPr lang="fr-FR" sz="1200" dirty="0">
                <a:hlinkClick r:id="rId15"/>
              </a:rPr>
              <a:t>https://</a:t>
            </a:r>
            <a:r>
              <a:rPr lang="fr-FR" sz="1200" dirty="0" smtClean="0">
                <a:hlinkClick r:id="rId15"/>
              </a:rPr>
              <a:t>www.ukdataservice.ac.uk/manage-data/plan</a:t>
            </a:r>
            <a:endParaRPr lang="fr-FR" sz="1200" dirty="0" smtClean="0"/>
          </a:p>
          <a:p>
            <a:pPr lvl="1"/>
            <a:r>
              <a:rPr lang="fr-FR" sz="1200" dirty="0"/>
              <a:t>UK </a:t>
            </a:r>
            <a:r>
              <a:rPr lang="fr-FR" sz="1200" dirty="0" err="1"/>
              <a:t>Costing</a:t>
            </a:r>
            <a:r>
              <a:rPr lang="fr-FR" sz="1200" dirty="0"/>
              <a:t> data management </a:t>
            </a:r>
            <a:r>
              <a:rPr lang="en-US" sz="1200" dirty="0">
                <a:hlinkClick r:id="rId16"/>
              </a:rPr>
              <a:t>http://www.data-archive.ac.uk/create-manage/planning-for-sharing/costing</a:t>
            </a:r>
            <a:r>
              <a:rPr lang="en-US" sz="1200" dirty="0"/>
              <a:t> </a:t>
            </a:r>
          </a:p>
          <a:p>
            <a:pPr lvl="1"/>
            <a:endParaRPr lang="fr-FR" sz="1200" dirty="0"/>
          </a:p>
          <a:p>
            <a:pPr lvl="1"/>
            <a:endParaRPr lang="en-US" sz="1200" dirty="0" smtClean="0"/>
          </a:p>
          <a:p>
            <a:pPr lvl="1"/>
            <a:endParaRPr lang="fr-FR" sz="1200" dirty="0" smtClean="0"/>
          </a:p>
          <a:p>
            <a:pPr lvl="1"/>
            <a:endParaRPr lang="fr-FR" sz="1200" dirty="0" smtClean="0"/>
          </a:p>
          <a:p>
            <a:pPr lvl="1"/>
            <a:endParaRPr lang="fr-FR" sz="1200" dirty="0" smtClean="0"/>
          </a:p>
          <a:p>
            <a:pPr lvl="1"/>
            <a:endParaRPr lang="fr-FR" sz="1200" dirty="0"/>
          </a:p>
        </p:txBody>
      </p:sp>
      <p:sp>
        <p:nvSpPr>
          <p:cNvPr id="4" name="Titre 3"/>
          <p:cNvSpPr>
            <a:spLocks noGrp="1"/>
          </p:cNvSpPr>
          <p:nvPr>
            <p:ph type="title"/>
          </p:nvPr>
        </p:nvSpPr>
        <p:spPr>
          <a:xfrm>
            <a:off x="457199" y="274638"/>
            <a:ext cx="8490857" cy="1143000"/>
          </a:xfrm>
        </p:spPr>
        <p:txBody>
          <a:bodyPr/>
          <a:lstStyle/>
          <a:p>
            <a:r>
              <a:rPr lang="fr-FR" dirty="0" smtClean="0"/>
              <a:t>Bibliographie : Pourquoi rédiger un PGD ?</a:t>
            </a:r>
            <a:endParaRPr lang="fr-FR" dirty="0"/>
          </a:p>
        </p:txBody>
      </p:sp>
      <p:sp>
        <p:nvSpPr>
          <p:cNvPr id="2" name="Espace réservé du pied de page 1"/>
          <p:cNvSpPr>
            <a:spLocks noGrp="1"/>
          </p:cNvSpPr>
          <p:nvPr>
            <p:ph type="ftr" sz="quarter" idx="11"/>
          </p:nvPr>
        </p:nvSpPr>
        <p:spPr/>
        <p:txBody>
          <a:bodyPr/>
          <a:lstStyle/>
          <a:p>
            <a:r>
              <a:rPr lang="fr-FR" smtClean="0"/>
              <a:t>Les plans de gestion de données -  S. Cocaud et D. L'Hostis, INRA. URFIST Paris - 05 avril 2019</a:t>
            </a:r>
            <a:endParaRPr lang="fr-FR"/>
          </a:p>
        </p:txBody>
      </p:sp>
      <p:sp>
        <p:nvSpPr>
          <p:cNvPr id="3" name="Espace réservé du numéro de diapositive 2"/>
          <p:cNvSpPr>
            <a:spLocks noGrp="1"/>
          </p:cNvSpPr>
          <p:nvPr>
            <p:ph type="sldNum" sz="quarter" idx="12"/>
          </p:nvPr>
        </p:nvSpPr>
        <p:spPr/>
        <p:txBody>
          <a:bodyPr/>
          <a:lstStyle/>
          <a:p>
            <a:pPr lvl="0"/>
            <a:fld id="{00000000-1234-1234-1234-123412341234}" type="slidenum">
              <a:rPr lang="fr-FR" smtClean="0">
                <a:sym typeface="Arial"/>
              </a:rPr>
              <a:pPr lvl="0"/>
              <a:t>122</a:t>
            </a:fld>
            <a:endParaRPr lang="fr-FR">
              <a:sym typeface="Arial"/>
            </a:endParaRPr>
          </a:p>
        </p:txBody>
      </p:sp>
    </p:spTree>
    <p:extLst>
      <p:ext uri="{BB962C8B-B14F-4D97-AF65-F5344CB8AC3E}">
        <p14:creationId xmlns:p14="http://schemas.microsoft.com/office/powerpoint/2010/main" val="108380929"/>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354562" y="846139"/>
            <a:ext cx="8602826" cy="5284074"/>
          </a:xfrm>
        </p:spPr>
        <p:txBody>
          <a:bodyPr>
            <a:noAutofit/>
          </a:bodyPr>
          <a:lstStyle/>
          <a:p>
            <a:r>
              <a:rPr lang="en-US" sz="1100" dirty="0" err="1" smtClean="0"/>
              <a:t>Références</a:t>
            </a:r>
            <a:endParaRPr lang="en-US" sz="1100" dirty="0" smtClean="0"/>
          </a:p>
          <a:p>
            <a:pPr lvl="1"/>
            <a:r>
              <a:rPr lang="fr-FR" sz="1100" dirty="0" err="1"/>
              <a:t>European</a:t>
            </a:r>
            <a:r>
              <a:rPr lang="fr-FR" sz="1100" dirty="0"/>
              <a:t> </a:t>
            </a:r>
            <a:r>
              <a:rPr lang="fr-FR" sz="1100" dirty="0" err="1"/>
              <a:t>Research</a:t>
            </a:r>
            <a:r>
              <a:rPr lang="fr-FR" sz="1100" dirty="0"/>
              <a:t> </a:t>
            </a:r>
            <a:r>
              <a:rPr lang="fr-FR" sz="1100" dirty="0" smtClean="0"/>
              <a:t>Council. ERC </a:t>
            </a:r>
            <a:r>
              <a:rPr lang="fr-FR" sz="1100" dirty="0"/>
              <a:t>Data Management Plan template. </a:t>
            </a:r>
            <a:r>
              <a:rPr lang="fr-FR" sz="1100" dirty="0" smtClean="0"/>
              <a:t>(12/04/2017). Consulté </a:t>
            </a:r>
            <a:r>
              <a:rPr lang="fr-FR" sz="1100" dirty="0"/>
              <a:t>à l’adresse </a:t>
            </a:r>
            <a:r>
              <a:rPr lang="fr-FR" sz="1100" dirty="0">
                <a:hlinkClick r:id="rId3"/>
              </a:rPr>
              <a:t>https://erc.europa.eu/content/erc-data-management-plan-template</a:t>
            </a:r>
            <a:endParaRPr lang="fr-FR" sz="1100" dirty="0"/>
          </a:p>
          <a:p>
            <a:pPr lvl="1"/>
            <a:r>
              <a:rPr lang="en-US" sz="1100" dirty="0" err="1" smtClean="0"/>
              <a:t>Hooft</a:t>
            </a:r>
            <a:r>
              <a:rPr lang="en-US" sz="1100" dirty="0" smtClean="0"/>
              <a:t>, R. Elsevier Publishing Campus. </a:t>
            </a:r>
            <a:r>
              <a:rPr lang="en-US" sz="1100" dirty="0"/>
              <a:t>(s. d.). How to create a good data management plan. </a:t>
            </a:r>
            <a:r>
              <a:rPr lang="en-US" sz="1100" dirty="0" err="1" smtClean="0"/>
              <a:t>Consulté</a:t>
            </a:r>
            <a:r>
              <a:rPr lang="en-US" sz="1100" dirty="0" smtClean="0"/>
              <a:t> </a:t>
            </a:r>
            <a:r>
              <a:rPr lang="en-US" sz="1100" dirty="0"/>
              <a:t>à </a:t>
            </a:r>
            <a:r>
              <a:rPr lang="en-US" sz="1100" dirty="0" err="1"/>
              <a:t>l’adresse</a:t>
            </a:r>
            <a:r>
              <a:rPr lang="en-US" sz="1100" dirty="0"/>
              <a:t> </a:t>
            </a:r>
            <a:r>
              <a:rPr lang="en-US" sz="1100" dirty="0">
                <a:hlinkClick r:id="rId4"/>
              </a:rPr>
              <a:t>https://</a:t>
            </a:r>
            <a:r>
              <a:rPr lang="en-US" sz="1100" dirty="0" smtClean="0">
                <a:hlinkClick r:id="rId4"/>
              </a:rPr>
              <a:t>www.elsevier.com/authors-update/story/publishing-trends/how-to-create-a-good-data-management-plan</a:t>
            </a:r>
            <a:endParaRPr lang="en-US" sz="1100" dirty="0" smtClean="0"/>
          </a:p>
          <a:p>
            <a:pPr lvl="1"/>
            <a:r>
              <a:rPr lang="fr-FR" sz="1100" dirty="0" err="1"/>
              <a:t>Landelijk</a:t>
            </a:r>
            <a:r>
              <a:rPr lang="fr-FR" sz="1100" dirty="0"/>
              <a:t> </a:t>
            </a:r>
            <a:r>
              <a:rPr lang="fr-FR" sz="1100" dirty="0" err="1"/>
              <a:t>Coördinatiepunt</a:t>
            </a:r>
            <a:r>
              <a:rPr lang="fr-FR" sz="1100" dirty="0"/>
              <a:t> </a:t>
            </a:r>
            <a:r>
              <a:rPr lang="fr-FR" sz="1100" dirty="0" err="1"/>
              <a:t>Research</a:t>
            </a:r>
            <a:r>
              <a:rPr lang="fr-FR" sz="1100" dirty="0"/>
              <a:t> Data Management (LCRDM). (s. d.). 10 </a:t>
            </a:r>
            <a:r>
              <a:rPr lang="fr-FR" sz="1100" dirty="0" err="1"/>
              <a:t>tips</a:t>
            </a:r>
            <a:r>
              <a:rPr lang="fr-FR" sz="1100" dirty="0"/>
              <a:t> for </a:t>
            </a:r>
            <a:r>
              <a:rPr lang="fr-FR" sz="1100" dirty="0" err="1"/>
              <a:t>writing</a:t>
            </a:r>
            <a:r>
              <a:rPr lang="fr-FR" sz="1100" dirty="0"/>
              <a:t> a Data Management Plan. Consulté à l’adresse </a:t>
            </a:r>
            <a:r>
              <a:rPr lang="fr-FR" sz="1100" dirty="0">
                <a:hlinkClick r:id="rId5"/>
              </a:rPr>
              <a:t>https://www.edugroepen.nl/sites/RDM_platform/Shared%20Documents/Bij%20de%20WG%20Onderzoeksondersteuning%20en%20advies/LCRDM%2010%20tips%20for%20writing%20a%20DMP%20no%20branding.pdf</a:t>
            </a:r>
            <a:endParaRPr lang="fr-FR" sz="1100" dirty="0"/>
          </a:p>
          <a:p>
            <a:pPr lvl="1"/>
            <a:r>
              <a:rPr lang="fr-FR" sz="1100" dirty="0" err="1" smtClean="0"/>
              <a:t>Research</a:t>
            </a:r>
            <a:r>
              <a:rPr lang="fr-FR" sz="1100" dirty="0" smtClean="0"/>
              <a:t> Data Alliance. (13:04:53 UTC). </a:t>
            </a:r>
            <a:r>
              <a:rPr lang="fr-FR" sz="1100" i="1" dirty="0" err="1" smtClean="0"/>
              <a:t>OpenAIRE</a:t>
            </a:r>
            <a:r>
              <a:rPr lang="fr-FR" sz="1100" i="1" dirty="0" smtClean="0"/>
              <a:t> and </a:t>
            </a:r>
            <a:r>
              <a:rPr lang="fr-FR" sz="1100" i="1" dirty="0" err="1" smtClean="0"/>
              <a:t>Eudat</a:t>
            </a:r>
            <a:r>
              <a:rPr lang="fr-FR" sz="1100" i="1" dirty="0" smtClean="0"/>
              <a:t> services and </a:t>
            </a:r>
            <a:r>
              <a:rPr lang="fr-FR" sz="1100" i="1" dirty="0" err="1" smtClean="0"/>
              <a:t>tools</a:t>
            </a:r>
            <a:r>
              <a:rPr lang="fr-FR" sz="1100" i="1" dirty="0" smtClean="0"/>
              <a:t> to support FAIR DMP </a:t>
            </a:r>
            <a:r>
              <a:rPr lang="fr-FR" sz="1100" i="1" dirty="0" err="1" smtClean="0"/>
              <a:t>implementat</a:t>
            </a:r>
            <a:r>
              <a:rPr lang="fr-FR" sz="1100" i="1" dirty="0" smtClean="0"/>
              <a:t>…</a:t>
            </a:r>
            <a:r>
              <a:rPr lang="fr-FR" sz="1100" dirty="0" smtClean="0"/>
              <a:t>. Données &amp; analyses. Consulté à l’adresse </a:t>
            </a:r>
            <a:r>
              <a:rPr lang="fr-FR" sz="1100" dirty="0" smtClean="0">
                <a:hlinkClick r:id="rId6"/>
              </a:rPr>
              <a:t>https://fr.slideshare.net/ResearchDataAlliance/openaire-and-eudat-services-and-tools-to-support-fair-dmp-implementation-68900290</a:t>
            </a:r>
            <a:endParaRPr lang="fr-FR" sz="1100" dirty="0" smtClean="0"/>
          </a:p>
          <a:p>
            <a:pPr lvl="1"/>
            <a:r>
              <a:rPr lang="fr-FR" sz="1100" dirty="0" err="1"/>
              <a:t>Reymonet</a:t>
            </a:r>
            <a:r>
              <a:rPr lang="fr-FR" sz="1100" dirty="0"/>
              <a:t>, N., </a:t>
            </a:r>
            <a:r>
              <a:rPr lang="fr-FR" sz="1100" dirty="0" err="1"/>
              <a:t>Moysan</a:t>
            </a:r>
            <a:r>
              <a:rPr lang="fr-FR" sz="1100" dirty="0"/>
              <a:t>, M., Cartier, A., &amp; </a:t>
            </a:r>
            <a:r>
              <a:rPr lang="fr-FR" sz="1100" dirty="0" err="1"/>
              <a:t>Délémontez</a:t>
            </a:r>
            <a:r>
              <a:rPr lang="fr-FR" sz="1100" dirty="0"/>
              <a:t>, R. (2018). Réaliser un plan de gestion de données « FAIR » : modèle. Consulté à l’adresse </a:t>
            </a:r>
            <a:r>
              <a:rPr lang="fr-FR" sz="1100" dirty="0">
                <a:hlinkClick r:id="rId7"/>
              </a:rPr>
              <a:t>https://</a:t>
            </a:r>
            <a:r>
              <a:rPr lang="fr-FR" sz="1100" dirty="0" smtClean="0">
                <a:hlinkClick r:id="rId7"/>
              </a:rPr>
              <a:t>archivesic.ccsd.cnrs.fr/sic_01690547/document</a:t>
            </a:r>
            <a:endParaRPr lang="fr-FR" sz="1100" dirty="0" smtClean="0"/>
          </a:p>
          <a:p>
            <a:r>
              <a:rPr lang="fr-FR" sz="1100" dirty="0" smtClean="0"/>
              <a:t>Sites</a:t>
            </a:r>
          </a:p>
          <a:p>
            <a:pPr lvl="1"/>
            <a:r>
              <a:rPr lang="fr-FR" sz="1100" dirty="0" smtClean="0"/>
              <a:t>CIRAD </a:t>
            </a:r>
            <a:r>
              <a:rPr lang="fr-FR" sz="1100" dirty="0"/>
              <a:t>Se familiariser avec les </a:t>
            </a:r>
            <a:r>
              <a:rPr lang="fr-FR" sz="1100" dirty="0" err="1"/>
              <a:t>plansde</a:t>
            </a:r>
            <a:r>
              <a:rPr lang="fr-FR" sz="1100" dirty="0"/>
              <a:t> gestion de données de la recherche </a:t>
            </a:r>
            <a:r>
              <a:rPr lang="fr-FR" sz="1100" dirty="0">
                <a:hlinkClick r:id="rId8"/>
              </a:rPr>
              <a:t>https://</a:t>
            </a:r>
            <a:r>
              <a:rPr lang="fr-FR" sz="1100" dirty="0" smtClean="0">
                <a:hlinkClick r:id="rId8"/>
              </a:rPr>
              <a:t>coop-ist.cirad.fr/gestion-de-l-information/gerer-les-donnees-de-la-recherche/se-familiariser-avec-les-plans-de-gestion-de-donnees-de-la-recherche/3-exemple-de-trame-d-un-plan-de-gestion-de-donnees</a:t>
            </a:r>
            <a:r>
              <a:rPr lang="fr-FR" sz="1100" dirty="0" smtClean="0"/>
              <a:t> </a:t>
            </a:r>
          </a:p>
          <a:p>
            <a:pPr lvl="1"/>
            <a:r>
              <a:rPr lang="fr-FR" sz="1100" dirty="0" smtClean="0"/>
              <a:t>DCC </a:t>
            </a:r>
            <a:r>
              <a:rPr lang="fr-FR" sz="1100" dirty="0" err="1"/>
              <a:t>Example</a:t>
            </a:r>
            <a:r>
              <a:rPr lang="fr-FR" sz="1100" dirty="0"/>
              <a:t> </a:t>
            </a:r>
            <a:r>
              <a:rPr lang="fr-FR" sz="1100" dirty="0" err="1"/>
              <a:t>DMPs</a:t>
            </a:r>
            <a:r>
              <a:rPr lang="fr-FR" sz="1100" dirty="0"/>
              <a:t> and guidance </a:t>
            </a:r>
            <a:r>
              <a:rPr lang="fr-FR" sz="1100" dirty="0">
                <a:hlinkClick r:id="rId9"/>
              </a:rPr>
              <a:t>http://</a:t>
            </a:r>
            <a:r>
              <a:rPr lang="fr-FR" sz="1100" dirty="0" smtClean="0">
                <a:hlinkClick r:id="rId9"/>
              </a:rPr>
              <a:t>www.dcc.ac.uk/resources/data-management-plans/guidance-examples</a:t>
            </a:r>
            <a:r>
              <a:rPr lang="fr-FR" sz="1100" dirty="0" smtClean="0"/>
              <a:t> </a:t>
            </a:r>
            <a:endParaRPr lang="fr-FR" sz="1100" dirty="0"/>
          </a:p>
          <a:p>
            <a:pPr lvl="1"/>
            <a:r>
              <a:rPr lang="fr-FR" sz="1100" dirty="0" smtClean="0"/>
              <a:t>DMP Online </a:t>
            </a:r>
            <a:r>
              <a:rPr lang="fr-FR" sz="1100" dirty="0" err="1" smtClean="0"/>
              <a:t>Funder</a:t>
            </a:r>
            <a:r>
              <a:rPr lang="fr-FR" sz="1100" dirty="0" smtClean="0"/>
              <a:t> </a:t>
            </a:r>
            <a:r>
              <a:rPr lang="fr-FR" sz="1100" dirty="0" err="1" smtClean="0"/>
              <a:t>requirements</a:t>
            </a:r>
            <a:r>
              <a:rPr lang="fr-FR" sz="1100" dirty="0" smtClean="0"/>
              <a:t> </a:t>
            </a:r>
            <a:r>
              <a:rPr lang="fr-FR" sz="1100" dirty="0">
                <a:hlinkClick r:id="rId10"/>
              </a:rPr>
              <a:t>https://</a:t>
            </a:r>
            <a:r>
              <a:rPr lang="fr-FR" sz="1100" dirty="0" smtClean="0">
                <a:hlinkClick r:id="rId10"/>
              </a:rPr>
              <a:t>dmponline.dcc.ac.uk/public_templates</a:t>
            </a:r>
            <a:endParaRPr lang="fr-FR" sz="1100" dirty="0"/>
          </a:p>
          <a:p>
            <a:pPr lvl="1"/>
            <a:r>
              <a:rPr lang="fr-FR" sz="1100" dirty="0" smtClean="0"/>
              <a:t>DMP </a:t>
            </a:r>
            <a:r>
              <a:rPr lang="fr-FR" sz="1100" dirty="0" err="1" smtClean="0"/>
              <a:t>Tool</a:t>
            </a:r>
            <a:r>
              <a:rPr lang="fr-FR" sz="1100" dirty="0" smtClean="0"/>
              <a:t> </a:t>
            </a:r>
            <a:r>
              <a:rPr lang="fr-FR" sz="1100" dirty="0" err="1" smtClean="0"/>
              <a:t>Funder</a:t>
            </a:r>
            <a:r>
              <a:rPr lang="fr-FR" sz="1100" dirty="0" smtClean="0"/>
              <a:t> </a:t>
            </a:r>
            <a:r>
              <a:rPr lang="fr-FR" sz="1100" dirty="0" err="1" smtClean="0"/>
              <a:t>requirements</a:t>
            </a:r>
            <a:r>
              <a:rPr lang="fr-FR" sz="1100" dirty="0" smtClean="0"/>
              <a:t> </a:t>
            </a:r>
            <a:r>
              <a:rPr lang="fr-FR" sz="1100" dirty="0">
                <a:hlinkClick r:id="rId11"/>
              </a:rPr>
              <a:t>https://</a:t>
            </a:r>
            <a:r>
              <a:rPr lang="fr-FR" sz="1100" dirty="0" smtClean="0">
                <a:hlinkClick r:id="rId11"/>
              </a:rPr>
              <a:t>dmptool.org/public_templates</a:t>
            </a:r>
            <a:endParaRPr lang="fr-FR" sz="1100" dirty="0" smtClean="0"/>
          </a:p>
          <a:p>
            <a:pPr lvl="1"/>
            <a:r>
              <a:rPr lang="fr-FR" sz="1100" dirty="0" smtClean="0"/>
              <a:t>DMP </a:t>
            </a:r>
            <a:r>
              <a:rPr lang="fr-FR" sz="1100" dirty="0" err="1" smtClean="0"/>
              <a:t>Tool</a:t>
            </a:r>
            <a:r>
              <a:rPr lang="fr-FR" sz="1100" dirty="0" smtClean="0"/>
              <a:t> Public Plans </a:t>
            </a:r>
            <a:r>
              <a:rPr lang="fr-FR" sz="1100" dirty="0">
                <a:hlinkClick r:id="rId12"/>
              </a:rPr>
              <a:t>https://dmptool.org/public_plans</a:t>
            </a:r>
            <a:endParaRPr lang="fr-FR" sz="1100" dirty="0"/>
          </a:p>
          <a:p>
            <a:pPr lvl="1"/>
            <a:r>
              <a:rPr lang="fr-FR" sz="1100" dirty="0" smtClean="0"/>
              <a:t>INRA </a:t>
            </a:r>
            <a:r>
              <a:rPr lang="fr-FR" sz="1100" dirty="0"/>
              <a:t>Plan de gestion des données </a:t>
            </a:r>
            <a:r>
              <a:rPr lang="fr-FR" sz="1100" dirty="0">
                <a:hlinkClick r:id="rId13"/>
              </a:rPr>
              <a:t>https://</a:t>
            </a:r>
            <a:r>
              <a:rPr lang="fr-FR" sz="1100" dirty="0" smtClean="0">
                <a:hlinkClick r:id="rId13"/>
              </a:rPr>
              <a:t>www6.inra.fr/datapartage/Gerer/Plan-de-gestion</a:t>
            </a:r>
            <a:r>
              <a:rPr lang="fr-FR" sz="1100" dirty="0" smtClean="0"/>
              <a:t> </a:t>
            </a:r>
            <a:endParaRPr lang="fr-FR" sz="1100" dirty="0"/>
          </a:p>
          <a:p>
            <a:pPr lvl="1"/>
            <a:r>
              <a:rPr lang="fr-FR" sz="1100" dirty="0" smtClean="0"/>
              <a:t>IRSTEA </a:t>
            </a:r>
            <a:r>
              <a:rPr lang="fr-FR" sz="1100" cap="all" dirty="0"/>
              <a:t>DMP </a:t>
            </a:r>
            <a:r>
              <a:rPr lang="fr-FR" sz="1100" dirty="0"/>
              <a:t>Plan de gestion </a:t>
            </a:r>
            <a:r>
              <a:rPr lang="fr-FR" sz="1100" dirty="0" smtClean="0"/>
              <a:t>de </a:t>
            </a:r>
            <a:r>
              <a:rPr lang="fr-FR" sz="1100" dirty="0"/>
              <a:t>données </a:t>
            </a:r>
            <a:r>
              <a:rPr lang="fr-FR" sz="1100" dirty="0" smtClean="0">
                <a:hlinkClick r:id="rId14"/>
              </a:rPr>
              <a:t>https</a:t>
            </a:r>
            <a:r>
              <a:rPr lang="fr-FR" sz="1100" dirty="0">
                <a:hlinkClick r:id="rId14"/>
              </a:rPr>
              <a:t>://donnees-recherche.irstea.fr/dmppgd-plan-de-gestion-de-donnees</a:t>
            </a:r>
            <a:r>
              <a:rPr lang="fr-FR" sz="1100" dirty="0" smtClean="0">
                <a:hlinkClick r:id="rId14"/>
              </a:rPr>
              <a:t>/</a:t>
            </a:r>
            <a:r>
              <a:rPr lang="fr-FR" sz="1100" dirty="0" smtClean="0"/>
              <a:t> </a:t>
            </a:r>
          </a:p>
          <a:p>
            <a:pPr lvl="1"/>
            <a:r>
              <a:rPr lang="fr-FR" sz="1100" dirty="0"/>
              <a:t>ROI Section=[Data Management Plans] </a:t>
            </a:r>
            <a:r>
              <a:rPr lang="fr-FR" sz="1100" dirty="0">
                <a:hlinkClick r:id="rId15"/>
              </a:rPr>
              <a:t>https://riojournal.com/browse_journal_articles.php?form_name=filter_articles&amp;sortby=0&amp;journal_id=17&amp;search_in_=0&amp;section_type[]=</a:t>
            </a:r>
            <a:r>
              <a:rPr lang="fr-FR" sz="1100" dirty="0" smtClean="0">
                <a:hlinkClick r:id="rId15"/>
              </a:rPr>
              <a:t>231</a:t>
            </a:r>
            <a:r>
              <a:rPr lang="fr-FR" sz="1100" dirty="0" smtClean="0"/>
              <a:t> </a:t>
            </a:r>
            <a:endParaRPr lang="fr-FR" sz="1100" dirty="0"/>
          </a:p>
          <a:p>
            <a:pPr lvl="1"/>
            <a:endParaRPr lang="fr-FR" sz="1100" dirty="0"/>
          </a:p>
          <a:p>
            <a:endParaRPr lang="en-US" sz="1100" dirty="0"/>
          </a:p>
          <a:p>
            <a:endParaRPr lang="fr-FR" sz="1100" dirty="0"/>
          </a:p>
        </p:txBody>
      </p:sp>
      <p:sp>
        <p:nvSpPr>
          <p:cNvPr id="3" name="Titre 2"/>
          <p:cNvSpPr>
            <a:spLocks noGrp="1"/>
          </p:cNvSpPr>
          <p:nvPr>
            <p:ph type="title"/>
          </p:nvPr>
        </p:nvSpPr>
        <p:spPr>
          <a:xfrm>
            <a:off x="457200" y="274638"/>
            <a:ext cx="8500188" cy="1143000"/>
          </a:xfrm>
        </p:spPr>
        <p:txBody>
          <a:bodyPr/>
          <a:lstStyle/>
          <a:p>
            <a:r>
              <a:rPr lang="fr-FR" dirty="0"/>
              <a:t>Bibliographie : Comment rédiger un PGD ?</a:t>
            </a:r>
          </a:p>
        </p:txBody>
      </p:sp>
      <p:sp>
        <p:nvSpPr>
          <p:cNvPr id="4" name="Espace réservé du pied de page 3"/>
          <p:cNvSpPr>
            <a:spLocks noGrp="1"/>
          </p:cNvSpPr>
          <p:nvPr>
            <p:ph type="ftr" sz="quarter" idx="11"/>
          </p:nvPr>
        </p:nvSpPr>
        <p:spPr/>
        <p:txBody>
          <a:bodyPr/>
          <a:lstStyle/>
          <a:p>
            <a:r>
              <a:rPr lang="fr-FR" smtClean="0"/>
              <a:t>Les plans de gestion de données -  S. Cocaud et D. L'Hostis, INRA. URFIST Paris - 05 avril 2019</a:t>
            </a:r>
            <a:endParaRPr lang="fr-FR"/>
          </a:p>
        </p:txBody>
      </p:sp>
      <p:sp>
        <p:nvSpPr>
          <p:cNvPr id="5" name="Espace réservé du numéro de diapositive 4"/>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123</a:t>
            </a:fld>
            <a:endParaRPr lang="fr-FR" sz="1200" b="1"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984031018"/>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p:cNvSpPr>
            <a:spLocks noGrp="1"/>
          </p:cNvSpPr>
          <p:nvPr>
            <p:ph idx="1"/>
          </p:nvPr>
        </p:nvSpPr>
        <p:spPr>
          <a:xfrm>
            <a:off x="536331" y="1460866"/>
            <a:ext cx="8229600" cy="4004020"/>
          </a:xfrm>
        </p:spPr>
        <p:txBody>
          <a:bodyPr>
            <a:noAutofit/>
          </a:bodyPr>
          <a:lstStyle/>
          <a:p>
            <a:r>
              <a:rPr lang="fr-FR" sz="1400" dirty="0" smtClean="0"/>
              <a:t>Références</a:t>
            </a:r>
          </a:p>
          <a:p>
            <a:pPr lvl="1"/>
            <a:r>
              <a:rPr lang="en-US" sz="1100" dirty="0" smtClean="0"/>
              <a:t>O'Carroll, C., </a:t>
            </a:r>
            <a:r>
              <a:rPr lang="en-US" sz="1100" dirty="0" err="1" smtClean="0"/>
              <a:t>Kamerlin</a:t>
            </a:r>
            <a:r>
              <a:rPr lang="en-US" sz="1100" dirty="0" smtClean="0"/>
              <a:t>, C. L., Brennan, N., </a:t>
            </a:r>
            <a:r>
              <a:rPr lang="en-US" sz="1100" dirty="0" err="1" smtClean="0"/>
              <a:t>Hyllsteh</a:t>
            </a:r>
            <a:r>
              <a:rPr lang="en-US" sz="1100" dirty="0" smtClean="0"/>
              <a:t>, B., Kohl, U., O'Neill, G., &amp; Van den Berg, R. (2017). Providing researchers with the skills and competencies they need to </a:t>
            </a:r>
            <a:r>
              <a:rPr lang="en-US" sz="1100" dirty="0" err="1" smtClean="0"/>
              <a:t>practise</a:t>
            </a:r>
            <a:r>
              <a:rPr lang="en-US" sz="1100" dirty="0" smtClean="0"/>
              <a:t> Open Science. Report of the working Group of Education and Skills under Open Science: European Commission, 99 p. </a:t>
            </a:r>
            <a:r>
              <a:rPr lang="fr-FR" sz="1100" dirty="0" smtClean="0">
                <a:hlinkClick r:id="rId3"/>
              </a:rPr>
              <a:t>http://doi.org/10.2777/121253</a:t>
            </a:r>
            <a:endParaRPr lang="fr-FR" sz="1100" dirty="0" smtClean="0"/>
          </a:p>
          <a:p>
            <a:pPr lvl="1"/>
            <a:r>
              <a:rPr lang="en-US" sz="1100" dirty="0" smtClean="0"/>
              <a:t>Jones, S., </a:t>
            </a:r>
            <a:r>
              <a:rPr lang="en-US" sz="1100" dirty="0" err="1" smtClean="0"/>
              <a:t>Leenarts</a:t>
            </a:r>
            <a:r>
              <a:rPr lang="en-US" sz="1100" dirty="0" smtClean="0"/>
              <a:t>, E., </a:t>
            </a:r>
            <a:r>
              <a:rPr lang="en-US" sz="1100" dirty="0" err="1" smtClean="0"/>
              <a:t>Grootveld</a:t>
            </a:r>
            <a:r>
              <a:rPr lang="en-US" sz="1100" dirty="0" smtClean="0"/>
              <a:t>, M., </a:t>
            </a:r>
            <a:r>
              <a:rPr lang="en-US" sz="1100" dirty="0" err="1" smtClean="0"/>
              <a:t>Fankhauser</a:t>
            </a:r>
            <a:r>
              <a:rPr lang="en-US" sz="1100" dirty="0" smtClean="0"/>
              <a:t>, E., &amp; </a:t>
            </a:r>
            <a:r>
              <a:rPr lang="en-US" sz="1100" dirty="0" err="1" smtClean="0"/>
              <a:t>Hermans</a:t>
            </a:r>
            <a:r>
              <a:rPr lang="en-US" sz="1100" dirty="0" smtClean="0"/>
              <a:t>, E. (2018). </a:t>
            </a:r>
            <a:r>
              <a:rPr lang="en-US" sz="1100" dirty="0" err="1" smtClean="0"/>
              <a:t>OpenAire</a:t>
            </a:r>
            <a:r>
              <a:rPr lang="en-US" sz="1100" dirty="0" smtClean="0"/>
              <a:t> and the FAIR Data Expert Group. Report on the results of the survey about Horizon 2020 template for Data Management Plans. </a:t>
            </a:r>
            <a:r>
              <a:rPr lang="fr-FR" sz="1100" dirty="0"/>
              <a:t>Consulté à l’adresse </a:t>
            </a:r>
            <a:r>
              <a:rPr lang="fr-FR" sz="1100" dirty="0" smtClean="0"/>
              <a:t> : </a:t>
            </a:r>
            <a:r>
              <a:rPr lang="fr-FR" sz="1100" dirty="0" smtClean="0">
                <a:hlinkClick r:id="rId4"/>
              </a:rPr>
              <a:t>https://zenodo.org/record/1120245#.Wl2VAzciGM8</a:t>
            </a:r>
            <a:endParaRPr lang="fr-FR" sz="1100" dirty="0" smtClean="0"/>
          </a:p>
          <a:p>
            <a:pPr lvl="1"/>
            <a:r>
              <a:rPr lang="en-US" sz="1100" dirty="0" err="1">
                <a:latin typeface="Arial" panose="020B0604020202020204" pitchFamily="34" charset="0"/>
                <a:cs typeface="Arial" panose="020B0604020202020204" pitchFamily="34" charset="0"/>
              </a:rPr>
              <a:t>Mannheimer</a:t>
            </a:r>
            <a:r>
              <a:rPr lang="en-US" sz="1100" dirty="0">
                <a:latin typeface="Arial" panose="020B0604020202020204" pitchFamily="34" charset="0"/>
                <a:cs typeface="Arial" panose="020B0604020202020204" pitchFamily="34" charset="0"/>
              </a:rPr>
              <a:t>, S. (2018). Toward a Better Data Management Plan: The Impact of DMPs on Grant Funded Research Practices. Journal of </a:t>
            </a:r>
            <a:r>
              <a:rPr lang="en-US" sz="1100" dirty="0" err="1">
                <a:latin typeface="Arial" panose="020B0604020202020204" pitchFamily="34" charset="0"/>
                <a:cs typeface="Arial" panose="020B0604020202020204" pitchFamily="34" charset="0"/>
              </a:rPr>
              <a:t>eScience</a:t>
            </a:r>
            <a:r>
              <a:rPr lang="en-US" sz="1100" dirty="0">
                <a:latin typeface="Arial" panose="020B0604020202020204" pitchFamily="34" charset="0"/>
                <a:cs typeface="Arial" panose="020B0604020202020204" pitchFamily="34" charset="0"/>
              </a:rPr>
              <a:t> Librarianship, 7(3). </a:t>
            </a:r>
            <a:r>
              <a:rPr lang="en-US" sz="1100" dirty="0" err="1">
                <a:latin typeface="Arial" panose="020B0604020202020204" pitchFamily="34" charset="0"/>
                <a:cs typeface="Arial" panose="020B0604020202020204" pitchFamily="34" charset="0"/>
              </a:rPr>
              <a:t>doi</a:t>
            </a:r>
            <a:r>
              <a:rPr lang="en-US" sz="1100" dirty="0">
                <a:latin typeface="Arial" panose="020B0604020202020204" pitchFamily="34" charset="0"/>
                <a:cs typeface="Arial" panose="020B0604020202020204" pitchFamily="34" charset="0"/>
              </a:rPr>
              <a:t>: </a:t>
            </a:r>
            <a:r>
              <a:rPr lang="en-US" sz="1100" dirty="0" smtClean="0">
                <a:latin typeface="Arial" panose="020B0604020202020204" pitchFamily="34" charset="0"/>
                <a:cs typeface="Arial" panose="020B0604020202020204" pitchFamily="34" charset="0"/>
                <a:hlinkClick r:id="rId5"/>
              </a:rPr>
              <a:t>10.7191/jeslib.2018.1155</a:t>
            </a:r>
            <a:endParaRPr lang="en-US" sz="1100" dirty="0" smtClean="0">
              <a:latin typeface="Arial" panose="020B0604020202020204" pitchFamily="34" charset="0"/>
              <a:cs typeface="Arial" panose="020B0604020202020204" pitchFamily="34" charset="0"/>
            </a:endParaRPr>
          </a:p>
          <a:p>
            <a:pPr lvl="1"/>
            <a:r>
              <a:rPr lang="en-US" sz="1100" dirty="0" err="1">
                <a:latin typeface="Arial" panose="020B0604020202020204" pitchFamily="34" charset="0"/>
                <a:cs typeface="Arial" panose="020B0604020202020204" pitchFamily="34" charset="0"/>
              </a:rPr>
              <a:t>Smale</a:t>
            </a:r>
            <a:r>
              <a:rPr lang="en-US" sz="1100" dirty="0">
                <a:latin typeface="Arial" panose="020B0604020202020204" pitchFamily="34" charset="0"/>
                <a:cs typeface="Arial" panose="020B0604020202020204" pitchFamily="34" charset="0"/>
              </a:rPr>
              <a:t>, N., </a:t>
            </a:r>
            <a:r>
              <a:rPr lang="en-US" sz="1100" dirty="0" err="1">
                <a:latin typeface="Arial" panose="020B0604020202020204" pitchFamily="34" charset="0"/>
                <a:cs typeface="Arial" panose="020B0604020202020204" pitchFamily="34" charset="0"/>
              </a:rPr>
              <a:t>Unsworth</a:t>
            </a:r>
            <a:r>
              <a:rPr lang="en-US" sz="1100" dirty="0">
                <a:latin typeface="Arial" panose="020B0604020202020204" pitchFamily="34" charset="0"/>
                <a:cs typeface="Arial" panose="020B0604020202020204" pitchFamily="34" charset="0"/>
              </a:rPr>
              <a:t>, K. J., </a:t>
            </a:r>
            <a:r>
              <a:rPr lang="en-US" sz="1100" dirty="0" err="1">
                <a:latin typeface="Arial" panose="020B0604020202020204" pitchFamily="34" charset="0"/>
                <a:cs typeface="Arial" panose="020B0604020202020204" pitchFamily="34" charset="0"/>
              </a:rPr>
              <a:t>Denyer</a:t>
            </a:r>
            <a:r>
              <a:rPr lang="en-US" sz="1100" dirty="0">
                <a:latin typeface="Arial" panose="020B0604020202020204" pitchFamily="34" charset="0"/>
                <a:cs typeface="Arial" panose="020B0604020202020204" pitchFamily="34" charset="0"/>
              </a:rPr>
              <a:t>, G., &amp; Barr, D. P. (2018). The History, Advocacy and Efficacy of Data Management Plans. </a:t>
            </a:r>
            <a:r>
              <a:rPr lang="en-US" sz="1100" dirty="0" err="1" smtClean="0">
                <a:latin typeface="Arial" panose="020B0604020202020204" pitchFamily="34" charset="0"/>
                <a:cs typeface="Arial" panose="020B0604020202020204" pitchFamily="34" charset="0"/>
              </a:rPr>
              <a:t>bioRxiv</a:t>
            </a:r>
            <a:r>
              <a:rPr lang="en-US" sz="1100" dirty="0" smtClean="0">
                <a:latin typeface="Arial" panose="020B0604020202020204" pitchFamily="34" charset="0"/>
                <a:cs typeface="Arial" panose="020B0604020202020204" pitchFamily="34" charset="0"/>
              </a:rPr>
              <a:t>. </a:t>
            </a:r>
            <a:r>
              <a:rPr lang="en-US" sz="1100" dirty="0" err="1" smtClean="0">
                <a:latin typeface="Arial" panose="020B0604020202020204" pitchFamily="34" charset="0"/>
                <a:cs typeface="Arial" panose="020B0604020202020204" pitchFamily="34" charset="0"/>
              </a:rPr>
              <a:t>doi</a:t>
            </a:r>
            <a:r>
              <a:rPr lang="en-US" sz="1100" dirty="0" smtClean="0">
                <a:latin typeface="Arial" panose="020B0604020202020204" pitchFamily="34" charset="0"/>
                <a:cs typeface="Arial" panose="020B0604020202020204" pitchFamily="34" charset="0"/>
              </a:rPr>
              <a:t> : </a:t>
            </a:r>
            <a:r>
              <a:rPr lang="en-US" sz="1100" dirty="0" smtClean="0">
                <a:latin typeface="Arial" panose="020B0604020202020204" pitchFamily="34" charset="0"/>
                <a:cs typeface="Arial" panose="020B0604020202020204" pitchFamily="34" charset="0"/>
                <a:hlinkClick r:id="rId6"/>
              </a:rPr>
              <a:t>10.1101/443499 </a:t>
            </a:r>
            <a:endParaRPr lang="en-US" sz="1100" dirty="0">
              <a:latin typeface="Arial" panose="020B0604020202020204" pitchFamily="34" charset="0"/>
              <a:cs typeface="Arial" panose="020B0604020202020204" pitchFamily="34" charset="0"/>
            </a:endParaRPr>
          </a:p>
          <a:p>
            <a:pPr marL="457200" lvl="1" indent="0">
              <a:buNone/>
            </a:pPr>
            <a:endParaRPr lang="en-US" sz="1100" dirty="0" smtClean="0">
              <a:latin typeface="Arial" panose="020B0604020202020204" pitchFamily="34" charset="0"/>
              <a:cs typeface="Arial" panose="020B0604020202020204" pitchFamily="34" charset="0"/>
            </a:endParaRPr>
          </a:p>
          <a:p>
            <a:pPr lvl="1"/>
            <a:endParaRPr lang="en-US" sz="1000" dirty="0">
              <a:latin typeface="Arial" panose="020B0604020202020204" pitchFamily="34" charset="0"/>
              <a:cs typeface="Arial" panose="020B0604020202020204" pitchFamily="34" charset="0"/>
            </a:endParaRPr>
          </a:p>
          <a:p>
            <a:pPr marL="457200" lvl="1" indent="0">
              <a:buNone/>
            </a:pPr>
            <a:endParaRPr lang="en-US" sz="1200" dirty="0" smtClean="0"/>
          </a:p>
          <a:p>
            <a:pPr marL="457200" lvl="1" indent="0">
              <a:buNone/>
            </a:pPr>
            <a:endParaRPr lang="fr-FR" sz="1200" dirty="0"/>
          </a:p>
          <a:p>
            <a:pPr lvl="1"/>
            <a:endParaRPr lang="fr-FR" sz="1200" dirty="0"/>
          </a:p>
          <a:p>
            <a:pPr lvl="1"/>
            <a:endParaRPr lang="en-US" sz="1200" dirty="0" smtClean="0"/>
          </a:p>
          <a:p>
            <a:pPr marL="457200" lvl="1" indent="0">
              <a:buNone/>
            </a:pPr>
            <a:r>
              <a:rPr lang="en-US" sz="1200" dirty="0" smtClean="0">
                <a:sym typeface="Calibri"/>
              </a:rPr>
              <a:t/>
            </a:r>
            <a:br>
              <a:rPr lang="en-US" sz="1200" dirty="0" smtClean="0">
                <a:sym typeface="Calibri"/>
              </a:rPr>
            </a:br>
            <a:endParaRPr lang="en-US" sz="1200" dirty="0" smtClean="0">
              <a:sym typeface="Calibri"/>
            </a:endParaRPr>
          </a:p>
          <a:p>
            <a:pPr marL="0" indent="0">
              <a:buNone/>
            </a:pPr>
            <a:endParaRPr lang="fr-FR" sz="1200" dirty="0" smtClean="0"/>
          </a:p>
          <a:p>
            <a:pPr lvl="1"/>
            <a:endParaRPr lang="fr-FR" sz="1200" dirty="0"/>
          </a:p>
        </p:txBody>
      </p:sp>
      <p:sp>
        <p:nvSpPr>
          <p:cNvPr id="4" name="Titre 3"/>
          <p:cNvSpPr>
            <a:spLocks noGrp="1"/>
          </p:cNvSpPr>
          <p:nvPr>
            <p:ph type="title"/>
          </p:nvPr>
        </p:nvSpPr>
        <p:spPr>
          <a:xfrm>
            <a:off x="457200" y="274638"/>
            <a:ext cx="8387862" cy="803060"/>
          </a:xfrm>
        </p:spPr>
        <p:txBody>
          <a:bodyPr>
            <a:normAutofit fontScale="90000"/>
          </a:bodyPr>
          <a:lstStyle/>
          <a:p>
            <a:r>
              <a:rPr lang="fr-FR" dirty="0"/>
              <a:t>Bibliographie : </a:t>
            </a:r>
            <a:r>
              <a:rPr lang="fr-FR" dirty="0" smtClean="0"/>
              <a:t>Retours d’expérience</a:t>
            </a:r>
            <a:br>
              <a:rPr lang="fr-FR" dirty="0" smtClean="0"/>
            </a:br>
            <a:r>
              <a:rPr lang="fr-FR" dirty="0" smtClean="0"/>
              <a:t>Rédaction des PGD</a:t>
            </a:r>
            <a:endParaRPr lang="fr-FR" dirty="0"/>
          </a:p>
        </p:txBody>
      </p:sp>
      <p:sp>
        <p:nvSpPr>
          <p:cNvPr id="2" name="Espace réservé du pied de page 1"/>
          <p:cNvSpPr>
            <a:spLocks noGrp="1"/>
          </p:cNvSpPr>
          <p:nvPr>
            <p:ph type="ftr" sz="quarter" idx="11"/>
          </p:nvPr>
        </p:nvSpPr>
        <p:spPr/>
        <p:txBody>
          <a:bodyPr/>
          <a:lstStyle/>
          <a:p>
            <a:r>
              <a:rPr lang="fr-FR" smtClean="0"/>
              <a:t>Les plans de gestion de données -  S. Cocaud et D. L'Hostis, INRA. URFIST Paris - 05 avril 2019</a:t>
            </a:r>
            <a:endParaRPr lang="fr-FR"/>
          </a:p>
        </p:txBody>
      </p:sp>
      <p:sp>
        <p:nvSpPr>
          <p:cNvPr id="3" name="Espace réservé du numéro de diapositive 2"/>
          <p:cNvSpPr>
            <a:spLocks noGrp="1"/>
          </p:cNvSpPr>
          <p:nvPr>
            <p:ph type="sldNum" sz="quarter" idx="12"/>
          </p:nvPr>
        </p:nvSpPr>
        <p:spPr/>
        <p:txBody>
          <a:bodyPr/>
          <a:lstStyle/>
          <a:p>
            <a:pPr lvl="0"/>
            <a:fld id="{00000000-1234-1234-1234-123412341234}" type="slidenum">
              <a:rPr lang="fr-FR" smtClean="0">
                <a:sym typeface="Arial"/>
              </a:rPr>
              <a:pPr lvl="0"/>
              <a:t>124</a:t>
            </a:fld>
            <a:endParaRPr lang="fr-FR">
              <a:sym typeface="Arial"/>
            </a:endParaRPr>
          </a:p>
        </p:txBody>
      </p:sp>
    </p:spTree>
    <p:extLst>
      <p:ext uri="{BB962C8B-B14F-4D97-AF65-F5344CB8AC3E}">
        <p14:creationId xmlns:p14="http://schemas.microsoft.com/office/powerpoint/2010/main" val="3165981562"/>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p:cNvSpPr>
            <a:spLocks noGrp="1"/>
          </p:cNvSpPr>
          <p:nvPr>
            <p:ph idx="1"/>
          </p:nvPr>
        </p:nvSpPr>
        <p:spPr>
          <a:xfrm>
            <a:off x="536331" y="890709"/>
            <a:ext cx="8229600" cy="5380999"/>
          </a:xfrm>
        </p:spPr>
        <p:txBody>
          <a:bodyPr>
            <a:noAutofit/>
          </a:bodyPr>
          <a:lstStyle/>
          <a:p>
            <a:r>
              <a:rPr lang="fr-FR" sz="1200" dirty="0" smtClean="0"/>
              <a:t>Références</a:t>
            </a:r>
          </a:p>
          <a:p>
            <a:pPr lvl="1"/>
            <a:r>
              <a:rPr lang="en-US" sz="1000" dirty="0" smtClean="0"/>
              <a:t>Carlson, J., Wells Parham, S., </a:t>
            </a:r>
            <a:r>
              <a:rPr lang="en-US" sz="1000" dirty="0" err="1" smtClean="0"/>
              <a:t>Hswe</a:t>
            </a:r>
            <a:r>
              <a:rPr lang="en-US" sz="1000" dirty="0" smtClean="0"/>
              <a:t>, P., &amp; </a:t>
            </a:r>
            <a:r>
              <a:rPr lang="en-US" sz="1000" dirty="0" err="1" smtClean="0"/>
              <a:t>Whitmire</a:t>
            </a:r>
            <a:r>
              <a:rPr lang="en-US" sz="1000" dirty="0" smtClean="0"/>
              <a:t>, A. (2016). Using data management plans to explore  variability in research data management practices across domains. Paper presented at the IDCC 2016, Amsterdam (NLD). </a:t>
            </a:r>
            <a:r>
              <a:rPr lang="en-US" sz="1000" dirty="0" smtClean="0">
                <a:hlinkClick r:id="rId3"/>
              </a:rPr>
              <a:t>http://slideplayer.com/slide/10989016/</a:t>
            </a:r>
            <a:endParaRPr lang="en-US" sz="1000" dirty="0" smtClean="0"/>
          </a:p>
          <a:p>
            <a:pPr lvl="1"/>
            <a:r>
              <a:rPr lang="en-US" sz="1000" dirty="0" err="1"/>
              <a:t>Grootveld</a:t>
            </a:r>
            <a:r>
              <a:rPr lang="en-US" sz="1000" dirty="0"/>
              <a:t>, M., &amp; </a:t>
            </a:r>
            <a:r>
              <a:rPr lang="en-US" sz="1000" dirty="0" err="1"/>
              <a:t>Leenarts</a:t>
            </a:r>
            <a:r>
              <a:rPr lang="en-US" sz="1000" dirty="0"/>
              <a:t>, E. (2018). </a:t>
            </a:r>
            <a:r>
              <a:rPr lang="en-US" sz="1000" i="1" dirty="0"/>
              <a:t>Why is this a good DMP ? Paper presented at the TUD Seminar “Towards cultural change in data management - data stewardship in practice”. </a:t>
            </a:r>
            <a:r>
              <a:rPr lang="fr-FR" sz="1000" dirty="0">
                <a:hlinkClick r:id="rId4"/>
              </a:rPr>
              <a:t>https://</a:t>
            </a:r>
            <a:r>
              <a:rPr lang="fr-FR" sz="1000" dirty="0" smtClean="0">
                <a:hlinkClick r:id="rId4"/>
              </a:rPr>
              <a:t>pure.knaw.nl/portal/files/6616988/20180524_Why_is_this_a_good_DMP_public.pdf</a:t>
            </a:r>
            <a:endParaRPr lang="fr-FR" sz="1000" dirty="0" smtClean="0"/>
          </a:p>
          <a:p>
            <a:pPr lvl="1"/>
            <a:r>
              <a:rPr lang="en-US" sz="1000" dirty="0" err="1"/>
              <a:t>Grootveld</a:t>
            </a:r>
            <a:r>
              <a:rPr lang="en-US" sz="1000" dirty="0"/>
              <a:t>, M., &amp; Van </a:t>
            </a:r>
            <a:r>
              <a:rPr lang="en-US" sz="1000" dirty="0" err="1"/>
              <a:t>Selm</a:t>
            </a:r>
            <a:r>
              <a:rPr lang="en-US" sz="1000" dirty="0"/>
              <a:t>, M. (2017). </a:t>
            </a:r>
            <a:r>
              <a:rPr lang="en-US" sz="1000" i="1" dirty="0"/>
              <a:t>Report : survey of DMP reviewer experiences. Retrieved from </a:t>
            </a:r>
            <a:r>
              <a:rPr lang="en-US" sz="1000" i="1" dirty="0">
                <a:hlinkClick r:id="rId5"/>
              </a:rPr>
              <a:t>https://www.edugroepen.nl/sites/RDM_platform/Shared%20Documents/Bij%20de%20WG%20Onderzoeksondersteuning%20en%20advies/Report%20about%20LCRDM%20DMP%20review%20survey%20-%</a:t>
            </a:r>
            <a:r>
              <a:rPr lang="en-US" sz="1000" i="1" dirty="0" smtClean="0">
                <a:hlinkClick r:id="rId5"/>
              </a:rPr>
              <a:t>2022%20June%202017.pdf</a:t>
            </a:r>
            <a:endParaRPr lang="en-US" sz="1000" i="1" dirty="0" smtClean="0"/>
          </a:p>
          <a:p>
            <a:pPr lvl="1"/>
            <a:r>
              <a:rPr lang="en-US" sz="1000" dirty="0" smtClean="0">
                <a:sym typeface="Calibri"/>
              </a:rPr>
              <a:t>Jones</a:t>
            </a:r>
            <a:r>
              <a:rPr lang="en-US" sz="1000" dirty="0">
                <a:sym typeface="Calibri"/>
              </a:rPr>
              <a:t>, S. (2017). Developing and </a:t>
            </a:r>
            <a:r>
              <a:rPr lang="en-US" sz="1000" dirty="0" err="1">
                <a:sym typeface="Calibri"/>
              </a:rPr>
              <a:t>Rewiewing</a:t>
            </a:r>
            <a:r>
              <a:rPr lang="en-US" sz="1000" dirty="0">
                <a:sym typeface="Calibri"/>
              </a:rPr>
              <a:t> Data Management Plans. Paper presented at the DCC - Supporting Open Research, Amsterdam (NLD). </a:t>
            </a:r>
            <a:r>
              <a:rPr lang="en-US" sz="1000" dirty="0" smtClean="0">
                <a:sym typeface="Calibri"/>
                <a:hlinkClick r:id="rId6"/>
              </a:rPr>
              <a:t>www.dcc.ac.uk/webfm_send/2384</a:t>
            </a:r>
            <a:endParaRPr lang="en-US" sz="1000" dirty="0" smtClean="0">
              <a:sym typeface="Calibri"/>
            </a:endParaRPr>
          </a:p>
          <a:p>
            <a:pPr lvl="1"/>
            <a:r>
              <a:rPr lang="en-US" sz="1000" dirty="0"/>
              <a:t>Van Loon, J. E., Akers, K. G., Hudson, C., &amp; Sarkozy, A. (2017). Quality evaluation of data management plans at a research university. IFLA Journal, 43(1), </a:t>
            </a:r>
            <a:r>
              <a:rPr lang="en-US" sz="1000" dirty="0" smtClean="0"/>
              <a:t>98-104. </a:t>
            </a:r>
            <a:r>
              <a:rPr lang="en-US" sz="1000" dirty="0" err="1" smtClean="0"/>
              <a:t>doi</a:t>
            </a:r>
            <a:r>
              <a:rPr lang="en-US" sz="1000" dirty="0" smtClean="0"/>
              <a:t> : </a:t>
            </a:r>
            <a:r>
              <a:rPr lang="en-US" sz="1000" dirty="0" smtClean="0">
                <a:hlinkClick r:id="rId7"/>
              </a:rPr>
              <a:t>10.1177/0340035216682041 </a:t>
            </a:r>
            <a:endParaRPr lang="en-US" sz="1000" dirty="0" smtClean="0"/>
          </a:p>
          <a:p>
            <a:pPr lvl="1"/>
            <a:r>
              <a:rPr lang="fr-FR" sz="1000" dirty="0" err="1" smtClean="0"/>
              <a:t>Whitmire</a:t>
            </a:r>
            <a:r>
              <a:rPr lang="fr-FR" sz="1000" dirty="0" smtClean="0"/>
              <a:t>, A., Carlson, J., </a:t>
            </a:r>
            <a:r>
              <a:rPr lang="fr-FR" sz="1000" dirty="0" err="1" smtClean="0"/>
              <a:t>Hswe</a:t>
            </a:r>
            <a:r>
              <a:rPr lang="fr-FR" sz="1000" dirty="0" smtClean="0"/>
              <a:t>, P., Wells </a:t>
            </a:r>
            <a:r>
              <a:rPr lang="fr-FR" sz="1000" dirty="0" err="1" smtClean="0"/>
              <a:t>Parham</a:t>
            </a:r>
            <a:r>
              <a:rPr lang="fr-FR" sz="1000" dirty="0" smtClean="0"/>
              <a:t>, S., &amp; </a:t>
            </a:r>
            <a:r>
              <a:rPr lang="fr-FR" sz="1000" dirty="0" err="1" smtClean="0"/>
              <a:t>Westra</a:t>
            </a:r>
            <a:r>
              <a:rPr lang="fr-FR" sz="1000" dirty="0" smtClean="0"/>
              <a:t>, B. (2016). </a:t>
            </a:r>
            <a:r>
              <a:rPr lang="fr-FR" sz="1000" dirty="0" err="1" smtClean="0"/>
              <a:t>Analysing</a:t>
            </a:r>
            <a:r>
              <a:rPr lang="fr-FR" sz="1000" dirty="0" smtClean="0"/>
              <a:t> </a:t>
            </a:r>
            <a:r>
              <a:rPr lang="fr-FR" sz="1000" dirty="0" err="1" smtClean="0"/>
              <a:t>DMPs</a:t>
            </a:r>
            <a:r>
              <a:rPr lang="fr-FR" sz="1000" dirty="0" smtClean="0"/>
              <a:t> to </a:t>
            </a:r>
            <a:r>
              <a:rPr lang="fr-FR" sz="1000" dirty="0" err="1" smtClean="0"/>
              <a:t>inform</a:t>
            </a:r>
            <a:r>
              <a:rPr lang="fr-FR" sz="1000" dirty="0" smtClean="0"/>
              <a:t> </a:t>
            </a:r>
            <a:r>
              <a:rPr lang="fr-FR" sz="1000" dirty="0" err="1" smtClean="0"/>
              <a:t>research</a:t>
            </a:r>
            <a:r>
              <a:rPr lang="fr-FR" sz="1000" dirty="0" smtClean="0"/>
              <a:t> data services. </a:t>
            </a:r>
            <a:r>
              <a:rPr lang="fr-FR" sz="1000" dirty="0" err="1" smtClean="0"/>
              <a:t>Lessons</a:t>
            </a:r>
            <a:r>
              <a:rPr lang="fr-FR" sz="1000" dirty="0" smtClean="0"/>
              <a:t> </a:t>
            </a:r>
            <a:r>
              <a:rPr lang="fr-FR" sz="1000" dirty="0" err="1" smtClean="0"/>
              <a:t>from</a:t>
            </a:r>
            <a:r>
              <a:rPr lang="fr-FR" sz="1000" dirty="0" smtClean="0"/>
              <a:t> the DART Project. Paper </a:t>
            </a:r>
            <a:r>
              <a:rPr lang="fr-FR" sz="1000" dirty="0" err="1" smtClean="0"/>
              <a:t>presented</a:t>
            </a:r>
            <a:r>
              <a:rPr lang="fr-FR" sz="1000" dirty="0" smtClean="0"/>
              <a:t> at the IDCC 2016, Amsterdam (NLD). </a:t>
            </a:r>
            <a:r>
              <a:rPr lang="fr-FR" sz="1000" dirty="0" smtClean="0">
                <a:hlinkClick r:id="rId8"/>
              </a:rPr>
              <a:t>https://fr.slideshare.net/amandawhitmire/idcc-workshop-analysing-dmps-to-inform-and-empower-academic-librarians-in-providing-research-data-support-lessons-from-the-dart-project</a:t>
            </a:r>
            <a:endParaRPr lang="fr-FR" sz="1000" dirty="0" smtClean="0"/>
          </a:p>
          <a:p>
            <a:pPr lvl="1"/>
            <a:r>
              <a:rPr lang="fr-FR" sz="1000" dirty="0" err="1" smtClean="0"/>
              <a:t>Whitmire</a:t>
            </a:r>
            <a:r>
              <a:rPr lang="fr-FR" sz="1000" dirty="0" smtClean="0"/>
              <a:t>, A., </a:t>
            </a:r>
            <a:r>
              <a:rPr lang="fr-FR" sz="1000" dirty="0" err="1" smtClean="0"/>
              <a:t>Westra</a:t>
            </a:r>
            <a:r>
              <a:rPr lang="fr-FR" sz="1000" dirty="0" smtClean="0"/>
              <a:t>, B., </a:t>
            </a:r>
            <a:r>
              <a:rPr lang="fr-FR" sz="1000" dirty="0" err="1" smtClean="0"/>
              <a:t>Hswe</a:t>
            </a:r>
            <a:r>
              <a:rPr lang="fr-FR" sz="1000" dirty="0" smtClean="0"/>
              <a:t>, P., Carlson, J., &amp; </a:t>
            </a:r>
            <a:r>
              <a:rPr lang="fr-FR" sz="1000" dirty="0" err="1" smtClean="0"/>
              <a:t>Parham</a:t>
            </a:r>
            <a:r>
              <a:rPr lang="fr-FR" sz="1000" dirty="0" smtClean="0"/>
              <a:t>, S. W. (2016). </a:t>
            </a:r>
            <a:r>
              <a:rPr lang="fr-FR" sz="1000" dirty="0" err="1" smtClean="0"/>
              <a:t>Using</a:t>
            </a:r>
            <a:r>
              <a:rPr lang="fr-FR" sz="1000" dirty="0" smtClean="0"/>
              <a:t> Data Management Plans to Explore </a:t>
            </a:r>
            <a:r>
              <a:rPr lang="fr-FR" sz="1000" dirty="0" err="1" smtClean="0"/>
              <a:t>Variability</a:t>
            </a:r>
            <a:r>
              <a:rPr lang="fr-FR" sz="1000" dirty="0" smtClean="0"/>
              <a:t> in </a:t>
            </a:r>
            <a:r>
              <a:rPr lang="fr-FR" sz="1000" dirty="0" err="1" smtClean="0"/>
              <a:t>Research</a:t>
            </a:r>
            <a:r>
              <a:rPr lang="fr-FR" sz="1000" dirty="0" smtClean="0"/>
              <a:t> Data Management Practices </a:t>
            </a:r>
            <a:r>
              <a:rPr lang="fr-FR" sz="1000" dirty="0" err="1" smtClean="0"/>
              <a:t>Across</a:t>
            </a:r>
            <a:r>
              <a:rPr lang="fr-FR" sz="1000" dirty="0" smtClean="0"/>
              <a:t> </a:t>
            </a:r>
            <a:r>
              <a:rPr lang="fr-FR" sz="1000" dirty="0" err="1" smtClean="0"/>
              <a:t>Domains</a:t>
            </a:r>
            <a:r>
              <a:rPr lang="fr-FR" sz="1000" dirty="0" smtClean="0"/>
              <a:t>. International Journal of Digital Curation, 11(1), 53-67. </a:t>
            </a:r>
            <a:r>
              <a:rPr lang="fr-FR" sz="1000" dirty="0" err="1" smtClean="0"/>
              <a:t>doi</a:t>
            </a:r>
            <a:r>
              <a:rPr lang="fr-FR" sz="1000" dirty="0" smtClean="0"/>
              <a:t>: </a:t>
            </a:r>
            <a:r>
              <a:rPr lang="fr-FR" sz="1000" dirty="0" smtClean="0">
                <a:hlinkClick r:id="rId9"/>
              </a:rPr>
              <a:t>10.2218/ijdc.v11i1.423 </a:t>
            </a:r>
            <a:endParaRPr lang="fr-FR" sz="1000" dirty="0" smtClean="0"/>
          </a:p>
          <a:p>
            <a:pPr lvl="1"/>
            <a:r>
              <a:rPr lang="en-US" sz="1000" dirty="0" err="1">
                <a:latin typeface="Arial" panose="020B0604020202020204" pitchFamily="34" charset="0"/>
                <a:cs typeface="Arial" panose="020B0604020202020204" pitchFamily="34" charset="0"/>
              </a:rPr>
              <a:t>Whitmire</a:t>
            </a:r>
            <a:r>
              <a:rPr lang="en-US" sz="1000" dirty="0">
                <a:latin typeface="Arial" panose="020B0604020202020204" pitchFamily="34" charset="0"/>
                <a:cs typeface="Arial" panose="020B0604020202020204" pitchFamily="34" charset="0"/>
              </a:rPr>
              <a:t>, A., Carlson, D., </a:t>
            </a:r>
            <a:r>
              <a:rPr lang="en-US" sz="1000" dirty="0" err="1">
                <a:latin typeface="Arial" panose="020B0604020202020204" pitchFamily="34" charset="0"/>
                <a:cs typeface="Arial" panose="020B0604020202020204" pitchFamily="34" charset="0"/>
              </a:rPr>
              <a:t>Hswe</a:t>
            </a:r>
            <a:r>
              <a:rPr lang="en-US" sz="1000" dirty="0">
                <a:latin typeface="Arial" panose="020B0604020202020204" pitchFamily="34" charset="0"/>
                <a:cs typeface="Arial" panose="020B0604020202020204" pitchFamily="34" charset="0"/>
              </a:rPr>
              <a:t>, P. M., Wells Parham, S., &amp; </a:t>
            </a:r>
            <a:r>
              <a:rPr lang="en-US" sz="1000" dirty="0" err="1">
                <a:latin typeface="Arial" panose="020B0604020202020204" pitchFamily="34" charset="0"/>
                <a:cs typeface="Arial" panose="020B0604020202020204" pitchFamily="34" charset="0"/>
              </a:rPr>
              <a:t>Westra</a:t>
            </a:r>
            <a:r>
              <a:rPr lang="en-US" sz="1000" dirty="0">
                <a:latin typeface="Arial" panose="020B0604020202020204" pitchFamily="34" charset="0"/>
                <a:cs typeface="Arial" panose="020B0604020202020204" pitchFamily="34" charset="0"/>
              </a:rPr>
              <a:t>, B. (2017). Guidance for using the DART Rubric to assess NSF data management plans. </a:t>
            </a:r>
            <a:r>
              <a:rPr lang="fr-FR" sz="1000" dirty="0">
                <a:latin typeface="Arial" panose="020B0604020202020204" pitchFamily="34" charset="0"/>
                <a:cs typeface="Arial" panose="020B0604020202020204" pitchFamily="34" charset="0"/>
                <a:hlinkClick r:id="rId10"/>
              </a:rPr>
              <a:t>https://osf.io/y9gze</a:t>
            </a:r>
            <a:r>
              <a:rPr lang="fr-FR" sz="1000" dirty="0" smtClean="0">
                <a:latin typeface="Arial" panose="020B0604020202020204" pitchFamily="34" charset="0"/>
                <a:cs typeface="Arial" panose="020B0604020202020204" pitchFamily="34" charset="0"/>
                <a:hlinkClick r:id="rId10"/>
              </a:rPr>
              <a:t>/</a:t>
            </a:r>
            <a:endParaRPr lang="en-US" sz="1000" dirty="0" smtClean="0">
              <a:latin typeface="Arial" panose="020B0604020202020204" pitchFamily="34" charset="0"/>
              <a:cs typeface="Arial" panose="020B0604020202020204" pitchFamily="34" charset="0"/>
              <a:sym typeface="Calibri"/>
            </a:endParaRPr>
          </a:p>
          <a:p>
            <a:r>
              <a:rPr lang="en-US" sz="1100" b="1" dirty="0" smtClean="0">
                <a:solidFill>
                  <a:srgbClr val="6F9D20"/>
                </a:solidFill>
                <a:sym typeface="Calibri"/>
              </a:rPr>
              <a:t>Sites</a:t>
            </a:r>
            <a:r>
              <a:rPr lang="en-US" sz="1100" dirty="0" smtClean="0">
                <a:sym typeface="Calibri"/>
              </a:rPr>
              <a:t> :</a:t>
            </a:r>
          </a:p>
          <a:p>
            <a:pPr lvl="1"/>
            <a:r>
              <a:rPr lang="en-US" sz="1000" dirty="0"/>
              <a:t>The DART Project: using data management plans as a research tool. </a:t>
            </a:r>
            <a:r>
              <a:rPr lang="en-US" sz="1000" dirty="0">
                <a:hlinkClick r:id="rId11"/>
              </a:rPr>
              <a:t>https://osf.io/kh2y6</a:t>
            </a:r>
            <a:r>
              <a:rPr lang="en-US" sz="1000" dirty="0" smtClean="0">
                <a:hlinkClick r:id="rId11"/>
              </a:rPr>
              <a:t>/</a:t>
            </a:r>
            <a:endParaRPr lang="en-US" sz="1000" dirty="0"/>
          </a:p>
          <a:p>
            <a:pPr lvl="1"/>
            <a:r>
              <a:rPr lang="en-US" sz="1000" dirty="0" smtClean="0"/>
              <a:t>Site DCC – </a:t>
            </a:r>
            <a:r>
              <a:rPr lang="en-US" sz="1000" dirty="0" err="1" smtClean="0"/>
              <a:t>Exigences</a:t>
            </a:r>
            <a:r>
              <a:rPr lang="en-US" sz="1000" dirty="0" smtClean="0"/>
              <a:t> des </a:t>
            </a:r>
            <a:r>
              <a:rPr lang="en-US" sz="1000" dirty="0" err="1" smtClean="0"/>
              <a:t>financeurs</a:t>
            </a:r>
            <a:r>
              <a:rPr lang="en-US" sz="1000" dirty="0" smtClean="0"/>
              <a:t> : </a:t>
            </a:r>
            <a:r>
              <a:rPr lang="fr-FR" sz="1000" dirty="0">
                <a:hlinkClick r:id="rId12"/>
              </a:rPr>
              <a:t>http://www.dcc.ac.uk/resources/data-management-plans/funders-requirements</a:t>
            </a:r>
            <a:endParaRPr lang="fr-FR" sz="1000" dirty="0"/>
          </a:p>
          <a:p>
            <a:pPr lvl="1"/>
            <a:r>
              <a:rPr lang="en-US" sz="1000" dirty="0" smtClean="0"/>
              <a:t>University of Sheffield  - Data Management Plan Compliance Rubrics : </a:t>
            </a:r>
            <a:r>
              <a:rPr lang="fr-FR" sz="1000" dirty="0">
                <a:hlinkClick r:id="rId12"/>
              </a:rPr>
              <a:t>http://</a:t>
            </a:r>
            <a:r>
              <a:rPr lang="fr-FR" sz="1000" dirty="0" smtClean="0">
                <a:hlinkClick r:id="rId12"/>
              </a:rPr>
              <a:t>www.dcc.ac.uk/resources/data-management-plans/funders-requirements</a:t>
            </a:r>
            <a:endParaRPr lang="fr-FR" sz="1000" dirty="0" smtClean="0"/>
          </a:p>
          <a:p>
            <a:pPr lvl="1"/>
            <a:r>
              <a:rPr lang="fr-FR" sz="1000" dirty="0" smtClean="0"/>
              <a:t>Exemples de grilles d’évaluation : </a:t>
            </a:r>
            <a:r>
              <a:rPr lang="fr-FR" sz="1000" dirty="0" err="1" smtClean="0"/>
              <a:t>Wellcome</a:t>
            </a:r>
            <a:r>
              <a:rPr lang="fr-FR" sz="1000" dirty="0" smtClean="0"/>
              <a:t> Trust  </a:t>
            </a:r>
            <a:r>
              <a:rPr lang="fr-FR" sz="1000" dirty="0">
                <a:hlinkClick r:id="rId13"/>
              </a:rPr>
              <a:t>https://</a:t>
            </a:r>
            <a:r>
              <a:rPr lang="fr-FR" sz="1000" dirty="0" smtClean="0">
                <a:hlinkClick r:id="rId13"/>
              </a:rPr>
              <a:t>zenodo.org/record/257650/files/Wellcome_Rubric_v2.1.pdf</a:t>
            </a:r>
            <a:r>
              <a:rPr lang="fr-FR" sz="1000" dirty="0" smtClean="0"/>
              <a:t>, EPSRC </a:t>
            </a:r>
            <a:r>
              <a:rPr lang="fr-FR" sz="1000" dirty="0">
                <a:hlinkClick r:id="rId14"/>
              </a:rPr>
              <a:t>https://zenodo.org/record/247087#.WtTGRJcuBaQ</a:t>
            </a:r>
            <a:endParaRPr lang="fr-FR" sz="1000" dirty="0"/>
          </a:p>
          <a:p>
            <a:pPr lvl="1"/>
            <a:endParaRPr lang="fr-FR" sz="1200" dirty="0"/>
          </a:p>
          <a:p>
            <a:pPr lvl="1"/>
            <a:endParaRPr lang="fr-FR" sz="1200" dirty="0"/>
          </a:p>
          <a:p>
            <a:pPr lvl="1"/>
            <a:endParaRPr lang="en-US" sz="1200" dirty="0" smtClean="0"/>
          </a:p>
          <a:p>
            <a:pPr marL="457200" lvl="1" indent="0">
              <a:buNone/>
            </a:pPr>
            <a:r>
              <a:rPr lang="en-US" sz="1200" dirty="0" smtClean="0">
                <a:sym typeface="Calibri"/>
              </a:rPr>
              <a:t/>
            </a:r>
            <a:br>
              <a:rPr lang="en-US" sz="1200" dirty="0" smtClean="0">
                <a:sym typeface="Calibri"/>
              </a:rPr>
            </a:br>
            <a:endParaRPr lang="en-US" sz="1200" dirty="0" smtClean="0">
              <a:sym typeface="Calibri"/>
            </a:endParaRPr>
          </a:p>
          <a:p>
            <a:pPr lvl="1"/>
            <a:endParaRPr lang="fr-FR" sz="1200" dirty="0" smtClean="0"/>
          </a:p>
          <a:p>
            <a:endParaRPr lang="fr-FR" sz="1200" dirty="0" smtClean="0"/>
          </a:p>
          <a:p>
            <a:pPr lvl="1"/>
            <a:endParaRPr lang="fr-FR" sz="1200" dirty="0"/>
          </a:p>
        </p:txBody>
      </p:sp>
      <p:sp>
        <p:nvSpPr>
          <p:cNvPr id="4" name="Titre 3"/>
          <p:cNvSpPr>
            <a:spLocks noGrp="1"/>
          </p:cNvSpPr>
          <p:nvPr>
            <p:ph type="title"/>
          </p:nvPr>
        </p:nvSpPr>
        <p:spPr>
          <a:xfrm>
            <a:off x="457200" y="274638"/>
            <a:ext cx="8387862" cy="803060"/>
          </a:xfrm>
        </p:spPr>
        <p:txBody>
          <a:bodyPr>
            <a:normAutofit/>
          </a:bodyPr>
          <a:lstStyle/>
          <a:p>
            <a:r>
              <a:rPr lang="fr-FR" dirty="0"/>
              <a:t>Bibliographie : </a:t>
            </a:r>
            <a:r>
              <a:rPr lang="fr-FR" dirty="0" smtClean="0"/>
              <a:t>Evaluation des PGD</a:t>
            </a:r>
            <a:endParaRPr lang="fr-FR" dirty="0"/>
          </a:p>
        </p:txBody>
      </p:sp>
      <p:sp>
        <p:nvSpPr>
          <p:cNvPr id="2" name="Espace réservé du pied de page 1"/>
          <p:cNvSpPr>
            <a:spLocks noGrp="1"/>
          </p:cNvSpPr>
          <p:nvPr>
            <p:ph type="ftr" sz="quarter" idx="11"/>
          </p:nvPr>
        </p:nvSpPr>
        <p:spPr/>
        <p:txBody>
          <a:bodyPr/>
          <a:lstStyle/>
          <a:p>
            <a:r>
              <a:rPr lang="fr-FR" smtClean="0"/>
              <a:t>Les plans de gestion de données -  S. Cocaud et D. L'Hostis, INRA. URFIST Paris - 05 avril 2019</a:t>
            </a:r>
            <a:endParaRPr lang="fr-FR"/>
          </a:p>
        </p:txBody>
      </p:sp>
      <p:sp>
        <p:nvSpPr>
          <p:cNvPr id="3" name="Espace réservé du numéro de diapositive 2"/>
          <p:cNvSpPr>
            <a:spLocks noGrp="1"/>
          </p:cNvSpPr>
          <p:nvPr>
            <p:ph type="sldNum" sz="quarter" idx="12"/>
          </p:nvPr>
        </p:nvSpPr>
        <p:spPr/>
        <p:txBody>
          <a:bodyPr/>
          <a:lstStyle/>
          <a:p>
            <a:pPr lvl="0"/>
            <a:fld id="{00000000-1234-1234-1234-123412341234}" type="slidenum">
              <a:rPr lang="fr-FR" smtClean="0">
                <a:sym typeface="Arial"/>
              </a:rPr>
              <a:pPr lvl="0"/>
              <a:t>125</a:t>
            </a:fld>
            <a:endParaRPr lang="fr-FR">
              <a:sym typeface="Arial"/>
            </a:endParaRPr>
          </a:p>
        </p:txBody>
      </p:sp>
    </p:spTree>
    <p:extLst>
      <p:ext uri="{BB962C8B-B14F-4D97-AF65-F5344CB8AC3E}">
        <p14:creationId xmlns:p14="http://schemas.microsoft.com/office/powerpoint/2010/main" val="2469526799"/>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p:cNvSpPr>
            <a:spLocks noGrp="1"/>
          </p:cNvSpPr>
          <p:nvPr>
            <p:ph idx="1"/>
          </p:nvPr>
        </p:nvSpPr>
        <p:spPr>
          <a:xfrm>
            <a:off x="457199" y="1081571"/>
            <a:ext cx="8229600" cy="4525963"/>
          </a:xfrm>
        </p:spPr>
        <p:txBody>
          <a:bodyPr>
            <a:noAutofit/>
          </a:bodyPr>
          <a:lstStyle/>
          <a:p>
            <a:r>
              <a:rPr lang="en-US" sz="1100" dirty="0" err="1" smtClean="0">
                <a:sym typeface="Calibri"/>
              </a:rPr>
              <a:t>Références</a:t>
            </a:r>
            <a:endParaRPr lang="en-US" sz="1100" dirty="0" smtClean="0">
              <a:sym typeface="Calibri"/>
            </a:endParaRPr>
          </a:p>
          <a:p>
            <a:pPr lvl="1"/>
            <a:r>
              <a:rPr lang="en-US" sz="1100" dirty="0" err="1"/>
              <a:t>Doorn</a:t>
            </a:r>
            <a:r>
              <a:rPr lang="en-US" sz="1100" dirty="0"/>
              <a:t>, P., Science Europe. (2018). Science Europe Guidance. Presenting a Framework for Discipline-specific Research Data Management. </a:t>
            </a:r>
            <a:br>
              <a:rPr lang="en-US" sz="1100" dirty="0"/>
            </a:br>
            <a:r>
              <a:rPr lang="fr-FR" sz="1100" dirty="0">
                <a:hlinkClick r:id="rId3"/>
              </a:rPr>
              <a:t>http://www.scienceeurope.org/wp-content/uploads/2018/01/SE_Guidance_Document_RDMPs.pdf</a:t>
            </a:r>
            <a:endParaRPr lang="fr-FR" sz="1100" dirty="0"/>
          </a:p>
          <a:p>
            <a:pPr lvl="1"/>
            <a:r>
              <a:rPr lang="fr-FR" sz="1100" dirty="0" err="1"/>
              <a:t>Doorn</a:t>
            </a:r>
            <a:r>
              <a:rPr lang="fr-FR" sz="1100" dirty="0"/>
              <a:t>, P., &amp; </a:t>
            </a:r>
            <a:r>
              <a:rPr lang="fr-FR" sz="1100" dirty="0" err="1"/>
              <a:t>Timmermann</a:t>
            </a:r>
            <a:r>
              <a:rPr lang="fr-FR" sz="1100" dirty="0"/>
              <a:t>, M. (2018). </a:t>
            </a:r>
            <a:r>
              <a:rPr lang="fr-FR" sz="1100" dirty="0" err="1"/>
              <a:t>Towards</a:t>
            </a:r>
            <a:r>
              <a:rPr lang="fr-FR" sz="1100" dirty="0"/>
              <a:t> Domain </a:t>
            </a:r>
            <a:r>
              <a:rPr lang="fr-FR" sz="1100" dirty="0" err="1"/>
              <a:t>Protocols</a:t>
            </a:r>
            <a:r>
              <a:rPr lang="fr-FR" sz="1100" dirty="0"/>
              <a:t> for </a:t>
            </a:r>
            <a:r>
              <a:rPr lang="fr-FR" sz="1100" dirty="0" err="1"/>
              <a:t>Research</a:t>
            </a:r>
            <a:r>
              <a:rPr lang="fr-FR" sz="1100" dirty="0"/>
              <a:t> Data Management (IG Domain </a:t>
            </a:r>
            <a:r>
              <a:rPr lang="fr-FR" sz="1100" dirty="0" err="1"/>
              <a:t>Repositories</a:t>
            </a:r>
            <a:r>
              <a:rPr lang="fr-FR" sz="1100" dirty="0"/>
              <a:t> RDA 9th </a:t>
            </a:r>
            <a:r>
              <a:rPr lang="fr-FR" sz="1100" dirty="0" err="1"/>
              <a:t>Plenary</a:t>
            </a:r>
            <a:r>
              <a:rPr lang="fr-FR" sz="1100" dirty="0"/>
              <a:t> meeting </a:t>
            </a:r>
            <a:r>
              <a:rPr lang="fr-FR" sz="1100" dirty="0" err="1"/>
              <a:t>Community-driven</a:t>
            </a:r>
            <a:r>
              <a:rPr lang="fr-FR" sz="1100" dirty="0"/>
              <a:t> </a:t>
            </a:r>
            <a:r>
              <a:rPr lang="fr-FR" sz="1100" dirty="0" err="1"/>
              <a:t>Research</a:t>
            </a:r>
            <a:r>
              <a:rPr lang="fr-FR" sz="1100" dirty="0"/>
              <a:t> Data Management). Paper </a:t>
            </a:r>
            <a:r>
              <a:rPr lang="fr-FR" sz="1100" dirty="0" err="1"/>
              <a:t>presented</a:t>
            </a:r>
            <a:r>
              <a:rPr lang="fr-FR" sz="1100" dirty="0"/>
              <a:t> at the 9. </a:t>
            </a:r>
            <a:r>
              <a:rPr lang="fr-FR" sz="1100" dirty="0" err="1"/>
              <a:t>Plenary</a:t>
            </a:r>
            <a:r>
              <a:rPr lang="fr-FR" sz="1100" dirty="0"/>
              <a:t> meeting </a:t>
            </a:r>
            <a:r>
              <a:rPr lang="fr-FR" sz="1100" dirty="0" err="1"/>
              <a:t>Community-driven</a:t>
            </a:r>
            <a:r>
              <a:rPr lang="fr-FR" sz="1100" dirty="0"/>
              <a:t> </a:t>
            </a:r>
            <a:r>
              <a:rPr lang="fr-FR" sz="1100" dirty="0" err="1"/>
              <a:t>Research</a:t>
            </a:r>
            <a:r>
              <a:rPr lang="fr-FR" sz="1100" dirty="0"/>
              <a:t> Data Management, Barcelona. </a:t>
            </a:r>
            <a:r>
              <a:rPr lang="fr-FR" sz="1100" dirty="0">
                <a:hlinkClick r:id="rId4"/>
              </a:rPr>
              <a:t>https://www.rd-alliance.org/sites/default/files/attachment/RDA%20DRIG%20Domain%20Protocols%20V3%20Barcelona%20April%202017%20-%20DoornAerts.pptx</a:t>
            </a:r>
            <a:endParaRPr lang="fr-FR" sz="1100" dirty="0"/>
          </a:p>
          <a:p>
            <a:pPr lvl="1"/>
            <a:r>
              <a:rPr lang="en-US" sz="1100" dirty="0" smtClean="0">
                <a:sym typeface="Calibri"/>
              </a:rPr>
              <a:t>Jones</a:t>
            </a:r>
            <a:r>
              <a:rPr lang="en-US" sz="1100" dirty="0">
                <a:sym typeface="Calibri"/>
              </a:rPr>
              <a:t>, S. (2017). Developing and </a:t>
            </a:r>
            <a:r>
              <a:rPr lang="en-US" sz="1100" dirty="0" err="1">
                <a:sym typeface="Calibri"/>
              </a:rPr>
              <a:t>Rewiewing</a:t>
            </a:r>
            <a:r>
              <a:rPr lang="en-US" sz="1100" dirty="0">
                <a:sym typeface="Calibri"/>
              </a:rPr>
              <a:t> Data Management Plans. Paper presented at the DCC - Supporting Open Research, Amsterdam (NLD). </a:t>
            </a:r>
            <a:r>
              <a:rPr lang="en-US" sz="1100" dirty="0">
                <a:sym typeface="Calibri"/>
                <a:hlinkClick r:id="rId5"/>
              </a:rPr>
              <a:t>www.dcc.ac.uk/webfm_send/2384</a:t>
            </a:r>
            <a:endParaRPr lang="en-US" sz="1100" dirty="0">
              <a:sym typeface="Calibri"/>
            </a:endParaRPr>
          </a:p>
          <a:p>
            <a:pPr lvl="1"/>
            <a:r>
              <a:rPr lang="fr-FR" sz="1100" dirty="0"/>
              <a:t>Jones, S., </a:t>
            </a:r>
            <a:r>
              <a:rPr lang="fr-FR" sz="1100" dirty="0" err="1"/>
              <a:t>Simms</a:t>
            </a:r>
            <a:r>
              <a:rPr lang="fr-FR" sz="1100" dirty="0"/>
              <a:t>, S., </a:t>
            </a:r>
            <a:r>
              <a:rPr lang="fr-FR" sz="1100" dirty="0" err="1"/>
              <a:t>Mietchen</a:t>
            </a:r>
            <a:r>
              <a:rPr lang="fr-FR" sz="1100" dirty="0"/>
              <a:t>, D., &amp; </a:t>
            </a:r>
            <a:r>
              <a:rPr lang="fr-FR" sz="1100" dirty="0" err="1"/>
              <a:t>Miksa</a:t>
            </a:r>
            <a:r>
              <a:rPr lang="fr-FR" sz="1100" dirty="0"/>
              <a:t>, T. (2017). Active, </a:t>
            </a:r>
            <a:r>
              <a:rPr lang="fr-FR" sz="1100" dirty="0" err="1"/>
              <a:t>actionable</a:t>
            </a:r>
            <a:r>
              <a:rPr lang="fr-FR" sz="1100" dirty="0"/>
              <a:t> </a:t>
            </a:r>
            <a:r>
              <a:rPr lang="fr-FR" sz="1100" dirty="0" err="1"/>
              <a:t>DMPs</a:t>
            </a:r>
            <a:r>
              <a:rPr lang="fr-FR" sz="1100" dirty="0"/>
              <a:t>. </a:t>
            </a:r>
            <a:r>
              <a:rPr lang="fr-FR" sz="1100" dirty="0" err="1"/>
              <a:t>Technology</a:t>
            </a:r>
            <a:r>
              <a:rPr lang="fr-FR" sz="1100" dirty="0"/>
              <a:t> présenté à 2nd DPHEP Collaboration Workshop, Genève. Consulté à l’adresse </a:t>
            </a:r>
            <a:r>
              <a:rPr lang="fr-FR" sz="1100" dirty="0">
                <a:hlinkClick r:id="rId6"/>
              </a:rPr>
              <a:t>https://</a:t>
            </a:r>
            <a:r>
              <a:rPr lang="fr-FR" sz="1100" dirty="0" smtClean="0">
                <a:hlinkClick r:id="rId6"/>
              </a:rPr>
              <a:t>www.slideshare.net/sjDCC/active-actionable-dmps?utm_source=Pipeline+Newsletter&amp;utm_campaign=543b88f59a-Pipeline_March_201708&amp;utm_medium=email&amp;utm_term=0_a11772394f-543b88f59a-420457097&amp;mc_cid=543b88f59a&amp;mc_eid=221c34d46c</a:t>
            </a:r>
            <a:endParaRPr lang="fr-FR" sz="1100" dirty="0" smtClean="0"/>
          </a:p>
          <a:p>
            <a:pPr lvl="1"/>
            <a:r>
              <a:rPr lang="en-US" sz="1100" dirty="0">
                <a:latin typeface="Arial" panose="020B0604020202020204" pitchFamily="34" charset="0"/>
                <a:cs typeface="Arial" panose="020B0604020202020204" pitchFamily="34" charset="0"/>
              </a:rPr>
              <a:t>Jones, S. (2018). What you need to know about DMPs. </a:t>
            </a:r>
            <a:r>
              <a:rPr lang="en-US" sz="1100" i="1" dirty="0">
                <a:latin typeface="Arial" panose="020B0604020202020204" pitchFamily="34" charset="0"/>
                <a:cs typeface="Arial" panose="020B0604020202020204" pitchFamily="34" charset="0"/>
              </a:rPr>
              <a:t>Paper presented at the FOSTER &amp; </a:t>
            </a:r>
            <a:r>
              <a:rPr lang="en-US" sz="1100" i="1" dirty="0" err="1">
                <a:latin typeface="Arial" panose="020B0604020202020204" pitchFamily="34" charset="0"/>
                <a:cs typeface="Arial" panose="020B0604020202020204" pitchFamily="34" charset="0"/>
              </a:rPr>
              <a:t>OpenAIRE</a:t>
            </a:r>
            <a:r>
              <a:rPr lang="en-US" sz="1100" i="1" dirty="0">
                <a:latin typeface="Arial" panose="020B0604020202020204" pitchFamily="34" charset="0"/>
                <a:cs typeface="Arial" panose="020B0604020202020204" pitchFamily="34" charset="0"/>
              </a:rPr>
              <a:t> webinar (22/10/2018). </a:t>
            </a:r>
            <a:r>
              <a:rPr lang="fr-FR" sz="1100" dirty="0">
                <a:latin typeface="Arial" panose="020B0604020202020204" pitchFamily="34" charset="0"/>
                <a:cs typeface="Arial" panose="020B0604020202020204" pitchFamily="34" charset="0"/>
                <a:hlinkClick r:id="rId7"/>
              </a:rPr>
              <a:t>https://</a:t>
            </a:r>
            <a:r>
              <a:rPr lang="fr-FR" sz="1100" dirty="0" smtClean="0">
                <a:latin typeface="Arial" panose="020B0604020202020204" pitchFamily="34" charset="0"/>
                <a:cs typeface="Arial" panose="020B0604020202020204" pitchFamily="34" charset="0"/>
                <a:hlinkClick r:id="rId7"/>
              </a:rPr>
              <a:t>doi.org/10.5281/zenodo.1461601</a:t>
            </a:r>
            <a:endParaRPr lang="fr-FR" sz="1100" dirty="0" smtClean="0">
              <a:latin typeface="Arial" panose="020B0604020202020204" pitchFamily="34" charset="0"/>
              <a:cs typeface="Arial" panose="020B0604020202020204" pitchFamily="34" charset="0"/>
            </a:endParaRPr>
          </a:p>
          <a:p>
            <a:pPr lvl="1"/>
            <a:r>
              <a:rPr lang="fr-FR" sz="1100" dirty="0" err="1" smtClean="0"/>
              <a:t>Miksa</a:t>
            </a:r>
            <a:r>
              <a:rPr lang="fr-FR" sz="1100" dirty="0"/>
              <a:t>, T., </a:t>
            </a:r>
            <a:r>
              <a:rPr lang="fr-FR" sz="1100" dirty="0" err="1"/>
              <a:t>Simms</a:t>
            </a:r>
            <a:r>
              <a:rPr lang="fr-FR" sz="1100" dirty="0"/>
              <a:t>, S., </a:t>
            </a:r>
            <a:r>
              <a:rPr lang="fr-FR" sz="1100" dirty="0" err="1"/>
              <a:t>Mietchen</a:t>
            </a:r>
            <a:r>
              <a:rPr lang="fr-FR" sz="1100" dirty="0"/>
              <a:t>, D., &amp; Jones, S. (2019). </a:t>
            </a:r>
            <a:r>
              <a:rPr lang="fr-FR" sz="1100" dirty="0" err="1"/>
              <a:t>Ten</a:t>
            </a:r>
            <a:r>
              <a:rPr lang="fr-FR" sz="1100" dirty="0"/>
              <a:t> </a:t>
            </a:r>
            <a:r>
              <a:rPr lang="fr-FR" sz="1100" dirty="0" err="1"/>
              <a:t>principles</a:t>
            </a:r>
            <a:r>
              <a:rPr lang="fr-FR" sz="1100" dirty="0"/>
              <a:t> for machine-</a:t>
            </a:r>
            <a:r>
              <a:rPr lang="fr-FR" sz="1100" dirty="0" err="1"/>
              <a:t>actionable</a:t>
            </a:r>
            <a:r>
              <a:rPr lang="fr-FR" sz="1100" dirty="0"/>
              <a:t> data management plans. </a:t>
            </a:r>
            <a:r>
              <a:rPr lang="fr-FR" sz="1100" dirty="0" err="1"/>
              <a:t>PLoS</a:t>
            </a:r>
            <a:r>
              <a:rPr lang="fr-FR" sz="1100" dirty="0"/>
              <a:t> Comput </a:t>
            </a:r>
            <a:r>
              <a:rPr lang="fr-FR" sz="1100" dirty="0" err="1"/>
              <a:t>Biol</a:t>
            </a:r>
            <a:r>
              <a:rPr lang="fr-FR" sz="1100" dirty="0"/>
              <a:t>, 15(3), e1006750. doi:</a:t>
            </a:r>
            <a:r>
              <a:rPr lang="fr-FR" sz="1100" dirty="0">
                <a:hlinkClick r:id="rId8"/>
              </a:rPr>
              <a:t>10.1371/journal.pcbi.1006750</a:t>
            </a:r>
            <a:r>
              <a:rPr lang="fr-FR" sz="1100" dirty="0"/>
              <a:t> </a:t>
            </a:r>
            <a:endParaRPr lang="fr-FR" sz="1100" dirty="0" smtClean="0"/>
          </a:p>
          <a:p>
            <a:pPr lvl="1"/>
            <a:r>
              <a:rPr lang="en-US" sz="1100" dirty="0" err="1"/>
              <a:t>Miksa</a:t>
            </a:r>
            <a:r>
              <a:rPr lang="en-US" sz="1100" dirty="0"/>
              <a:t>, T., </a:t>
            </a:r>
            <a:r>
              <a:rPr lang="en-US" sz="1100" dirty="0" err="1"/>
              <a:t>Neish</a:t>
            </a:r>
            <a:r>
              <a:rPr lang="en-US" sz="1100" dirty="0"/>
              <a:t>, P., Walk, P., &amp; </a:t>
            </a:r>
            <a:r>
              <a:rPr lang="en-US" sz="1100" dirty="0" err="1"/>
              <a:t>Rauber</a:t>
            </a:r>
            <a:r>
              <a:rPr lang="en-US" sz="1100" dirty="0"/>
              <a:t>, A. (2018). Defining requirements for machine-actionable Data Management Plans [Preprint]. </a:t>
            </a:r>
            <a:r>
              <a:rPr lang="en-US" sz="1100" dirty="0">
                <a:hlinkClick r:id="rId9"/>
              </a:rPr>
              <a:t>https://zenodo.org/record/1266211#.</a:t>
            </a:r>
            <a:r>
              <a:rPr lang="en-US" sz="1100" dirty="0" smtClean="0">
                <a:hlinkClick r:id="rId9"/>
              </a:rPr>
              <a:t>XKbuY6TgqM8</a:t>
            </a:r>
            <a:endParaRPr lang="en-US" sz="1100" dirty="0" smtClean="0"/>
          </a:p>
          <a:p>
            <a:pPr lvl="1"/>
            <a:r>
              <a:rPr lang="en-US" sz="1100" dirty="0" smtClean="0"/>
              <a:t>Simms </a:t>
            </a:r>
            <a:r>
              <a:rPr lang="en-US" sz="1100" dirty="0"/>
              <a:t>S, Jones S, </a:t>
            </a:r>
            <a:r>
              <a:rPr lang="en-US" sz="1100" dirty="0" err="1"/>
              <a:t>Mietchen</a:t>
            </a:r>
            <a:r>
              <a:rPr lang="en-US" sz="1100" dirty="0"/>
              <a:t> D, </a:t>
            </a:r>
            <a:r>
              <a:rPr lang="en-US" sz="1100" dirty="0" err="1"/>
              <a:t>Miksa</a:t>
            </a:r>
            <a:r>
              <a:rPr lang="en-US" sz="1100" dirty="0"/>
              <a:t> T (2017) Machine-actionable data management plans (</a:t>
            </a:r>
            <a:r>
              <a:rPr lang="en-US" sz="1100" dirty="0" err="1"/>
              <a:t>maDMPs</a:t>
            </a:r>
            <a:r>
              <a:rPr lang="en-US" sz="1100" dirty="0"/>
              <a:t>). Research Ideas and Outcomes 3: e13086. </a:t>
            </a:r>
            <a:r>
              <a:rPr lang="en-US" sz="1100" dirty="0">
                <a:hlinkClick r:id="rId10"/>
              </a:rPr>
              <a:t>https://</a:t>
            </a:r>
            <a:r>
              <a:rPr lang="en-US" sz="1100" dirty="0" smtClean="0">
                <a:hlinkClick r:id="rId10"/>
              </a:rPr>
              <a:t>doi.org/10.3897/rio.3.e13086</a:t>
            </a:r>
            <a:endParaRPr lang="en-US" sz="1100" dirty="0"/>
          </a:p>
          <a:p>
            <a:r>
              <a:rPr lang="en-US" sz="1100" dirty="0" smtClean="0"/>
              <a:t>Sites</a:t>
            </a:r>
            <a:endParaRPr lang="en-US" sz="1100" dirty="0"/>
          </a:p>
          <a:p>
            <a:pPr lvl="1"/>
            <a:r>
              <a:rPr lang="en-US" sz="1100" dirty="0" err="1" smtClean="0"/>
              <a:t>Groupe</a:t>
            </a:r>
            <a:r>
              <a:rPr lang="en-US" sz="1100" dirty="0" smtClean="0"/>
              <a:t> RDA – Active-DMP IG :  </a:t>
            </a:r>
            <a:r>
              <a:rPr lang="fr-FR" sz="1100" b="0" dirty="0">
                <a:hlinkClick r:id="rId11"/>
              </a:rPr>
              <a:t>https://</a:t>
            </a:r>
            <a:r>
              <a:rPr lang="fr-FR" sz="1100" b="0" dirty="0" smtClean="0">
                <a:hlinkClick r:id="rId11"/>
              </a:rPr>
              <a:t>www.rd-alliance.org/groups/active-data-management-plans.html</a:t>
            </a:r>
            <a:r>
              <a:rPr lang="fr-FR" sz="1100" b="0" dirty="0" smtClean="0"/>
              <a:t> et </a:t>
            </a:r>
            <a:r>
              <a:rPr lang="fr-FR" sz="1100" b="0" dirty="0" smtClean="0">
                <a:hlinkClick r:id="rId12"/>
              </a:rPr>
              <a:t>https</a:t>
            </a:r>
            <a:r>
              <a:rPr lang="fr-FR" sz="1100" b="0" dirty="0">
                <a:hlinkClick r:id="rId12"/>
              </a:rPr>
              <a:t>://</a:t>
            </a:r>
            <a:r>
              <a:rPr lang="fr-FR" sz="1100" b="0" dirty="0" smtClean="0">
                <a:hlinkClick r:id="rId12"/>
              </a:rPr>
              <a:t>www.rd-alliance.org/groups/active-data-management-plans/wiki/active-data-management-plans-wiki-index.html</a:t>
            </a:r>
            <a:endParaRPr lang="fr-FR" sz="1100" b="0" dirty="0" smtClean="0"/>
          </a:p>
          <a:p>
            <a:pPr lvl="1"/>
            <a:r>
              <a:rPr lang="fr-FR" sz="1100" dirty="0" smtClean="0"/>
              <a:t>Groupe RDA – DMP Common Standards WG : </a:t>
            </a:r>
            <a:r>
              <a:rPr lang="fr-FR" sz="1100" dirty="0">
                <a:hlinkClick r:id="rId13"/>
              </a:rPr>
              <a:t>https://</a:t>
            </a:r>
            <a:r>
              <a:rPr lang="fr-FR" sz="1100" dirty="0" smtClean="0">
                <a:hlinkClick r:id="rId13"/>
              </a:rPr>
              <a:t>www.rd-alliance.org/groups/dmp-common-standards-wg</a:t>
            </a:r>
            <a:endParaRPr lang="en-US" sz="1100" dirty="0" smtClean="0"/>
          </a:p>
          <a:p>
            <a:pPr lvl="1"/>
            <a:r>
              <a:rPr lang="en-US" sz="1100" dirty="0" smtClean="0"/>
              <a:t>Site : </a:t>
            </a:r>
            <a:r>
              <a:rPr lang="fr-FR" sz="1100" dirty="0" smtClean="0">
                <a:hlinkClick r:id="rId14"/>
              </a:rPr>
              <a:t>https://activedmps.org/</a:t>
            </a:r>
            <a:endParaRPr lang="fr-FR" sz="1100" dirty="0" smtClean="0"/>
          </a:p>
          <a:p>
            <a:pPr lvl="1"/>
            <a:endParaRPr lang="fr-FR" sz="1100" dirty="0" smtClean="0"/>
          </a:p>
          <a:p>
            <a:pPr lvl="1"/>
            <a:endParaRPr lang="fr-FR" sz="1100" dirty="0" smtClean="0"/>
          </a:p>
          <a:p>
            <a:pPr lvl="1"/>
            <a:endParaRPr lang="en-US" sz="1100" dirty="0" smtClean="0">
              <a:sym typeface="Calibri"/>
            </a:endParaRPr>
          </a:p>
          <a:p>
            <a:pPr lvl="1"/>
            <a:endParaRPr lang="en-US" sz="1100" dirty="0" smtClean="0">
              <a:sym typeface="Calibri"/>
            </a:endParaRPr>
          </a:p>
          <a:p>
            <a:pPr lvl="1"/>
            <a:endParaRPr lang="fr-FR" sz="1100" dirty="0" smtClean="0"/>
          </a:p>
          <a:p>
            <a:endParaRPr lang="fr-FR" sz="1100" dirty="0" smtClean="0"/>
          </a:p>
          <a:p>
            <a:pPr lvl="1"/>
            <a:endParaRPr lang="fr-FR" sz="1100" dirty="0"/>
          </a:p>
        </p:txBody>
      </p:sp>
      <p:sp>
        <p:nvSpPr>
          <p:cNvPr id="4" name="Titre 3"/>
          <p:cNvSpPr>
            <a:spLocks noGrp="1"/>
          </p:cNvSpPr>
          <p:nvPr>
            <p:ph type="title"/>
          </p:nvPr>
        </p:nvSpPr>
        <p:spPr/>
        <p:txBody>
          <a:bodyPr/>
          <a:lstStyle/>
          <a:p>
            <a:r>
              <a:rPr lang="fr-FR" dirty="0" smtClean="0"/>
              <a:t>Bibliographie : Evolution et perspectives</a:t>
            </a:r>
            <a:endParaRPr lang="fr-FR" dirty="0"/>
          </a:p>
        </p:txBody>
      </p:sp>
      <p:sp>
        <p:nvSpPr>
          <p:cNvPr id="2" name="Espace réservé du pied de page 1"/>
          <p:cNvSpPr>
            <a:spLocks noGrp="1"/>
          </p:cNvSpPr>
          <p:nvPr>
            <p:ph type="ftr" sz="quarter" idx="11"/>
          </p:nvPr>
        </p:nvSpPr>
        <p:spPr/>
        <p:txBody>
          <a:bodyPr/>
          <a:lstStyle/>
          <a:p>
            <a:r>
              <a:rPr lang="fr-FR" smtClean="0"/>
              <a:t>Les plans de gestion de données -  S. Cocaud et D. L'Hostis, INRA. URFIST Paris - 05 avril 2019</a:t>
            </a:r>
            <a:endParaRPr lang="fr-FR"/>
          </a:p>
        </p:txBody>
      </p:sp>
      <p:sp>
        <p:nvSpPr>
          <p:cNvPr id="3" name="Espace réservé du numéro de diapositive 2"/>
          <p:cNvSpPr>
            <a:spLocks noGrp="1"/>
          </p:cNvSpPr>
          <p:nvPr>
            <p:ph type="sldNum" sz="quarter" idx="12"/>
          </p:nvPr>
        </p:nvSpPr>
        <p:spPr/>
        <p:txBody>
          <a:bodyPr/>
          <a:lstStyle/>
          <a:p>
            <a:pPr lvl="0"/>
            <a:fld id="{00000000-1234-1234-1234-123412341234}" type="slidenum">
              <a:rPr lang="fr-FR" smtClean="0">
                <a:sym typeface="Arial"/>
              </a:rPr>
              <a:pPr lvl="0"/>
              <a:t>126</a:t>
            </a:fld>
            <a:endParaRPr lang="fr-FR">
              <a:sym typeface="Arial"/>
            </a:endParaRPr>
          </a:p>
        </p:txBody>
      </p:sp>
    </p:spTree>
    <p:extLst>
      <p:ext uri="{BB962C8B-B14F-4D97-AF65-F5344CB8AC3E}">
        <p14:creationId xmlns:p14="http://schemas.microsoft.com/office/powerpoint/2010/main" val="4181761909"/>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p:cNvSpPr>
            <a:spLocks noGrp="1"/>
          </p:cNvSpPr>
          <p:nvPr>
            <p:ph idx="1"/>
          </p:nvPr>
        </p:nvSpPr>
        <p:spPr/>
        <p:txBody>
          <a:bodyPr>
            <a:normAutofit lnSpcReduction="10000"/>
          </a:bodyPr>
          <a:lstStyle/>
          <a:p>
            <a:r>
              <a:rPr lang="en-US" sz="1200" dirty="0" err="1" smtClean="0">
                <a:sym typeface="Calibri"/>
              </a:rPr>
              <a:t>Références</a:t>
            </a:r>
            <a:endParaRPr lang="en-US" sz="1200" dirty="0" smtClean="0">
              <a:sym typeface="Calibri"/>
            </a:endParaRPr>
          </a:p>
          <a:p>
            <a:pPr lvl="1"/>
            <a:r>
              <a:rPr lang="en-US" sz="1200" dirty="0"/>
              <a:t>O'Carroll, C., </a:t>
            </a:r>
            <a:r>
              <a:rPr lang="en-US" sz="1200" dirty="0" err="1"/>
              <a:t>Kamerlin</a:t>
            </a:r>
            <a:r>
              <a:rPr lang="en-US" sz="1200" dirty="0"/>
              <a:t>, C. L., Brennan, N., </a:t>
            </a:r>
            <a:r>
              <a:rPr lang="en-US" sz="1200" dirty="0" err="1"/>
              <a:t>Hyllsteh</a:t>
            </a:r>
            <a:r>
              <a:rPr lang="en-US" sz="1200" dirty="0"/>
              <a:t>, B., Kohl, U., O'Neill, G., &amp; Van den Berg, R. (2017). Providing researchers with the skills and competencies they need to </a:t>
            </a:r>
            <a:r>
              <a:rPr lang="en-US" sz="1200" dirty="0" err="1"/>
              <a:t>practise</a:t>
            </a:r>
            <a:r>
              <a:rPr lang="en-US" sz="1200" dirty="0"/>
              <a:t> Open Science. Report of the working Group of Education and Skills under Open Science: European Commission, 99 p. </a:t>
            </a:r>
            <a:r>
              <a:rPr lang="fr-FR" sz="1200" dirty="0">
                <a:hlinkClick r:id="rId3"/>
              </a:rPr>
              <a:t>http://</a:t>
            </a:r>
            <a:r>
              <a:rPr lang="fr-FR" sz="1200" dirty="0" smtClean="0">
                <a:hlinkClick r:id="rId3"/>
              </a:rPr>
              <a:t>doi.org/10.2777/121253</a:t>
            </a:r>
            <a:endParaRPr lang="fr-FR" sz="1200" dirty="0" smtClean="0"/>
          </a:p>
          <a:p>
            <a:pPr lvl="1"/>
            <a:r>
              <a:rPr lang="fr-FR" sz="1200" dirty="0" err="1"/>
              <a:t>Whitmire</a:t>
            </a:r>
            <a:r>
              <a:rPr lang="fr-FR" sz="1200" dirty="0"/>
              <a:t>, A., Carlson, J., </a:t>
            </a:r>
            <a:r>
              <a:rPr lang="fr-FR" sz="1200" dirty="0" err="1"/>
              <a:t>Hswe</a:t>
            </a:r>
            <a:r>
              <a:rPr lang="fr-FR" sz="1200" dirty="0"/>
              <a:t>, P., Wells </a:t>
            </a:r>
            <a:r>
              <a:rPr lang="fr-FR" sz="1200" dirty="0" err="1"/>
              <a:t>Parham</a:t>
            </a:r>
            <a:r>
              <a:rPr lang="fr-FR" sz="1200" dirty="0"/>
              <a:t>, S., &amp; </a:t>
            </a:r>
            <a:r>
              <a:rPr lang="fr-FR" sz="1200" dirty="0" err="1"/>
              <a:t>Westra</a:t>
            </a:r>
            <a:r>
              <a:rPr lang="fr-FR" sz="1200" dirty="0"/>
              <a:t>, B. (2016). </a:t>
            </a:r>
            <a:r>
              <a:rPr lang="fr-FR" sz="1200" dirty="0" err="1"/>
              <a:t>Analysing</a:t>
            </a:r>
            <a:r>
              <a:rPr lang="fr-FR" sz="1200" dirty="0"/>
              <a:t> </a:t>
            </a:r>
            <a:r>
              <a:rPr lang="fr-FR" sz="1200" dirty="0" err="1"/>
              <a:t>DMPs</a:t>
            </a:r>
            <a:r>
              <a:rPr lang="fr-FR" sz="1200" dirty="0"/>
              <a:t> to </a:t>
            </a:r>
            <a:r>
              <a:rPr lang="fr-FR" sz="1200" dirty="0" err="1"/>
              <a:t>inform</a:t>
            </a:r>
            <a:r>
              <a:rPr lang="fr-FR" sz="1200" dirty="0"/>
              <a:t> </a:t>
            </a:r>
            <a:r>
              <a:rPr lang="fr-FR" sz="1200" dirty="0" err="1"/>
              <a:t>research</a:t>
            </a:r>
            <a:r>
              <a:rPr lang="fr-FR" sz="1200" dirty="0"/>
              <a:t> data services. </a:t>
            </a:r>
            <a:r>
              <a:rPr lang="fr-FR" sz="1200" dirty="0" err="1"/>
              <a:t>Lessons</a:t>
            </a:r>
            <a:r>
              <a:rPr lang="fr-FR" sz="1200" dirty="0"/>
              <a:t> </a:t>
            </a:r>
            <a:r>
              <a:rPr lang="fr-FR" sz="1200" dirty="0" err="1"/>
              <a:t>from</a:t>
            </a:r>
            <a:r>
              <a:rPr lang="fr-FR" sz="1200" dirty="0"/>
              <a:t> the DART Project. Paper </a:t>
            </a:r>
            <a:r>
              <a:rPr lang="fr-FR" sz="1200" dirty="0" err="1"/>
              <a:t>presented</a:t>
            </a:r>
            <a:r>
              <a:rPr lang="fr-FR" sz="1200" dirty="0"/>
              <a:t> at the IDCC 2016, Amsterdam (NLD). </a:t>
            </a:r>
            <a:br>
              <a:rPr lang="fr-FR" sz="1200" dirty="0"/>
            </a:br>
            <a:r>
              <a:rPr lang="fr-FR" sz="1200" dirty="0">
                <a:hlinkClick r:id="rId4"/>
              </a:rPr>
              <a:t>https://</a:t>
            </a:r>
            <a:r>
              <a:rPr lang="fr-FR" sz="1200" dirty="0" smtClean="0">
                <a:hlinkClick r:id="rId4"/>
              </a:rPr>
              <a:t>fr.slideshare.net/amandawhitmire/idcc-workshop-analysing-dmps-to-inform-and-empower-academic-librarians-in-providing-research-data-support-lessons-from-the-dart-project</a:t>
            </a:r>
            <a:endParaRPr lang="fr-FR" sz="1200" dirty="0" smtClean="0"/>
          </a:p>
          <a:p>
            <a:pPr lvl="1"/>
            <a:r>
              <a:rPr lang="en-US" sz="1200" dirty="0" err="1" smtClean="0"/>
              <a:t>Teperek</a:t>
            </a:r>
            <a:r>
              <a:rPr lang="en-US" sz="1200" dirty="0" smtClean="0"/>
              <a:t>, M., &amp; Dunning, A. (2018). The main obstacles to better research data management and sharing are cultural. But change is in our hands.  Retrieved </a:t>
            </a:r>
            <a:r>
              <a:rPr lang="en-US" sz="1200" dirty="0"/>
              <a:t>from </a:t>
            </a:r>
            <a:r>
              <a:rPr lang="en-US" sz="1200" dirty="0" smtClean="0">
                <a:hlinkClick r:id="rId5"/>
              </a:rPr>
              <a:t>https</a:t>
            </a:r>
            <a:r>
              <a:rPr lang="en-US" sz="1200" dirty="0">
                <a:hlinkClick r:id="rId5"/>
              </a:rPr>
              <a:t>://blogs.lse.ac.uk/impactofsocialsciences/2018/11/14/the-main-obstacles-to-better-research-data-management-and-sharing-are-cultural-but-change-is-in-our-hands</a:t>
            </a:r>
            <a:r>
              <a:rPr lang="en-US" sz="1200" dirty="0" smtClean="0">
                <a:hlinkClick r:id="rId5"/>
              </a:rPr>
              <a:t>/</a:t>
            </a:r>
            <a:endParaRPr lang="en-US" sz="1200" dirty="0" smtClean="0"/>
          </a:p>
          <a:p>
            <a:r>
              <a:rPr lang="en-US" sz="1200" dirty="0" smtClean="0">
                <a:sym typeface="Calibri"/>
              </a:rPr>
              <a:t>Sites</a:t>
            </a:r>
          </a:p>
          <a:p>
            <a:pPr lvl="1"/>
            <a:r>
              <a:rPr lang="fr-FR" sz="1200" dirty="0" smtClean="0"/>
              <a:t>Site DCC – RDM for </a:t>
            </a:r>
            <a:r>
              <a:rPr lang="fr-FR" sz="1200" dirty="0" err="1" smtClean="0"/>
              <a:t>Librarians</a:t>
            </a:r>
            <a:r>
              <a:rPr lang="fr-FR" sz="1200" dirty="0" smtClean="0"/>
              <a:t> : </a:t>
            </a:r>
            <a:r>
              <a:rPr lang="fr-FR" sz="1200" dirty="0" smtClean="0">
                <a:hlinkClick r:id="rId6"/>
              </a:rPr>
              <a:t>http</a:t>
            </a:r>
            <a:r>
              <a:rPr lang="fr-FR" sz="1200" dirty="0">
                <a:hlinkClick r:id="rId6"/>
              </a:rPr>
              <a:t>://</a:t>
            </a:r>
            <a:r>
              <a:rPr lang="fr-FR" sz="1200" dirty="0" smtClean="0">
                <a:hlinkClick r:id="rId6"/>
              </a:rPr>
              <a:t>www.dcc.ac.uk/training/rdm-librarians</a:t>
            </a:r>
            <a:endParaRPr lang="fr-FR" sz="1200" dirty="0" smtClean="0"/>
          </a:p>
          <a:p>
            <a:pPr lvl="1"/>
            <a:r>
              <a:rPr lang="fr-FR" sz="1200" dirty="0" smtClean="0"/>
              <a:t>Site </a:t>
            </a:r>
            <a:r>
              <a:rPr lang="fr-FR" sz="1200" dirty="0" err="1" smtClean="0"/>
              <a:t>Doranum</a:t>
            </a:r>
            <a:r>
              <a:rPr lang="fr-FR" sz="1200" dirty="0" smtClean="0"/>
              <a:t> </a:t>
            </a:r>
          </a:p>
          <a:p>
            <a:pPr lvl="2"/>
            <a:r>
              <a:rPr lang="fr-FR" sz="1200" dirty="0" smtClean="0">
                <a:solidFill>
                  <a:schemeClr val="tx1"/>
                </a:solidFill>
              </a:rPr>
              <a:t>Plans de gestion </a:t>
            </a:r>
            <a:r>
              <a:rPr lang="fr-FR" sz="1200" dirty="0" smtClean="0"/>
              <a:t>: </a:t>
            </a:r>
            <a:r>
              <a:rPr lang="fr-FR" sz="1200" dirty="0">
                <a:hlinkClick r:id="rId7"/>
              </a:rPr>
              <a:t>http://doranum.fr/plan-de-gestion-de-donnees-dmp</a:t>
            </a:r>
            <a:r>
              <a:rPr lang="fr-FR" sz="1200" dirty="0" smtClean="0">
                <a:hlinkClick r:id="rId7"/>
              </a:rPr>
              <a:t>/</a:t>
            </a:r>
            <a:endParaRPr lang="fr-FR" sz="1200" dirty="0"/>
          </a:p>
          <a:p>
            <a:pPr lvl="2"/>
            <a:r>
              <a:rPr lang="fr-FR" sz="1200" dirty="0" smtClean="0">
                <a:solidFill>
                  <a:schemeClr val="tx1"/>
                </a:solidFill>
              </a:rPr>
              <a:t>FAIR data : </a:t>
            </a:r>
            <a:r>
              <a:rPr lang="fr-FR" sz="1200" dirty="0">
                <a:hlinkClick r:id="rId8"/>
              </a:rPr>
              <a:t>http://doranum.fr/publications-et-donnees-de-la-recherche-dans-les-projets-horizon-2020</a:t>
            </a:r>
            <a:r>
              <a:rPr lang="fr-FR" sz="1200" dirty="0" smtClean="0">
                <a:hlinkClick r:id="rId8"/>
              </a:rPr>
              <a:t>/</a:t>
            </a:r>
            <a:endParaRPr lang="fr-FR" sz="1200" dirty="0" smtClean="0"/>
          </a:p>
          <a:p>
            <a:pPr lvl="1"/>
            <a:r>
              <a:rPr lang="fr-FR" sz="1200" dirty="0" err="1" smtClean="0"/>
              <a:t>University</a:t>
            </a:r>
            <a:r>
              <a:rPr lang="fr-FR" sz="1200" dirty="0" smtClean="0"/>
              <a:t> of </a:t>
            </a:r>
            <a:r>
              <a:rPr lang="fr-FR" sz="1200" dirty="0"/>
              <a:t>Cambridge</a:t>
            </a:r>
            <a:r>
              <a:rPr lang="fr-FR" sz="1200" dirty="0" smtClean="0"/>
              <a:t> - Data </a:t>
            </a:r>
            <a:r>
              <a:rPr lang="fr-FR" sz="1200" dirty="0"/>
              <a:t>Champions : </a:t>
            </a:r>
            <a:r>
              <a:rPr lang="fr-FR" sz="1200" dirty="0">
                <a:hlinkClick r:id="rId9"/>
              </a:rPr>
              <a:t>https://</a:t>
            </a:r>
            <a:r>
              <a:rPr lang="fr-FR" sz="1200" dirty="0" smtClean="0">
                <a:hlinkClick r:id="rId9"/>
              </a:rPr>
              <a:t>www.data.cam.ac.uk/intro-data-champions</a:t>
            </a:r>
            <a:endParaRPr lang="fr-FR" sz="1200" dirty="0" smtClean="0"/>
          </a:p>
          <a:p>
            <a:pPr lvl="1"/>
            <a:r>
              <a:rPr lang="fr-FR" sz="1200" dirty="0" smtClean="0"/>
              <a:t>TU Delft – Data Stewards</a:t>
            </a:r>
          </a:p>
          <a:p>
            <a:pPr lvl="2"/>
            <a:r>
              <a:rPr lang="fr-FR" sz="1200" dirty="0" smtClean="0">
                <a:hlinkClick r:id="rId10"/>
              </a:rPr>
              <a:t>https</a:t>
            </a:r>
            <a:r>
              <a:rPr lang="fr-FR" sz="1200" dirty="0">
                <a:hlinkClick r:id="rId10"/>
              </a:rPr>
              <a:t>://openworking.wordpress.com/2017/01/04/role-of-data-stewards-and-data-stewardship-community</a:t>
            </a:r>
            <a:r>
              <a:rPr lang="fr-FR" sz="1200" dirty="0" smtClean="0">
                <a:hlinkClick r:id="rId10"/>
              </a:rPr>
              <a:t>/</a:t>
            </a:r>
            <a:endParaRPr lang="fr-FR" sz="1200" dirty="0" smtClean="0"/>
          </a:p>
          <a:p>
            <a:pPr lvl="2"/>
            <a:r>
              <a:rPr lang="fr-FR" sz="1200" dirty="0">
                <a:hlinkClick r:id="rId11"/>
              </a:rPr>
              <a:t>https://openworking.wordpress.com/data-stewardship</a:t>
            </a:r>
            <a:r>
              <a:rPr lang="fr-FR" sz="1200" dirty="0" smtClean="0">
                <a:hlinkClick r:id="rId11"/>
              </a:rPr>
              <a:t>/</a:t>
            </a:r>
            <a:endParaRPr lang="fr-FR" sz="1200" dirty="0" smtClean="0"/>
          </a:p>
          <a:p>
            <a:pPr lvl="2"/>
            <a:endParaRPr lang="fr-FR" sz="800" dirty="0" smtClean="0"/>
          </a:p>
          <a:p>
            <a:pPr marL="457200" lvl="1" indent="0">
              <a:buNone/>
            </a:pPr>
            <a:endParaRPr lang="fr-FR" sz="1200" dirty="0" smtClean="0"/>
          </a:p>
          <a:p>
            <a:pPr lvl="1"/>
            <a:endParaRPr lang="fr-FR" sz="1200" dirty="0"/>
          </a:p>
          <a:p>
            <a:pPr lvl="1"/>
            <a:endParaRPr lang="fr-FR" sz="1200" dirty="0"/>
          </a:p>
          <a:p>
            <a:endParaRPr lang="fr-FR" dirty="0"/>
          </a:p>
          <a:p>
            <a:pPr lvl="1"/>
            <a:endParaRPr lang="fr-FR" sz="1200" dirty="0"/>
          </a:p>
          <a:p>
            <a:pPr lvl="1"/>
            <a:endParaRPr lang="en-US" sz="1200" dirty="0" smtClean="0">
              <a:sym typeface="Calibri"/>
            </a:endParaRPr>
          </a:p>
          <a:p>
            <a:pPr lvl="1"/>
            <a:endParaRPr lang="en-US" sz="1200" dirty="0" smtClean="0">
              <a:sym typeface="Calibri"/>
            </a:endParaRPr>
          </a:p>
          <a:p>
            <a:pPr marL="457200" lvl="1" indent="0">
              <a:buNone/>
            </a:pPr>
            <a:endParaRPr lang="fr-FR" sz="1200" dirty="0"/>
          </a:p>
          <a:p>
            <a:pPr lvl="1"/>
            <a:endParaRPr lang="fr-FR" sz="1200" dirty="0" smtClean="0"/>
          </a:p>
          <a:p>
            <a:pPr lvl="1"/>
            <a:endParaRPr lang="fr-FR" sz="1200" dirty="0" smtClean="0"/>
          </a:p>
          <a:p>
            <a:pPr lvl="1"/>
            <a:endParaRPr lang="fr-FR" sz="1200" dirty="0" smtClean="0"/>
          </a:p>
          <a:p>
            <a:pPr lvl="1"/>
            <a:endParaRPr lang="en-US" sz="1200" dirty="0" smtClean="0">
              <a:sym typeface="Calibri"/>
            </a:endParaRPr>
          </a:p>
          <a:p>
            <a:pPr lvl="1"/>
            <a:endParaRPr lang="en-US" sz="1200" dirty="0" smtClean="0">
              <a:sym typeface="Calibri"/>
            </a:endParaRPr>
          </a:p>
          <a:p>
            <a:pPr lvl="1"/>
            <a:endParaRPr lang="fr-FR" sz="1200" dirty="0" smtClean="0"/>
          </a:p>
          <a:p>
            <a:endParaRPr lang="fr-FR" sz="1200" dirty="0" smtClean="0"/>
          </a:p>
          <a:p>
            <a:pPr lvl="1"/>
            <a:endParaRPr lang="fr-FR" sz="1200" dirty="0"/>
          </a:p>
        </p:txBody>
      </p:sp>
      <p:sp>
        <p:nvSpPr>
          <p:cNvPr id="4" name="Titre 3"/>
          <p:cNvSpPr>
            <a:spLocks noGrp="1"/>
          </p:cNvSpPr>
          <p:nvPr>
            <p:ph type="title"/>
          </p:nvPr>
        </p:nvSpPr>
        <p:spPr/>
        <p:txBody>
          <a:bodyPr/>
          <a:lstStyle/>
          <a:p>
            <a:r>
              <a:rPr lang="fr-FR" dirty="0"/>
              <a:t>Bibliographie : </a:t>
            </a:r>
            <a:r>
              <a:rPr lang="fr-FR" dirty="0" smtClean="0"/>
              <a:t>Services support et d’accompagnement</a:t>
            </a:r>
            <a:endParaRPr lang="fr-FR" dirty="0"/>
          </a:p>
        </p:txBody>
      </p:sp>
      <p:sp>
        <p:nvSpPr>
          <p:cNvPr id="2" name="Espace réservé du pied de page 1"/>
          <p:cNvSpPr>
            <a:spLocks noGrp="1"/>
          </p:cNvSpPr>
          <p:nvPr>
            <p:ph type="ftr" sz="quarter" idx="11"/>
          </p:nvPr>
        </p:nvSpPr>
        <p:spPr/>
        <p:txBody>
          <a:bodyPr/>
          <a:lstStyle/>
          <a:p>
            <a:r>
              <a:rPr lang="fr-FR" smtClean="0"/>
              <a:t>Les plans de gestion de données -  S. Cocaud et D. L'Hostis, INRA. URFIST Paris - 05 avril 2019</a:t>
            </a:r>
            <a:endParaRPr lang="fr-FR"/>
          </a:p>
        </p:txBody>
      </p:sp>
      <p:sp>
        <p:nvSpPr>
          <p:cNvPr id="3" name="Espace réservé du numéro de diapositive 2"/>
          <p:cNvSpPr>
            <a:spLocks noGrp="1"/>
          </p:cNvSpPr>
          <p:nvPr>
            <p:ph type="sldNum" sz="quarter" idx="12"/>
          </p:nvPr>
        </p:nvSpPr>
        <p:spPr/>
        <p:txBody>
          <a:bodyPr/>
          <a:lstStyle/>
          <a:p>
            <a:pPr lvl="0"/>
            <a:fld id="{00000000-1234-1234-1234-123412341234}" type="slidenum">
              <a:rPr lang="fr-FR" smtClean="0">
                <a:sym typeface="Arial"/>
              </a:rPr>
              <a:pPr lvl="0"/>
              <a:t>127</a:t>
            </a:fld>
            <a:endParaRPr lang="fr-FR">
              <a:sym typeface="Arial"/>
            </a:endParaRPr>
          </a:p>
        </p:txBody>
      </p:sp>
    </p:spTree>
    <p:extLst>
      <p:ext uri="{BB962C8B-B14F-4D97-AF65-F5344CB8AC3E}">
        <p14:creationId xmlns:p14="http://schemas.microsoft.com/office/powerpoint/2010/main" val="1068257194"/>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p:txBody>
          <a:bodyPr>
            <a:normAutofit/>
          </a:bodyPr>
          <a:lstStyle/>
          <a:p>
            <a:r>
              <a:rPr lang="fr-FR" sz="1400" b="0" cap="none" dirty="0" smtClean="0"/>
              <a:t>Sylvie Cocaud (sylvie.cocaud@inra.fr)</a:t>
            </a:r>
            <a:br>
              <a:rPr lang="fr-FR" sz="1400" b="0" cap="none" dirty="0" smtClean="0"/>
            </a:br>
            <a:r>
              <a:rPr lang="fr-FR" sz="1400" b="0" cap="none" dirty="0" smtClean="0"/>
              <a:t>Dominique L’Hostis (dominique.lhostis@inra.fr)</a:t>
            </a:r>
            <a:endParaRPr lang="fr-FR" sz="1400" b="0" cap="none" dirty="0"/>
          </a:p>
        </p:txBody>
      </p:sp>
      <p:sp>
        <p:nvSpPr>
          <p:cNvPr id="7" name="Sous-titre 6"/>
          <p:cNvSpPr>
            <a:spLocks noGrp="1"/>
          </p:cNvSpPr>
          <p:nvPr>
            <p:ph type="body" idx="1"/>
          </p:nvPr>
        </p:nvSpPr>
        <p:spPr/>
        <p:txBody>
          <a:bodyPr/>
          <a:lstStyle/>
          <a:p>
            <a:r>
              <a:rPr lang="fr-FR" dirty="0" smtClean="0"/>
              <a:t>Merci de votre écoute…</a:t>
            </a:r>
            <a:endParaRPr lang="fr-FR" dirty="0"/>
          </a:p>
        </p:txBody>
      </p:sp>
      <p:sp>
        <p:nvSpPr>
          <p:cNvPr id="4" name="Espace réservé du pied de page 3"/>
          <p:cNvSpPr>
            <a:spLocks noGrp="1"/>
          </p:cNvSpPr>
          <p:nvPr>
            <p:ph type="ftr" sz="quarter" idx="11"/>
          </p:nvPr>
        </p:nvSpPr>
        <p:spPr/>
        <p:txBody>
          <a:bodyPr/>
          <a:lstStyle/>
          <a:p>
            <a:r>
              <a:rPr lang="fr-FR" smtClean="0"/>
              <a:t>Les plans de gestion de données -  S. Cocaud et D. L'Hostis, INRA. URFIST Paris - 05 avril 2019</a:t>
            </a:r>
            <a:endParaRPr lang="fr-FR"/>
          </a:p>
        </p:txBody>
      </p:sp>
      <p:sp>
        <p:nvSpPr>
          <p:cNvPr id="5" name="Espace réservé du numéro de diapositive 4"/>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128</a:t>
            </a:fld>
            <a:endParaRPr lang="fr-FR" sz="1200" b="1"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0008064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Shape 171"/>
          <p:cNvSpPr txBox="1">
            <a:spLocks noGrp="1"/>
          </p:cNvSpPr>
          <p:nvPr>
            <p:ph type="title"/>
          </p:nvPr>
        </p:nvSpPr>
        <p:spPr>
          <a:xfrm>
            <a:off x="722313" y="4406900"/>
            <a:ext cx="8104446" cy="1362075"/>
          </a:xfrm>
        </p:spPr>
        <p:txBody>
          <a:bodyPr/>
          <a:lstStyle/>
          <a:p>
            <a:pPr lvl="0"/>
            <a:r>
              <a:rPr lang="fr-FR" cap="none" dirty="0" smtClean="0">
                <a:sym typeface="Arial"/>
              </a:rPr>
              <a:t>Pourquoi rédiger un PGD ?</a:t>
            </a:r>
            <a:endParaRPr lang="fr-FR" cap="none" dirty="0">
              <a:sym typeface="Arial"/>
            </a:endParaRPr>
          </a:p>
        </p:txBody>
      </p:sp>
      <p:sp>
        <p:nvSpPr>
          <p:cNvPr id="7" name="Espace réservé du texte 6"/>
          <p:cNvSpPr>
            <a:spLocks noGrp="1"/>
          </p:cNvSpPr>
          <p:nvPr>
            <p:ph type="body" idx="1"/>
          </p:nvPr>
        </p:nvSpPr>
        <p:spPr/>
        <p:txBody>
          <a:bodyPr/>
          <a:lstStyle/>
          <a:p>
            <a:endParaRPr lang="fr-FR"/>
          </a:p>
        </p:txBody>
      </p:sp>
      <p:sp>
        <p:nvSpPr>
          <p:cNvPr id="173" name="Shape 173"/>
          <p:cNvSpPr txBox="1">
            <a:spLocks noGrp="1"/>
          </p:cNvSpPr>
          <p:nvPr>
            <p:ph type="ftr" sz="quarter" idx="11"/>
          </p:nvPr>
        </p:nvSpPr>
        <p:spPr/>
        <p:txBody>
          <a:bodyPr/>
          <a:lstStyle/>
          <a:p>
            <a:pPr lvl="0"/>
            <a:r>
              <a:rPr lang="fr-FR" smtClean="0">
                <a:sym typeface="Arial"/>
              </a:rPr>
              <a:t>Les plans de gestion de données -  S. Cocaud et D. L'Hostis, INRA. URFIST Paris - 05 avril 2019</a:t>
            </a:r>
            <a:endParaRPr lang="fr-FR">
              <a:sym typeface="Arial"/>
            </a:endParaRPr>
          </a:p>
        </p:txBody>
      </p:sp>
      <p:sp>
        <p:nvSpPr>
          <p:cNvPr id="2" name="Espace réservé du numéro de diapositive 1"/>
          <p:cNvSpPr>
            <a:spLocks noGrp="1"/>
          </p:cNvSpPr>
          <p:nvPr>
            <p:ph type="sldNum" sz="quarter" idx="12"/>
          </p:nvPr>
        </p:nvSpPr>
        <p:spPr/>
        <p:txBody>
          <a:bodyPr/>
          <a:lstStyle/>
          <a:p>
            <a:pPr lvl="0"/>
            <a:fld id="{00000000-1234-1234-1234-123412341234}" type="slidenum">
              <a:rPr lang="fr-FR" smtClean="0">
                <a:sym typeface="Arial"/>
              </a:rPr>
              <a:pPr lvl="0"/>
              <a:t>13</a:t>
            </a:fld>
            <a:endParaRPr lang="fr-FR">
              <a:sym typeface="Arial"/>
            </a:endParaRPr>
          </a:p>
        </p:txBody>
      </p:sp>
    </p:spTree>
    <p:extLst>
      <p:ext uri="{BB962C8B-B14F-4D97-AF65-F5344CB8AC3E}">
        <p14:creationId xmlns:p14="http://schemas.microsoft.com/office/powerpoint/2010/main" val="39373164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Shape 188"/>
          <p:cNvSpPr txBox="1">
            <a:spLocks noGrp="1"/>
          </p:cNvSpPr>
          <p:nvPr>
            <p:ph idx="1"/>
          </p:nvPr>
        </p:nvSpPr>
        <p:spPr>
          <a:xfrm>
            <a:off x="457200" y="2247753"/>
            <a:ext cx="8118764" cy="4104881"/>
          </a:xfrm>
        </p:spPr>
        <p:txBody>
          <a:bodyPr>
            <a:normAutofit lnSpcReduction="10000"/>
          </a:bodyPr>
          <a:lstStyle/>
          <a:p>
            <a:pPr lvl="0"/>
            <a:r>
              <a:rPr lang="fr-FR" sz="2400" dirty="0">
                <a:sym typeface="Arial"/>
              </a:rPr>
              <a:t>Se poser les bonnes questions dès le début du projet pour…</a:t>
            </a:r>
          </a:p>
          <a:p>
            <a:pPr lvl="1"/>
            <a:r>
              <a:rPr lang="fr-FR" sz="2200" b="1" dirty="0">
                <a:sym typeface="Arial"/>
              </a:rPr>
              <a:t>identifier les risques </a:t>
            </a:r>
            <a:r>
              <a:rPr lang="fr-FR" sz="2200" dirty="0">
                <a:sym typeface="Arial"/>
              </a:rPr>
              <a:t>liés à la gestion des données, assurer la sécurité et la préservation des données sur le long terme,</a:t>
            </a:r>
          </a:p>
          <a:p>
            <a:pPr lvl="1"/>
            <a:r>
              <a:rPr lang="fr-FR" sz="2200" b="1" dirty="0">
                <a:sym typeface="Arial"/>
              </a:rPr>
              <a:t>identifier les responsabilités</a:t>
            </a:r>
            <a:r>
              <a:rPr lang="fr-FR" sz="2200" dirty="0">
                <a:sym typeface="Arial"/>
              </a:rPr>
              <a:t>, les rôles de chacun dans la gestion des données, planifier les ressources et compétences nécessaires à cette gestion, </a:t>
            </a:r>
          </a:p>
          <a:p>
            <a:pPr lvl="1"/>
            <a:r>
              <a:rPr lang="fr-FR" sz="2200" b="1" dirty="0" smtClean="0">
                <a:sym typeface="Arial"/>
              </a:rPr>
              <a:t>garantir </a:t>
            </a:r>
            <a:r>
              <a:rPr lang="fr-FR" sz="2200" b="1" dirty="0">
                <a:sym typeface="Arial"/>
              </a:rPr>
              <a:t>des données fiables </a:t>
            </a:r>
            <a:r>
              <a:rPr lang="fr-FR" sz="2200" dirty="0">
                <a:sym typeface="Arial"/>
              </a:rPr>
              <a:t>et bien gérées tout au long du projet, compréhensibles, disponibles et préservées sur le long terme pour une réutilisation future (démarche FAIR) </a:t>
            </a:r>
          </a:p>
        </p:txBody>
      </p:sp>
      <p:sp>
        <p:nvSpPr>
          <p:cNvPr id="190" name="Shape 190"/>
          <p:cNvSpPr txBox="1">
            <a:spLocks noGrp="1"/>
          </p:cNvSpPr>
          <p:nvPr>
            <p:ph type="title"/>
          </p:nvPr>
        </p:nvSpPr>
        <p:spPr/>
        <p:txBody>
          <a:bodyPr/>
          <a:lstStyle/>
          <a:p>
            <a:pPr lvl="0"/>
            <a:r>
              <a:rPr lang="fr-FR" dirty="0" smtClean="0">
                <a:sym typeface="Arial"/>
              </a:rPr>
              <a:t>Planifier la gestion</a:t>
            </a:r>
            <a:br>
              <a:rPr lang="fr-FR" dirty="0" smtClean="0">
                <a:sym typeface="Arial"/>
              </a:rPr>
            </a:br>
            <a:r>
              <a:rPr lang="fr-FR" dirty="0" smtClean="0">
                <a:sym typeface="Arial"/>
              </a:rPr>
              <a:t>des données</a:t>
            </a:r>
            <a:endParaRPr lang="fr-FR" dirty="0">
              <a:sym typeface="Arial"/>
            </a:endParaRPr>
          </a:p>
        </p:txBody>
      </p:sp>
      <p:sp>
        <p:nvSpPr>
          <p:cNvPr id="4" name="Espace réservé du pied de page 3"/>
          <p:cNvSpPr>
            <a:spLocks noGrp="1"/>
          </p:cNvSpPr>
          <p:nvPr>
            <p:ph type="ftr" sz="quarter" idx="11"/>
          </p:nvPr>
        </p:nvSpPr>
        <p:spPr/>
        <p:txBody>
          <a:bodyPr/>
          <a:lstStyle/>
          <a:p>
            <a:r>
              <a:rPr lang="fr-FR" dirty="0" smtClean="0"/>
              <a:t>Les plans de gestion de données -  S. Cocaud et D. L'Hostis, INRA. URFIST Paris - 05 avril 2019</a:t>
            </a:r>
            <a:endParaRPr lang="fr-FR" dirty="0"/>
          </a:p>
        </p:txBody>
      </p:sp>
      <p:sp>
        <p:nvSpPr>
          <p:cNvPr id="5" name="Espace réservé du numéro de diapositive 4"/>
          <p:cNvSpPr>
            <a:spLocks noGrp="1"/>
          </p:cNvSpPr>
          <p:nvPr>
            <p:ph type="sldNum" sz="quarter" idx="12"/>
          </p:nvPr>
        </p:nvSpPr>
        <p:spPr/>
        <p:txBody>
          <a:bodyPr/>
          <a:lstStyle/>
          <a:p>
            <a:pPr lvl="0"/>
            <a:fld id="{00000000-1234-1234-1234-123412341234}" type="slidenum">
              <a:rPr lang="fr-FR" smtClean="0">
                <a:sym typeface="Arial"/>
              </a:rPr>
              <a:pPr lvl="0"/>
              <a:t>14</a:t>
            </a:fld>
            <a:endParaRPr lang="fr-FR">
              <a:sym typeface="Arial"/>
            </a:endParaRPr>
          </a:p>
        </p:txBody>
      </p:sp>
      <p:pic>
        <p:nvPicPr>
          <p:cNvPr id="3" name="Image 2"/>
          <p:cNvPicPr>
            <a:picLocks noChangeAspect="1"/>
          </p:cNvPicPr>
          <p:nvPr/>
        </p:nvPicPr>
        <p:blipFill>
          <a:blip r:embed="rId3"/>
          <a:stretch>
            <a:fillRect/>
          </a:stretch>
        </p:blipFill>
        <p:spPr>
          <a:xfrm>
            <a:off x="5289623" y="62971"/>
            <a:ext cx="3720951" cy="1700618"/>
          </a:xfrm>
          <a:prstGeom prst="rect">
            <a:avLst/>
          </a:prstGeom>
          <a:ln>
            <a:solidFill>
              <a:schemeClr val="accent3"/>
            </a:solidFill>
          </a:ln>
        </p:spPr>
      </p:pic>
      <p:sp>
        <p:nvSpPr>
          <p:cNvPr id="8" name="Rectangle 7"/>
          <p:cNvSpPr/>
          <p:nvPr/>
        </p:nvSpPr>
        <p:spPr>
          <a:xfrm>
            <a:off x="5103357" y="1869134"/>
            <a:ext cx="4093484" cy="265383"/>
          </a:xfrm>
          <a:prstGeom prst="rect">
            <a:avLst/>
          </a:prstGeom>
          <a:ln>
            <a:noFill/>
          </a:ln>
        </p:spPr>
        <p:txBody>
          <a:bodyPr wrap="square">
            <a:spAutoFit/>
          </a:bodyPr>
          <a:lstStyle/>
          <a:p>
            <a:r>
              <a:rPr lang="fr-FR" sz="1200" dirty="0">
                <a:hlinkClick r:id="rId4"/>
              </a:rPr>
              <a:t>https://</a:t>
            </a:r>
            <a:r>
              <a:rPr lang="fr-FR" sz="1200" dirty="0" smtClean="0">
                <a:hlinkClick r:id="rId4"/>
              </a:rPr>
              <a:t>www.ukdataservice.ac.uk/manage-data/plan.aspx</a:t>
            </a:r>
            <a:r>
              <a:rPr lang="fr-FR" sz="1200" dirty="0" smtClean="0"/>
              <a:t> </a:t>
            </a:r>
            <a:endParaRPr lang="fr-FR" sz="1200" dirty="0"/>
          </a:p>
        </p:txBody>
      </p:sp>
    </p:spTree>
    <p:extLst>
      <p:ext uri="{BB962C8B-B14F-4D97-AF65-F5344CB8AC3E}">
        <p14:creationId xmlns:p14="http://schemas.microsoft.com/office/powerpoint/2010/main" val="11940930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re 15"/>
          <p:cNvSpPr>
            <a:spLocks noGrp="1"/>
          </p:cNvSpPr>
          <p:nvPr>
            <p:ph type="title"/>
          </p:nvPr>
        </p:nvSpPr>
        <p:spPr/>
        <p:txBody>
          <a:bodyPr>
            <a:normAutofit/>
          </a:bodyPr>
          <a:lstStyle/>
          <a:p>
            <a:r>
              <a:rPr lang="fr-FR" dirty="0"/>
              <a:t>Le plan de gestion : un élément clé pour produire des données FAIR</a:t>
            </a:r>
          </a:p>
        </p:txBody>
      </p:sp>
      <p:sp>
        <p:nvSpPr>
          <p:cNvPr id="3" name="Espace réservé du pied de page 2"/>
          <p:cNvSpPr>
            <a:spLocks noGrp="1"/>
          </p:cNvSpPr>
          <p:nvPr>
            <p:ph type="ftr" sz="quarter" idx="11"/>
          </p:nvPr>
        </p:nvSpPr>
        <p:spPr/>
        <p:txBody>
          <a:bodyPr/>
          <a:lstStyle/>
          <a:p>
            <a:r>
              <a:rPr lang="fr-FR" smtClean="0"/>
              <a:t>Les plans de gestion de données -  S. Cocaud et D. L'Hostis, INRA. URFIST Paris - 05 avril 2019</a:t>
            </a:r>
            <a:endParaRPr lang="fr-FR"/>
          </a:p>
        </p:txBody>
      </p:sp>
      <p:sp>
        <p:nvSpPr>
          <p:cNvPr id="4" name="Espace réservé du numéro de diapositive 3"/>
          <p:cNvSpPr>
            <a:spLocks noGrp="1"/>
          </p:cNvSpPr>
          <p:nvPr>
            <p:ph type="sldNum" sz="quarter" idx="12"/>
          </p:nvPr>
        </p:nvSpPr>
        <p:spPr/>
        <p:txBody>
          <a:bodyPr/>
          <a:lstStyle/>
          <a:p>
            <a:pPr lvl="0"/>
            <a:fld id="{00000000-1234-1234-1234-123412341234}" type="slidenum">
              <a:rPr lang="fr-FR" smtClean="0">
                <a:sym typeface="Arial"/>
              </a:rPr>
              <a:pPr lvl="0"/>
              <a:t>15</a:t>
            </a:fld>
            <a:endParaRPr lang="fr-FR">
              <a:sym typeface="Arial"/>
            </a:endParaRPr>
          </a:p>
        </p:txBody>
      </p:sp>
      <p:sp>
        <p:nvSpPr>
          <p:cNvPr id="14" name="Rectangle à coins arrondis 13"/>
          <p:cNvSpPr/>
          <p:nvPr/>
        </p:nvSpPr>
        <p:spPr>
          <a:xfrm>
            <a:off x="195894" y="1417638"/>
            <a:ext cx="4337223" cy="1974105"/>
          </a:xfrm>
          <a:prstGeom prst="roundRect">
            <a:avLst/>
          </a:prstGeom>
          <a:solidFill>
            <a:schemeClr val="bg2"/>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800" b="1" dirty="0" err="1" smtClean="0">
                <a:solidFill>
                  <a:srgbClr val="990000"/>
                </a:solidFill>
                <a:latin typeface="Arial" panose="020B0604020202020204" pitchFamily="34" charset="0"/>
                <a:cs typeface="Arial" panose="020B0604020202020204" pitchFamily="34" charset="0"/>
              </a:rPr>
              <a:t>Findable</a:t>
            </a:r>
            <a:r>
              <a:rPr lang="fr-FR" sz="1800" b="1" dirty="0" smtClean="0">
                <a:solidFill>
                  <a:srgbClr val="990000"/>
                </a:solidFill>
                <a:latin typeface="Arial" panose="020B0604020202020204" pitchFamily="34" charset="0"/>
                <a:cs typeface="Arial" panose="020B0604020202020204" pitchFamily="34" charset="0"/>
              </a:rPr>
              <a:t/>
            </a:r>
            <a:br>
              <a:rPr lang="fr-FR" sz="1800" b="1" dirty="0" smtClean="0">
                <a:solidFill>
                  <a:srgbClr val="990000"/>
                </a:solidFill>
                <a:latin typeface="Arial" panose="020B0604020202020204" pitchFamily="34" charset="0"/>
                <a:cs typeface="Arial" panose="020B0604020202020204" pitchFamily="34" charset="0"/>
              </a:rPr>
            </a:br>
            <a:endParaRPr lang="fr-FR" sz="1200" b="1" dirty="0" smtClean="0">
              <a:solidFill>
                <a:srgbClr val="990000"/>
              </a:solidFill>
              <a:latin typeface="Arial" panose="020B0604020202020204" pitchFamily="34" charset="0"/>
              <a:cs typeface="Arial" panose="020B0604020202020204" pitchFamily="34" charset="0"/>
            </a:endParaRPr>
          </a:p>
          <a:p>
            <a:r>
              <a:rPr lang="fr-FR" sz="1200" b="1" dirty="0" smtClean="0">
                <a:solidFill>
                  <a:schemeClr val="tx1"/>
                </a:solidFill>
                <a:cs typeface="Arial" panose="020B0604020202020204" pitchFamily="34" charset="0"/>
              </a:rPr>
              <a:t>F1</a:t>
            </a:r>
            <a:r>
              <a:rPr lang="fr-FR" sz="1200" dirty="0" smtClean="0">
                <a:solidFill>
                  <a:schemeClr val="tx1"/>
                </a:solidFill>
                <a:cs typeface="Arial" panose="020B0604020202020204" pitchFamily="34" charset="0"/>
              </a:rPr>
              <a:t> Les données et les métadonnées sont identifiées par un identifiant global unique et pérenne.</a:t>
            </a:r>
          </a:p>
          <a:p>
            <a:r>
              <a:rPr lang="fr-FR" sz="1200" b="1" dirty="0" smtClean="0">
                <a:solidFill>
                  <a:schemeClr val="tx1"/>
                </a:solidFill>
                <a:cs typeface="Arial" panose="020B0604020202020204" pitchFamily="34" charset="0"/>
              </a:rPr>
              <a:t>F2</a:t>
            </a:r>
            <a:r>
              <a:rPr lang="fr-FR" sz="1200" dirty="0" smtClean="0">
                <a:solidFill>
                  <a:schemeClr val="tx1"/>
                </a:solidFill>
                <a:cs typeface="Arial" panose="020B0604020202020204" pitchFamily="34" charset="0"/>
              </a:rPr>
              <a:t> </a:t>
            </a:r>
            <a:r>
              <a:rPr lang="fr-FR" sz="1200" dirty="0">
                <a:solidFill>
                  <a:schemeClr val="tx1"/>
                </a:solidFill>
                <a:cs typeface="Arial" panose="020B0604020202020204" pitchFamily="34" charset="0"/>
              </a:rPr>
              <a:t>Les métadonnées décrivant les données sont riches</a:t>
            </a:r>
            <a:r>
              <a:rPr lang="fr-FR" sz="1200" dirty="0" smtClean="0">
                <a:solidFill>
                  <a:schemeClr val="tx1"/>
                </a:solidFill>
                <a:cs typeface="Arial" panose="020B0604020202020204" pitchFamily="34" charset="0"/>
              </a:rPr>
              <a:t>.</a:t>
            </a:r>
          </a:p>
          <a:p>
            <a:r>
              <a:rPr lang="fr-FR" sz="1200" b="1" dirty="0" smtClean="0">
                <a:solidFill>
                  <a:schemeClr val="tx1"/>
                </a:solidFill>
                <a:cs typeface="Arial" panose="020B0604020202020204" pitchFamily="34" charset="0"/>
              </a:rPr>
              <a:t>F3</a:t>
            </a:r>
            <a:r>
              <a:rPr lang="fr-FR" sz="1200" dirty="0" smtClean="0">
                <a:solidFill>
                  <a:schemeClr val="tx1"/>
                </a:solidFill>
                <a:cs typeface="Arial" panose="020B0604020202020204" pitchFamily="34" charset="0"/>
              </a:rPr>
              <a:t> </a:t>
            </a:r>
            <a:r>
              <a:rPr lang="fr-FR" sz="1200" dirty="0">
                <a:solidFill>
                  <a:schemeClr val="tx1"/>
                </a:solidFill>
                <a:cs typeface="Arial" panose="020B0604020202020204" pitchFamily="34" charset="0"/>
              </a:rPr>
              <a:t>Les métadonnées spécifient l’identifiant de la donnée</a:t>
            </a:r>
            <a:r>
              <a:rPr lang="fr-FR" sz="1200" dirty="0" smtClean="0">
                <a:solidFill>
                  <a:schemeClr val="tx1"/>
                </a:solidFill>
                <a:cs typeface="Arial" panose="020B0604020202020204" pitchFamily="34" charset="0"/>
              </a:rPr>
              <a:t>.</a:t>
            </a:r>
            <a:endParaRPr lang="fr-FR" sz="1200" dirty="0">
              <a:solidFill>
                <a:schemeClr val="tx1"/>
              </a:solidFill>
              <a:cs typeface="Arial" panose="020B0604020202020204" pitchFamily="34" charset="0"/>
            </a:endParaRPr>
          </a:p>
          <a:p>
            <a:r>
              <a:rPr lang="fr-FR" sz="1200" b="1" dirty="0" smtClean="0">
                <a:solidFill>
                  <a:schemeClr val="tx1"/>
                </a:solidFill>
                <a:cs typeface="Arial" panose="020B0604020202020204" pitchFamily="34" charset="0"/>
              </a:rPr>
              <a:t>F4</a:t>
            </a:r>
            <a:r>
              <a:rPr lang="fr-FR" sz="1200" dirty="0" smtClean="0">
                <a:solidFill>
                  <a:schemeClr val="tx1"/>
                </a:solidFill>
                <a:cs typeface="Arial" panose="020B0604020202020204" pitchFamily="34" charset="0"/>
              </a:rPr>
              <a:t> </a:t>
            </a:r>
            <a:r>
              <a:rPr lang="fr-FR" sz="1200" dirty="0">
                <a:solidFill>
                  <a:schemeClr val="tx1"/>
                </a:solidFill>
                <a:cs typeface="Arial" panose="020B0604020202020204" pitchFamily="34" charset="0"/>
              </a:rPr>
              <a:t>Les données et les métadonnées sont enregistrées et indexées dans un dispositif permettant de les rechercher</a:t>
            </a:r>
            <a:r>
              <a:rPr lang="fr-FR" sz="1200" dirty="0" smtClean="0">
                <a:solidFill>
                  <a:schemeClr val="tx1"/>
                </a:solidFill>
                <a:cs typeface="Arial" panose="020B0604020202020204" pitchFamily="34" charset="0"/>
              </a:rPr>
              <a:t>.</a:t>
            </a:r>
            <a:endParaRPr lang="fr-FR" sz="1200" dirty="0">
              <a:solidFill>
                <a:schemeClr val="tx1"/>
              </a:solidFill>
              <a:cs typeface="Arial" panose="020B0604020202020204" pitchFamily="34" charset="0"/>
            </a:endParaRPr>
          </a:p>
          <a:p>
            <a:pPr algn="ctr"/>
            <a:endParaRPr lang="fr-FR" sz="1200" dirty="0">
              <a:solidFill>
                <a:schemeClr val="tx1"/>
              </a:solidFill>
              <a:latin typeface="Arial" panose="020B0604020202020204" pitchFamily="34" charset="0"/>
              <a:cs typeface="Arial" panose="020B0604020202020204" pitchFamily="34" charset="0"/>
            </a:endParaRPr>
          </a:p>
        </p:txBody>
      </p:sp>
      <p:sp>
        <p:nvSpPr>
          <p:cNvPr id="19" name="Rectangle à coins arrondis 18"/>
          <p:cNvSpPr/>
          <p:nvPr/>
        </p:nvSpPr>
        <p:spPr>
          <a:xfrm>
            <a:off x="4664212" y="1417638"/>
            <a:ext cx="4337223" cy="1974105"/>
          </a:xfrm>
          <a:prstGeom prst="roundRect">
            <a:avLst/>
          </a:prstGeom>
          <a:solidFill>
            <a:schemeClr val="bg2"/>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800" b="1" dirty="0" smtClean="0">
                <a:solidFill>
                  <a:srgbClr val="990000"/>
                </a:solidFill>
                <a:latin typeface="Arial" panose="020B0604020202020204" pitchFamily="34" charset="0"/>
                <a:cs typeface="Arial" panose="020B0604020202020204" pitchFamily="34" charset="0"/>
              </a:rPr>
              <a:t>Accessible</a:t>
            </a:r>
            <a:endParaRPr lang="fr-FR" sz="1200" dirty="0">
              <a:solidFill>
                <a:srgbClr val="990000"/>
              </a:solidFill>
              <a:latin typeface="Arial" panose="020B0604020202020204" pitchFamily="34" charset="0"/>
              <a:cs typeface="Arial" panose="020B0604020202020204" pitchFamily="34" charset="0"/>
            </a:endParaRPr>
          </a:p>
          <a:p>
            <a:r>
              <a:rPr lang="fr-FR" sz="1200" b="1" dirty="0">
                <a:solidFill>
                  <a:schemeClr val="tx1"/>
                </a:solidFill>
                <a:cs typeface="Arial" panose="020B0604020202020204" pitchFamily="34" charset="0"/>
              </a:rPr>
              <a:t>A1</a:t>
            </a:r>
            <a:r>
              <a:rPr lang="fr-FR" sz="1200" dirty="0">
                <a:solidFill>
                  <a:schemeClr val="tx1"/>
                </a:solidFill>
                <a:cs typeface="Arial" panose="020B0604020202020204" pitchFamily="34" charset="0"/>
              </a:rPr>
              <a:t> Les données et les métadonnées sont accessibles par leur identifiant via un protocole de communication standardisé.</a:t>
            </a:r>
          </a:p>
          <a:p>
            <a:pPr marL="171450" lvl="1" indent="-171450">
              <a:buFont typeface="Arial" panose="020B0604020202020204" pitchFamily="34" charset="0"/>
              <a:buChar char="•"/>
            </a:pPr>
            <a:r>
              <a:rPr lang="fr-FR" sz="1200" b="1" dirty="0" smtClean="0">
                <a:solidFill>
                  <a:schemeClr val="tx1"/>
                </a:solidFill>
                <a:cs typeface="Arial" panose="020B0604020202020204" pitchFamily="34" charset="0"/>
              </a:rPr>
              <a:t>A1.1</a:t>
            </a:r>
            <a:r>
              <a:rPr lang="fr-FR" sz="1200" dirty="0" smtClean="0">
                <a:solidFill>
                  <a:schemeClr val="tx1"/>
                </a:solidFill>
                <a:cs typeface="Arial" panose="020B0604020202020204" pitchFamily="34" charset="0"/>
              </a:rPr>
              <a:t> </a:t>
            </a:r>
            <a:r>
              <a:rPr lang="fr-FR" sz="1200" dirty="0">
                <a:solidFill>
                  <a:schemeClr val="tx1"/>
                </a:solidFill>
                <a:cs typeface="Arial" panose="020B0604020202020204" pitchFamily="34" charset="0"/>
              </a:rPr>
              <a:t>Le protocole utilisé est ouvert, libre et peut être </a:t>
            </a:r>
            <a:r>
              <a:rPr lang="fr-FR" sz="1200" dirty="0" smtClean="0">
                <a:solidFill>
                  <a:schemeClr val="tx1"/>
                </a:solidFill>
                <a:cs typeface="Arial" panose="020B0604020202020204" pitchFamily="34" charset="0"/>
              </a:rPr>
              <a:t>implémenté de </a:t>
            </a:r>
            <a:r>
              <a:rPr lang="fr-FR" sz="1200" dirty="0">
                <a:solidFill>
                  <a:schemeClr val="tx1"/>
                </a:solidFill>
                <a:cs typeface="Arial" panose="020B0604020202020204" pitchFamily="34" charset="0"/>
              </a:rPr>
              <a:t>manière universelle.</a:t>
            </a:r>
          </a:p>
          <a:p>
            <a:pPr marL="171450" indent="-171450">
              <a:buFont typeface="Arial" panose="020B0604020202020204" pitchFamily="34" charset="0"/>
              <a:buChar char="•"/>
            </a:pPr>
            <a:r>
              <a:rPr lang="fr-FR" sz="1200" b="1" dirty="0">
                <a:solidFill>
                  <a:schemeClr val="tx1"/>
                </a:solidFill>
                <a:cs typeface="Arial" panose="020B0604020202020204" pitchFamily="34" charset="0"/>
              </a:rPr>
              <a:t>A1.2</a:t>
            </a:r>
            <a:r>
              <a:rPr lang="fr-FR" sz="1200" dirty="0">
                <a:solidFill>
                  <a:schemeClr val="tx1"/>
                </a:solidFill>
                <a:cs typeface="Arial" panose="020B0604020202020204" pitchFamily="34" charset="0"/>
              </a:rPr>
              <a:t> Le protocole utilisé permet l’authentification et l’autorisation si besoin.</a:t>
            </a:r>
          </a:p>
          <a:p>
            <a:r>
              <a:rPr lang="fr-FR" sz="1200" b="1" dirty="0">
                <a:solidFill>
                  <a:schemeClr val="tx1"/>
                </a:solidFill>
                <a:cs typeface="Arial" panose="020B0604020202020204" pitchFamily="34" charset="0"/>
              </a:rPr>
              <a:t>A2</a:t>
            </a:r>
            <a:r>
              <a:rPr lang="fr-FR" sz="1200" dirty="0">
                <a:solidFill>
                  <a:schemeClr val="tx1"/>
                </a:solidFill>
                <a:cs typeface="Arial" panose="020B0604020202020204" pitchFamily="34" charset="0"/>
              </a:rPr>
              <a:t> Les métadonnées sont accessibles même quand les données ne le sont plus.</a:t>
            </a:r>
          </a:p>
          <a:p>
            <a:pPr algn="ctr"/>
            <a:endParaRPr lang="fr-FR" sz="1200" dirty="0">
              <a:solidFill>
                <a:schemeClr val="tx1"/>
              </a:solidFill>
              <a:latin typeface="Arial" panose="020B0604020202020204" pitchFamily="34" charset="0"/>
              <a:cs typeface="Arial" panose="020B0604020202020204" pitchFamily="34" charset="0"/>
            </a:endParaRPr>
          </a:p>
        </p:txBody>
      </p:sp>
      <p:sp>
        <p:nvSpPr>
          <p:cNvPr id="20" name="Rectangle à coins arrondis 19"/>
          <p:cNvSpPr/>
          <p:nvPr/>
        </p:nvSpPr>
        <p:spPr>
          <a:xfrm>
            <a:off x="195894" y="3505402"/>
            <a:ext cx="4337223" cy="2048434"/>
          </a:xfrm>
          <a:prstGeom prst="roundRect">
            <a:avLst/>
          </a:prstGeom>
          <a:solidFill>
            <a:schemeClr val="bg2"/>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800" b="1" dirty="0" err="1" smtClean="0">
                <a:solidFill>
                  <a:srgbClr val="990000"/>
                </a:solidFill>
                <a:latin typeface="Arial" panose="020B0604020202020204" pitchFamily="34" charset="0"/>
                <a:cs typeface="Arial" panose="020B0604020202020204" pitchFamily="34" charset="0"/>
              </a:rPr>
              <a:t>Interoperable</a:t>
            </a:r>
            <a:r>
              <a:rPr lang="fr-FR" sz="1800" b="1" dirty="0" smtClean="0">
                <a:solidFill>
                  <a:srgbClr val="990000"/>
                </a:solidFill>
                <a:latin typeface="Arial" panose="020B0604020202020204" pitchFamily="34" charset="0"/>
                <a:cs typeface="Arial" panose="020B0604020202020204" pitchFamily="34" charset="0"/>
              </a:rPr>
              <a:t/>
            </a:r>
            <a:br>
              <a:rPr lang="fr-FR" sz="1800" b="1" dirty="0" smtClean="0">
                <a:solidFill>
                  <a:srgbClr val="990000"/>
                </a:solidFill>
                <a:latin typeface="Arial" panose="020B0604020202020204" pitchFamily="34" charset="0"/>
                <a:cs typeface="Arial" panose="020B0604020202020204" pitchFamily="34" charset="0"/>
              </a:rPr>
            </a:br>
            <a:endParaRPr lang="fr-FR" sz="1800" b="1" dirty="0" smtClean="0">
              <a:solidFill>
                <a:srgbClr val="990000"/>
              </a:solidFill>
              <a:latin typeface="Arial" panose="020B0604020202020204" pitchFamily="34" charset="0"/>
              <a:cs typeface="Arial" panose="020B0604020202020204" pitchFamily="34" charset="0"/>
            </a:endParaRPr>
          </a:p>
          <a:p>
            <a:r>
              <a:rPr lang="fr-FR" sz="1200" b="1" dirty="0" smtClean="0">
                <a:solidFill>
                  <a:schemeClr val="tx1"/>
                </a:solidFill>
              </a:rPr>
              <a:t>I1</a:t>
            </a:r>
            <a:r>
              <a:rPr lang="fr-FR" sz="1200" dirty="0" smtClean="0">
                <a:solidFill>
                  <a:schemeClr val="tx1"/>
                </a:solidFill>
              </a:rPr>
              <a:t> </a:t>
            </a:r>
            <a:r>
              <a:rPr lang="fr-FR" sz="1200" dirty="0">
                <a:solidFill>
                  <a:schemeClr val="tx1"/>
                </a:solidFill>
              </a:rPr>
              <a:t>Les données et les métadonnées utilisent un langage formel, accessible, partagé et largement applicable pour la représentation des connaissances.</a:t>
            </a:r>
          </a:p>
          <a:p>
            <a:r>
              <a:rPr lang="fr-FR" sz="1200" b="1" dirty="0">
                <a:solidFill>
                  <a:schemeClr val="tx1"/>
                </a:solidFill>
              </a:rPr>
              <a:t>I2</a:t>
            </a:r>
            <a:r>
              <a:rPr lang="fr-FR" sz="1200" dirty="0">
                <a:solidFill>
                  <a:schemeClr val="tx1"/>
                </a:solidFill>
              </a:rPr>
              <a:t> Les données et les métadonnées utilisent des vocabulaires qui respectent les principes FAIR.</a:t>
            </a:r>
          </a:p>
          <a:p>
            <a:r>
              <a:rPr lang="fr-FR" sz="1200" b="1" dirty="0">
                <a:solidFill>
                  <a:schemeClr val="tx1"/>
                </a:solidFill>
              </a:rPr>
              <a:t>I3</a:t>
            </a:r>
            <a:r>
              <a:rPr lang="fr-FR" sz="1200" dirty="0">
                <a:solidFill>
                  <a:schemeClr val="tx1"/>
                </a:solidFill>
              </a:rPr>
              <a:t> Les données et les métadonnées incluent des liens  vers d’autres (méta)données.</a:t>
            </a:r>
          </a:p>
        </p:txBody>
      </p:sp>
      <p:sp>
        <p:nvSpPr>
          <p:cNvPr id="21" name="Rectangle à coins arrondis 20"/>
          <p:cNvSpPr/>
          <p:nvPr/>
        </p:nvSpPr>
        <p:spPr>
          <a:xfrm>
            <a:off x="4664212" y="3505403"/>
            <a:ext cx="4337223" cy="2048434"/>
          </a:xfrm>
          <a:prstGeom prst="roundRect">
            <a:avLst/>
          </a:prstGeom>
          <a:solidFill>
            <a:schemeClr val="bg2"/>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800" b="1" dirty="0" err="1" smtClean="0">
                <a:solidFill>
                  <a:srgbClr val="990000"/>
                </a:solidFill>
                <a:latin typeface="Arial" panose="020B0604020202020204" pitchFamily="34" charset="0"/>
                <a:cs typeface="Arial" panose="020B0604020202020204" pitchFamily="34" charset="0"/>
              </a:rPr>
              <a:t>Reusable</a:t>
            </a:r>
            <a:endParaRPr lang="fr-FR" sz="1800" b="1" dirty="0">
              <a:solidFill>
                <a:srgbClr val="990000"/>
              </a:solidFill>
              <a:latin typeface="Arial" panose="020B0604020202020204" pitchFamily="34" charset="0"/>
              <a:cs typeface="Arial" panose="020B0604020202020204" pitchFamily="34" charset="0"/>
            </a:endParaRPr>
          </a:p>
          <a:p>
            <a:r>
              <a:rPr lang="fr-FR" sz="1200" b="1" dirty="0">
                <a:solidFill>
                  <a:schemeClr val="tx1"/>
                </a:solidFill>
              </a:rPr>
              <a:t>R1</a:t>
            </a:r>
            <a:r>
              <a:rPr lang="fr-FR" sz="1200" dirty="0">
                <a:solidFill>
                  <a:schemeClr val="tx1"/>
                </a:solidFill>
              </a:rPr>
              <a:t> Les données et les métadonnées ont des attributs multiples et pertinents.</a:t>
            </a:r>
          </a:p>
          <a:p>
            <a:pPr marL="171450" indent="-171450">
              <a:buFont typeface="Arial" panose="020B0604020202020204" pitchFamily="34" charset="0"/>
              <a:buChar char="•"/>
            </a:pPr>
            <a:r>
              <a:rPr lang="fr-FR" sz="1200" b="1" dirty="0">
                <a:solidFill>
                  <a:schemeClr val="tx1"/>
                </a:solidFill>
              </a:rPr>
              <a:t>R1.1</a:t>
            </a:r>
            <a:r>
              <a:rPr lang="fr-FR" sz="1200" dirty="0">
                <a:solidFill>
                  <a:schemeClr val="tx1"/>
                </a:solidFill>
              </a:rPr>
              <a:t> Les données et les métadonnées sont mises à disposition selon une licence explicite et accessible.</a:t>
            </a:r>
          </a:p>
          <a:p>
            <a:pPr marL="171450" indent="-171450">
              <a:buFont typeface="Arial" panose="020B0604020202020204" pitchFamily="34" charset="0"/>
              <a:buChar char="•"/>
            </a:pPr>
            <a:r>
              <a:rPr lang="fr-FR" sz="1200" b="1" dirty="0">
                <a:solidFill>
                  <a:schemeClr val="tx1"/>
                </a:solidFill>
              </a:rPr>
              <a:t>R1.2</a:t>
            </a:r>
            <a:r>
              <a:rPr lang="fr-FR" sz="1200" dirty="0">
                <a:solidFill>
                  <a:schemeClr val="tx1"/>
                </a:solidFill>
              </a:rPr>
              <a:t> Les données et les métadonnées sont associées à leur provenance.</a:t>
            </a:r>
          </a:p>
          <a:p>
            <a:pPr marL="171450" indent="-171450">
              <a:buFont typeface="Arial" panose="020B0604020202020204" pitchFamily="34" charset="0"/>
              <a:buChar char="•"/>
            </a:pPr>
            <a:r>
              <a:rPr lang="fr-FR" sz="1200" b="1" dirty="0">
                <a:solidFill>
                  <a:schemeClr val="tx1"/>
                </a:solidFill>
              </a:rPr>
              <a:t>R1.3</a:t>
            </a:r>
            <a:r>
              <a:rPr lang="fr-FR" sz="1200" dirty="0">
                <a:solidFill>
                  <a:schemeClr val="tx1"/>
                </a:solidFill>
              </a:rPr>
              <a:t> Les données et les métadonnées correspondent aux standards des communautés indiquées.</a:t>
            </a:r>
          </a:p>
          <a:p>
            <a:pPr algn="ctr"/>
            <a:endParaRPr lang="fr-FR" sz="1200" dirty="0">
              <a:solidFill>
                <a:schemeClr val="tx1"/>
              </a:solidFill>
              <a:latin typeface="Arial" panose="020B0604020202020204" pitchFamily="34" charset="0"/>
              <a:cs typeface="Arial" panose="020B0604020202020204" pitchFamily="34" charset="0"/>
            </a:endParaRPr>
          </a:p>
        </p:txBody>
      </p:sp>
      <p:sp>
        <p:nvSpPr>
          <p:cNvPr id="2" name="Rectangle 1"/>
          <p:cNvSpPr/>
          <p:nvPr/>
        </p:nvSpPr>
        <p:spPr>
          <a:xfrm>
            <a:off x="338459" y="5724260"/>
            <a:ext cx="8805541" cy="461665"/>
          </a:xfrm>
          <a:prstGeom prst="rect">
            <a:avLst/>
          </a:prstGeom>
          <a:solidFill>
            <a:schemeClr val="bg1"/>
          </a:solidFill>
        </p:spPr>
        <p:txBody>
          <a:bodyPr wrap="square">
            <a:spAutoFit/>
          </a:bodyPr>
          <a:lstStyle/>
          <a:p>
            <a:r>
              <a:rPr lang="fr-FR" sz="1200" b="1" dirty="0" smtClean="0">
                <a:solidFill>
                  <a:schemeClr val="dk1"/>
                </a:solidFill>
                <a:latin typeface="Calibri"/>
                <a:ea typeface="Calibri"/>
                <a:cs typeface="Calibri"/>
                <a:sym typeface="Calibri"/>
              </a:rPr>
              <a:t>D’après </a:t>
            </a:r>
            <a:r>
              <a:rPr lang="fr-FR" sz="1200" dirty="0">
                <a:solidFill>
                  <a:schemeClr val="dk1"/>
                </a:solidFill>
                <a:latin typeface="Calibri"/>
                <a:ea typeface="Calibri"/>
                <a:cs typeface="Calibri"/>
                <a:sym typeface="Calibri"/>
              </a:rPr>
              <a:t>Wilkinson, M. D., Dumontier, M., </a:t>
            </a:r>
            <a:r>
              <a:rPr lang="fr-FR" sz="1200" dirty="0" err="1">
                <a:solidFill>
                  <a:schemeClr val="dk1"/>
                </a:solidFill>
                <a:latin typeface="Calibri"/>
                <a:ea typeface="Calibri"/>
                <a:cs typeface="Calibri"/>
                <a:sym typeface="Calibri"/>
              </a:rPr>
              <a:t>Aalbersberg</a:t>
            </a:r>
            <a:r>
              <a:rPr lang="fr-FR" sz="1200" dirty="0">
                <a:solidFill>
                  <a:schemeClr val="dk1"/>
                </a:solidFill>
                <a:latin typeface="Calibri"/>
                <a:ea typeface="Calibri"/>
                <a:cs typeface="Calibri"/>
                <a:sym typeface="Calibri"/>
              </a:rPr>
              <a:t>, Ij. J., Appleton, G., </a:t>
            </a:r>
            <a:r>
              <a:rPr lang="fr-FR" sz="1200" dirty="0" err="1">
                <a:solidFill>
                  <a:schemeClr val="dk1"/>
                </a:solidFill>
                <a:latin typeface="Calibri"/>
                <a:ea typeface="Calibri"/>
                <a:cs typeface="Calibri"/>
                <a:sym typeface="Calibri"/>
              </a:rPr>
              <a:t>Axton</a:t>
            </a:r>
            <a:r>
              <a:rPr lang="fr-FR" sz="1200" dirty="0">
                <a:solidFill>
                  <a:schemeClr val="dk1"/>
                </a:solidFill>
                <a:latin typeface="Calibri"/>
                <a:ea typeface="Calibri"/>
                <a:cs typeface="Calibri"/>
                <a:sym typeface="Calibri"/>
              </a:rPr>
              <a:t>, M., </a:t>
            </a:r>
            <a:r>
              <a:rPr lang="fr-FR" sz="1200" dirty="0" err="1">
                <a:solidFill>
                  <a:schemeClr val="dk1"/>
                </a:solidFill>
                <a:latin typeface="Calibri"/>
                <a:ea typeface="Calibri"/>
                <a:cs typeface="Calibri"/>
                <a:sym typeface="Calibri"/>
              </a:rPr>
              <a:t>Baak</a:t>
            </a:r>
            <a:r>
              <a:rPr lang="fr-FR" sz="1200" dirty="0">
                <a:solidFill>
                  <a:schemeClr val="dk1"/>
                </a:solidFill>
                <a:latin typeface="Calibri"/>
                <a:ea typeface="Calibri"/>
                <a:cs typeface="Calibri"/>
                <a:sym typeface="Calibri"/>
              </a:rPr>
              <a:t>, A., … Mons, B. (2016). The FAIR </a:t>
            </a:r>
            <a:r>
              <a:rPr lang="fr-FR" sz="1200" dirty="0" err="1">
                <a:solidFill>
                  <a:schemeClr val="dk1"/>
                </a:solidFill>
                <a:latin typeface="Calibri"/>
                <a:ea typeface="Calibri"/>
                <a:cs typeface="Calibri"/>
                <a:sym typeface="Calibri"/>
              </a:rPr>
              <a:t>Guiding</a:t>
            </a:r>
            <a:r>
              <a:rPr lang="fr-FR" sz="1200" dirty="0">
                <a:solidFill>
                  <a:schemeClr val="dk1"/>
                </a:solidFill>
                <a:latin typeface="Calibri"/>
                <a:ea typeface="Calibri"/>
                <a:cs typeface="Calibri"/>
                <a:sym typeface="Calibri"/>
              </a:rPr>
              <a:t> </a:t>
            </a:r>
            <a:r>
              <a:rPr lang="fr-FR" sz="1200" dirty="0" err="1">
                <a:solidFill>
                  <a:schemeClr val="dk1"/>
                </a:solidFill>
                <a:latin typeface="Calibri"/>
                <a:ea typeface="Calibri"/>
                <a:cs typeface="Calibri"/>
                <a:sym typeface="Calibri"/>
              </a:rPr>
              <a:t>Principles</a:t>
            </a:r>
            <a:r>
              <a:rPr lang="fr-FR" sz="1200" dirty="0">
                <a:solidFill>
                  <a:schemeClr val="dk1"/>
                </a:solidFill>
                <a:latin typeface="Calibri"/>
                <a:ea typeface="Calibri"/>
                <a:cs typeface="Calibri"/>
                <a:sym typeface="Calibri"/>
              </a:rPr>
              <a:t> for </a:t>
            </a:r>
            <a:r>
              <a:rPr lang="fr-FR" sz="1200" dirty="0" err="1">
                <a:solidFill>
                  <a:schemeClr val="dk1"/>
                </a:solidFill>
                <a:latin typeface="Calibri"/>
                <a:ea typeface="Calibri"/>
                <a:cs typeface="Calibri"/>
                <a:sym typeface="Calibri"/>
              </a:rPr>
              <a:t>scientific</a:t>
            </a:r>
            <a:r>
              <a:rPr lang="fr-FR" sz="1200" dirty="0">
                <a:solidFill>
                  <a:schemeClr val="dk1"/>
                </a:solidFill>
                <a:latin typeface="Calibri"/>
                <a:ea typeface="Calibri"/>
                <a:cs typeface="Calibri"/>
                <a:sym typeface="Calibri"/>
              </a:rPr>
              <a:t> data management and </a:t>
            </a:r>
            <a:r>
              <a:rPr lang="fr-FR" sz="1200" dirty="0" err="1">
                <a:solidFill>
                  <a:schemeClr val="dk1"/>
                </a:solidFill>
                <a:latin typeface="Calibri"/>
                <a:ea typeface="Calibri"/>
                <a:cs typeface="Calibri"/>
                <a:sym typeface="Calibri"/>
              </a:rPr>
              <a:t>stewardship</a:t>
            </a:r>
            <a:r>
              <a:rPr lang="fr-FR" sz="1200" dirty="0">
                <a:solidFill>
                  <a:schemeClr val="dk1"/>
                </a:solidFill>
                <a:latin typeface="Calibri"/>
                <a:ea typeface="Calibri"/>
                <a:cs typeface="Calibri"/>
                <a:sym typeface="Calibri"/>
              </a:rPr>
              <a:t>. </a:t>
            </a:r>
            <a:r>
              <a:rPr lang="fr-FR" sz="1200" i="1" dirty="0">
                <a:solidFill>
                  <a:schemeClr val="dk1"/>
                </a:solidFill>
                <a:latin typeface="Calibri"/>
                <a:ea typeface="Calibri"/>
                <a:cs typeface="Calibri"/>
                <a:sym typeface="Calibri"/>
              </a:rPr>
              <a:t>Scientific Data</a:t>
            </a:r>
            <a:r>
              <a:rPr lang="fr-FR" sz="1200" dirty="0">
                <a:solidFill>
                  <a:schemeClr val="dk1"/>
                </a:solidFill>
                <a:latin typeface="Calibri"/>
                <a:ea typeface="Calibri"/>
                <a:cs typeface="Calibri"/>
                <a:sym typeface="Calibri"/>
              </a:rPr>
              <a:t>, </a:t>
            </a:r>
            <a:r>
              <a:rPr lang="fr-FR" sz="1200" i="1" dirty="0">
                <a:solidFill>
                  <a:schemeClr val="dk1"/>
                </a:solidFill>
                <a:latin typeface="Calibri"/>
                <a:ea typeface="Calibri"/>
                <a:cs typeface="Calibri"/>
                <a:sym typeface="Calibri"/>
              </a:rPr>
              <a:t>3</a:t>
            </a:r>
            <a:r>
              <a:rPr lang="fr-FR" sz="1200" dirty="0">
                <a:solidFill>
                  <a:schemeClr val="dk1"/>
                </a:solidFill>
                <a:latin typeface="Calibri"/>
                <a:ea typeface="Calibri"/>
                <a:cs typeface="Calibri"/>
                <a:sym typeface="Calibri"/>
              </a:rPr>
              <a:t>, 160018. </a:t>
            </a:r>
            <a:r>
              <a:rPr lang="fr-FR" sz="1200" u="sng" dirty="0">
                <a:solidFill>
                  <a:schemeClr val="hlink"/>
                </a:solidFill>
                <a:latin typeface="Calibri"/>
                <a:ea typeface="Calibri"/>
                <a:cs typeface="Calibri"/>
                <a:sym typeface="Calibri"/>
              </a:rPr>
              <a:t>https://</a:t>
            </a:r>
            <a:r>
              <a:rPr lang="fr-FR" sz="1200" u="sng" dirty="0" smtClean="0">
                <a:solidFill>
                  <a:schemeClr val="hlink"/>
                </a:solidFill>
                <a:latin typeface="Calibri"/>
                <a:ea typeface="Calibri"/>
                <a:cs typeface="Calibri"/>
                <a:sym typeface="Calibri"/>
              </a:rPr>
              <a:t>doi.org/10.1038/sdata.2016.18</a:t>
            </a:r>
            <a:endParaRPr lang="fr-FR" sz="1200" dirty="0"/>
          </a:p>
        </p:txBody>
      </p:sp>
    </p:spTree>
    <p:extLst>
      <p:ext uri="{BB962C8B-B14F-4D97-AF65-F5344CB8AC3E}">
        <p14:creationId xmlns:p14="http://schemas.microsoft.com/office/powerpoint/2010/main" val="8242135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p:cNvSpPr>
            <a:spLocks noGrp="1"/>
          </p:cNvSpPr>
          <p:nvPr>
            <p:ph idx="1"/>
          </p:nvPr>
        </p:nvSpPr>
        <p:spPr/>
        <p:txBody>
          <a:bodyPr/>
          <a:lstStyle/>
          <a:p>
            <a:r>
              <a:rPr lang="fr-FR" dirty="0">
                <a:hlinkClick r:id="rId3"/>
              </a:rPr>
              <a:t>5 ★ DATA RATING TOOL</a:t>
            </a:r>
            <a:endParaRPr lang="fr-FR" dirty="0"/>
          </a:p>
        </p:txBody>
      </p:sp>
      <p:sp>
        <p:nvSpPr>
          <p:cNvPr id="4" name="Titre 3"/>
          <p:cNvSpPr>
            <a:spLocks noGrp="1"/>
          </p:cNvSpPr>
          <p:nvPr>
            <p:ph type="title"/>
          </p:nvPr>
        </p:nvSpPr>
        <p:spPr/>
        <p:txBody>
          <a:bodyPr/>
          <a:lstStyle/>
          <a:p>
            <a:r>
              <a:rPr lang="fr-FR" dirty="0" smtClean="0"/>
              <a:t>Mes données sont-elles FAIR ?</a:t>
            </a:r>
            <a:br>
              <a:rPr lang="fr-FR" dirty="0" smtClean="0"/>
            </a:br>
            <a:r>
              <a:rPr lang="fr-FR" dirty="0" smtClean="0"/>
              <a:t>Un outil d’auto-évaluation</a:t>
            </a:r>
            <a:endParaRPr lang="fr-FR" dirty="0"/>
          </a:p>
        </p:txBody>
      </p:sp>
      <p:sp>
        <p:nvSpPr>
          <p:cNvPr id="2" name="Espace réservé du pied de page 1"/>
          <p:cNvSpPr>
            <a:spLocks noGrp="1"/>
          </p:cNvSpPr>
          <p:nvPr>
            <p:ph type="ftr" sz="quarter" idx="11"/>
          </p:nvPr>
        </p:nvSpPr>
        <p:spPr/>
        <p:txBody>
          <a:bodyPr/>
          <a:lstStyle/>
          <a:p>
            <a:r>
              <a:rPr lang="fr-FR" smtClean="0"/>
              <a:t>Les plans de gestion de données -  S. Cocaud et D. L'Hostis, INRA. URFIST Paris - 05 avril 2019</a:t>
            </a:r>
            <a:endParaRPr lang="fr-FR"/>
          </a:p>
        </p:txBody>
      </p:sp>
      <p:sp>
        <p:nvSpPr>
          <p:cNvPr id="3" name="Espace réservé du numéro de diapositive 2"/>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smtClean="0">
                <a:solidFill>
                  <a:schemeClr val="lt1"/>
                </a:solidFill>
                <a:latin typeface="Arial"/>
                <a:ea typeface="Arial"/>
                <a:cs typeface="Arial"/>
                <a:sym typeface="Arial"/>
              </a:rPr>
              <a:t>16</a:t>
            </a:fld>
            <a:endParaRPr lang="fr-FR" sz="1200" b="1" i="0">
              <a:solidFill>
                <a:schemeClr val="lt1"/>
              </a:solidFill>
              <a:latin typeface="Arial"/>
              <a:ea typeface="Arial"/>
              <a:cs typeface="Arial"/>
              <a:sym typeface="Arial"/>
            </a:endParaRPr>
          </a:p>
        </p:txBody>
      </p:sp>
      <p:pic>
        <p:nvPicPr>
          <p:cNvPr id="6" name="Image 5"/>
          <p:cNvPicPr>
            <a:picLocks noChangeAspect="1"/>
          </p:cNvPicPr>
          <p:nvPr/>
        </p:nvPicPr>
        <p:blipFill>
          <a:blip r:embed="rId4"/>
          <a:stretch>
            <a:fillRect/>
          </a:stretch>
        </p:blipFill>
        <p:spPr>
          <a:xfrm>
            <a:off x="0" y="2322732"/>
            <a:ext cx="9144000" cy="2212536"/>
          </a:xfrm>
          <a:prstGeom prst="rect">
            <a:avLst/>
          </a:prstGeom>
        </p:spPr>
      </p:pic>
    </p:spTree>
    <p:extLst>
      <p:ext uri="{BB962C8B-B14F-4D97-AF65-F5344CB8AC3E}">
        <p14:creationId xmlns:p14="http://schemas.microsoft.com/office/powerpoint/2010/main" val="32394189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457200" y="1711295"/>
            <a:ext cx="5168485" cy="4525963"/>
          </a:xfrm>
        </p:spPr>
        <p:txBody>
          <a:bodyPr>
            <a:normAutofit/>
          </a:bodyPr>
          <a:lstStyle/>
          <a:p>
            <a:r>
              <a:rPr lang="fr-FR" sz="2400" dirty="0"/>
              <a:t>Chercheurs</a:t>
            </a:r>
          </a:p>
          <a:p>
            <a:pPr lvl="1"/>
            <a:r>
              <a:rPr lang="fr-FR" sz="2000" dirty="0"/>
              <a:t>Bonne gestion des données, diminution des risques, réduction des coûts, efficacité… au cours du projet, préparation data </a:t>
            </a:r>
            <a:r>
              <a:rPr lang="fr-FR" sz="2000" dirty="0" err="1"/>
              <a:t>paper</a:t>
            </a:r>
            <a:endParaRPr lang="fr-FR" sz="2000" dirty="0"/>
          </a:p>
          <a:p>
            <a:r>
              <a:rPr lang="fr-FR" sz="2400" dirty="0"/>
              <a:t>Organismes de recherche</a:t>
            </a:r>
          </a:p>
          <a:p>
            <a:pPr lvl="1"/>
            <a:r>
              <a:rPr lang="fr-FR" sz="2000" dirty="0"/>
              <a:t>Reproductibilité de la recherche, réputation, </a:t>
            </a:r>
          </a:p>
          <a:p>
            <a:r>
              <a:rPr lang="fr-FR" sz="2400" dirty="0" smtClean="0"/>
              <a:t>Financeurs</a:t>
            </a:r>
          </a:p>
          <a:p>
            <a:pPr lvl="1"/>
            <a:r>
              <a:rPr lang="fr-FR" sz="2000" dirty="0" smtClean="0"/>
              <a:t>Réutilisabilité des données, retour sur investissement, innovation</a:t>
            </a:r>
          </a:p>
        </p:txBody>
      </p:sp>
      <p:sp>
        <p:nvSpPr>
          <p:cNvPr id="3" name="Titre 2"/>
          <p:cNvSpPr>
            <a:spLocks noGrp="1"/>
          </p:cNvSpPr>
          <p:nvPr>
            <p:ph type="title"/>
          </p:nvPr>
        </p:nvSpPr>
        <p:spPr/>
        <p:txBody>
          <a:bodyPr/>
          <a:lstStyle/>
          <a:p>
            <a:r>
              <a:rPr lang="fr-FR" dirty="0" smtClean="0"/>
              <a:t>Intérêt des parties prenantes	</a:t>
            </a:r>
            <a:endParaRPr lang="fr-FR" dirty="0"/>
          </a:p>
        </p:txBody>
      </p:sp>
      <p:sp>
        <p:nvSpPr>
          <p:cNvPr id="4" name="Espace réservé du pied de page 3"/>
          <p:cNvSpPr>
            <a:spLocks noGrp="1"/>
          </p:cNvSpPr>
          <p:nvPr>
            <p:ph type="ftr" sz="quarter" idx="11"/>
          </p:nvPr>
        </p:nvSpPr>
        <p:spPr/>
        <p:txBody>
          <a:bodyPr/>
          <a:lstStyle/>
          <a:p>
            <a:r>
              <a:rPr lang="fr-FR" smtClean="0"/>
              <a:t>Les plans de gestion de données -  S. Cocaud et D. L'Hostis, INRA. URFIST Paris - 05 avril 2019</a:t>
            </a:r>
            <a:endParaRPr lang="fr-FR"/>
          </a:p>
        </p:txBody>
      </p:sp>
      <p:sp>
        <p:nvSpPr>
          <p:cNvPr id="5" name="Espace réservé du numéro de diapositive 4"/>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17</a:t>
            </a:fld>
            <a:endParaRPr lang="fr-FR" sz="1200" b="1" i="0" u="none" strike="noStrike" cap="none">
              <a:solidFill>
                <a:schemeClr val="lt1"/>
              </a:solidFill>
              <a:latin typeface="Arial"/>
              <a:ea typeface="Arial"/>
              <a:cs typeface="Arial"/>
              <a:sym typeface="Arial"/>
            </a:endParaRPr>
          </a:p>
        </p:txBody>
      </p:sp>
      <p:grpSp>
        <p:nvGrpSpPr>
          <p:cNvPr id="10" name="Groupe 9"/>
          <p:cNvGrpSpPr/>
          <p:nvPr/>
        </p:nvGrpSpPr>
        <p:grpSpPr>
          <a:xfrm>
            <a:off x="5401056" y="1711295"/>
            <a:ext cx="3706503" cy="4484819"/>
            <a:chOff x="5467678" y="2162325"/>
            <a:chExt cx="3706503" cy="4484819"/>
          </a:xfrm>
        </p:grpSpPr>
        <p:pic>
          <p:nvPicPr>
            <p:cNvPr id="7" name="Image 6"/>
            <p:cNvPicPr>
              <a:picLocks noChangeAspect="1"/>
            </p:cNvPicPr>
            <p:nvPr/>
          </p:nvPicPr>
          <p:blipFill>
            <a:blip r:embed="rId3"/>
            <a:stretch>
              <a:fillRect/>
            </a:stretch>
          </p:blipFill>
          <p:spPr>
            <a:xfrm>
              <a:off x="5692307" y="2162325"/>
              <a:ext cx="3481874" cy="3581900"/>
            </a:xfrm>
            <a:prstGeom prst="rect">
              <a:avLst/>
            </a:prstGeom>
          </p:spPr>
        </p:pic>
        <p:sp>
          <p:nvSpPr>
            <p:cNvPr id="8" name="Rectangle 7"/>
            <p:cNvSpPr/>
            <p:nvPr/>
          </p:nvSpPr>
          <p:spPr>
            <a:xfrm>
              <a:off x="5467678" y="5908480"/>
              <a:ext cx="3706503" cy="738664"/>
            </a:xfrm>
            <a:prstGeom prst="rect">
              <a:avLst/>
            </a:prstGeom>
          </p:spPr>
          <p:txBody>
            <a:bodyPr wrap="square">
              <a:spAutoFit/>
            </a:bodyPr>
            <a:lstStyle/>
            <a:p>
              <a:r>
                <a:rPr lang="fr-FR" dirty="0"/>
                <a:t>Baker, M. (2016). 1,500 </a:t>
              </a:r>
              <a:r>
                <a:rPr lang="fr-FR" dirty="0" err="1"/>
                <a:t>scientists</a:t>
              </a:r>
              <a:r>
                <a:rPr lang="fr-FR" dirty="0"/>
                <a:t> lift the </a:t>
              </a:r>
              <a:r>
                <a:rPr lang="fr-FR" dirty="0" err="1"/>
                <a:t>lid</a:t>
              </a:r>
              <a:r>
                <a:rPr lang="fr-FR" dirty="0"/>
                <a:t> on </a:t>
              </a:r>
              <a:r>
                <a:rPr lang="fr-FR" dirty="0" err="1"/>
                <a:t>reproducibility</a:t>
              </a:r>
              <a:r>
                <a:rPr lang="fr-FR" dirty="0"/>
                <a:t>. Nature News, 533(7604</a:t>
              </a:r>
              <a:r>
                <a:rPr lang="fr-FR" dirty="0" smtClean="0"/>
                <a:t>).</a:t>
              </a:r>
              <a:r>
                <a:rPr lang="en-US" dirty="0" smtClean="0">
                  <a:hlinkClick r:id="rId4"/>
                </a:rPr>
                <a:t>https</a:t>
              </a:r>
              <a:r>
                <a:rPr lang="en-US" dirty="0">
                  <a:hlinkClick r:id="rId4"/>
                </a:rPr>
                <a:t>://doi.org/10.1038/533452a</a:t>
              </a:r>
              <a:endParaRPr lang="fr-FR" dirty="0"/>
            </a:p>
          </p:txBody>
        </p:sp>
        <p:pic>
          <p:nvPicPr>
            <p:cNvPr id="9" name="Image 8"/>
            <p:cNvPicPr>
              <a:picLocks noChangeAspect="1"/>
            </p:cNvPicPr>
            <p:nvPr/>
          </p:nvPicPr>
          <p:blipFill>
            <a:blip r:embed="rId5"/>
            <a:stretch>
              <a:fillRect/>
            </a:stretch>
          </p:blipFill>
          <p:spPr>
            <a:xfrm>
              <a:off x="7929574" y="5252665"/>
              <a:ext cx="1000265" cy="276264"/>
            </a:xfrm>
            <a:prstGeom prst="rect">
              <a:avLst/>
            </a:prstGeom>
          </p:spPr>
        </p:pic>
      </p:grpSp>
    </p:spTree>
    <p:extLst>
      <p:ext uri="{BB962C8B-B14F-4D97-AF65-F5344CB8AC3E}">
        <p14:creationId xmlns:p14="http://schemas.microsoft.com/office/powerpoint/2010/main" val="27148321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 name="Titre 1"/>
          <p:cNvSpPr>
            <a:spLocks noGrp="1"/>
          </p:cNvSpPr>
          <p:nvPr>
            <p:ph type="title"/>
          </p:nvPr>
        </p:nvSpPr>
        <p:spPr/>
        <p:txBody>
          <a:bodyPr/>
          <a:lstStyle/>
          <a:p>
            <a:r>
              <a:rPr lang="fr-FR" smtClean="0"/>
              <a:t>Les exigences des financeurs  </a:t>
            </a:r>
            <a:endParaRPr lang="fr-FR" dirty="0"/>
          </a:p>
        </p:txBody>
      </p:sp>
      <p:sp>
        <p:nvSpPr>
          <p:cNvPr id="225" name="Shape 225"/>
          <p:cNvSpPr txBox="1">
            <a:spLocks noGrp="1"/>
          </p:cNvSpPr>
          <p:nvPr>
            <p:ph type="ftr" sz="quarter" idx="11"/>
          </p:nvPr>
        </p:nvSpPr>
        <p:spPr/>
        <p:txBody>
          <a:bodyPr/>
          <a:lstStyle/>
          <a:p>
            <a:pPr lvl="0"/>
            <a:r>
              <a:rPr lang="fr-FR" smtClean="0">
                <a:sym typeface="Arial"/>
              </a:rPr>
              <a:t>Les plans de gestion de données -  S. Cocaud et D. L'Hostis, INRA. URFIST Paris - 05 avril 2019</a:t>
            </a:r>
            <a:endParaRPr lang="fr-FR">
              <a:sym typeface="Arial"/>
            </a:endParaRPr>
          </a:p>
        </p:txBody>
      </p:sp>
      <p:sp>
        <p:nvSpPr>
          <p:cNvPr id="5" name="Espace réservé du numéro de diapositive 4"/>
          <p:cNvSpPr>
            <a:spLocks noGrp="1"/>
          </p:cNvSpPr>
          <p:nvPr>
            <p:ph type="sldNum" sz="quarter" idx="12"/>
          </p:nvPr>
        </p:nvSpPr>
        <p:spPr/>
        <p:txBody>
          <a:bodyPr/>
          <a:lstStyle/>
          <a:p>
            <a:pPr lvl="0"/>
            <a:fld id="{00000000-1234-1234-1234-123412341234}" type="slidenum">
              <a:rPr lang="fr-FR" smtClean="0">
                <a:sym typeface="Arial"/>
              </a:rPr>
              <a:pPr lvl="0"/>
              <a:t>18</a:t>
            </a:fld>
            <a:endParaRPr lang="fr-FR">
              <a:sym typeface="Arial"/>
            </a:endParaRPr>
          </a:p>
        </p:txBody>
      </p:sp>
      <p:sp>
        <p:nvSpPr>
          <p:cNvPr id="227" name="Shape 227"/>
          <p:cNvSpPr txBox="1"/>
          <p:nvPr/>
        </p:nvSpPr>
        <p:spPr>
          <a:xfrm>
            <a:off x="2442138" y="5775203"/>
            <a:ext cx="7330965" cy="56681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lang="fr-FR" sz="2100" b="1" dirty="0">
              <a:solidFill>
                <a:srgbClr val="86A428"/>
              </a:solidFill>
              <a:latin typeface="Arial"/>
              <a:ea typeface="Arial"/>
              <a:cs typeface="Arial"/>
              <a:sym typeface="Arial"/>
            </a:endParaRPr>
          </a:p>
        </p:txBody>
      </p:sp>
      <p:pic>
        <p:nvPicPr>
          <p:cNvPr id="2050" name="Picture 2" descr="https://lh3.googleusercontent.com/Q4j8Xep_mUWX2zOmeL_LLu15HeD2och_MaEpr3M-zSTqM-qx03qhOOJB-onZt0bVImXqfZSJExcAg2q_8VE7-0q4Fwukze5Sca8HaaOl0Q56igRTBSf27EDcstiv8hLy9Jktfsi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14" y="1431968"/>
            <a:ext cx="9047986" cy="4493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63805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457200" y="274638"/>
            <a:ext cx="8686800" cy="1143000"/>
          </a:xfrm>
        </p:spPr>
        <p:txBody>
          <a:bodyPr>
            <a:normAutofit fontScale="90000"/>
          </a:bodyPr>
          <a:lstStyle/>
          <a:p>
            <a:r>
              <a:rPr lang="fr-FR" dirty="0" smtClean="0"/>
              <a:t>La Commission Européenne</a:t>
            </a:r>
            <a:br>
              <a:rPr lang="fr-FR" dirty="0" smtClean="0"/>
            </a:br>
            <a:r>
              <a:rPr lang="fr-FR" sz="3100" dirty="0"/>
              <a:t>Politique </a:t>
            </a:r>
            <a:r>
              <a:rPr lang="fr-FR" sz="3100" dirty="0" smtClean="0"/>
              <a:t>d’OA </a:t>
            </a:r>
            <a:r>
              <a:rPr lang="fr-FR" sz="3100" dirty="0"/>
              <a:t>aux publications et aux </a:t>
            </a:r>
            <a:r>
              <a:rPr lang="fr-FR" sz="3100" dirty="0" smtClean="0"/>
              <a:t>données</a:t>
            </a:r>
            <a:endParaRPr lang="fr-FR" dirty="0"/>
          </a:p>
        </p:txBody>
      </p:sp>
      <p:sp>
        <p:nvSpPr>
          <p:cNvPr id="2" name="Espace réservé du contenu 1"/>
          <p:cNvSpPr>
            <a:spLocks noGrp="1"/>
          </p:cNvSpPr>
          <p:nvPr>
            <p:ph sz="half" idx="1"/>
          </p:nvPr>
        </p:nvSpPr>
        <p:spPr>
          <a:xfrm>
            <a:off x="457199" y="1600200"/>
            <a:ext cx="4652683" cy="3590365"/>
          </a:xfrm>
        </p:spPr>
        <p:txBody>
          <a:bodyPr>
            <a:normAutofit fontScale="92500" lnSpcReduction="10000"/>
          </a:bodyPr>
          <a:lstStyle/>
          <a:p>
            <a:r>
              <a:rPr lang="fr-FR" dirty="0" smtClean="0"/>
              <a:t>Objectifs :</a:t>
            </a:r>
          </a:p>
          <a:p>
            <a:pPr lvl="1"/>
            <a:r>
              <a:rPr lang="fr-FR" sz="2200" dirty="0" smtClean="0"/>
              <a:t>Accélérer l'innovation, </a:t>
            </a:r>
          </a:p>
          <a:p>
            <a:pPr lvl="1"/>
            <a:r>
              <a:rPr lang="fr-FR" sz="2200" dirty="0" smtClean="0"/>
              <a:t>Permettre de nouvelles formes de recherche sur les données ;</a:t>
            </a:r>
          </a:p>
          <a:p>
            <a:pPr lvl="1"/>
            <a:r>
              <a:rPr lang="fr-FR" sz="2200" dirty="0" smtClean="0"/>
              <a:t>Inciter aux collaborations, éviter les doublons, améliorer l'efficacité ;</a:t>
            </a:r>
          </a:p>
          <a:p>
            <a:pPr lvl="1"/>
            <a:r>
              <a:rPr lang="fr-FR" sz="2200" dirty="0" smtClean="0"/>
              <a:t>Améliorer la qualité et la transparence ;</a:t>
            </a:r>
          </a:p>
          <a:p>
            <a:pPr lvl="1"/>
            <a:r>
              <a:rPr lang="fr-FR" sz="2200" dirty="0" smtClean="0"/>
              <a:t>Améliorer le retour sur investissement de la R&amp;D</a:t>
            </a:r>
            <a:r>
              <a:rPr lang="fr-FR" dirty="0" smtClean="0"/>
              <a:t>.</a:t>
            </a:r>
          </a:p>
        </p:txBody>
      </p:sp>
      <p:sp>
        <p:nvSpPr>
          <p:cNvPr id="4" name="Espace réservé du pied de page 3"/>
          <p:cNvSpPr>
            <a:spLocks noGrp="1"/>
          </p:cNvSpPr>
          <p:nvPr>
            <p:ph type="ftr" sz="quarter" idx="11"/>
          </p:nvPr>
        </p:nvSpPr>
        <p:spPr/>
        <p:txBody>
          <a:bodyPr/>
          <a:lstStyle/>
          <a:p>
            <a:r>
              <a:rPr lang="fr-FR" smtClean="0"/>
              <a:t>Les plans de gestion de données -  S. Cocaud et D. L'Hostis, INRA. URFIST Paris - 05 avril 2019</a:t>
            </a:r>
            <a:endParaRPr lang="fr-FR"/>
          </a:p>
        </p:txBody>
      </p:sp>
      <p:sp>
        <p:nvSpPr>
          <p:cNvPr id="5" name="Espace réservé du numéro de diapositive 4"/>
          <p:cNvSpPr>
            <a:spLocks noGrp="1"/>
          </p:cNvSpPr>
          <p:nvPr>
            <p:ph type="sldNum" sz="quarter" idx="12"/>
          </p:nvPr>
        </p:nvSpPr>
        <p:spPr/>
        <p:txBody>
          <a:bodyPr/>
          <a:lstStyle/>
          <a:p>
            <a:pPr lvl="0"/>
            <a:fld id="{00000000-1234-1234-1234-123412341234}" type="slidenum">
              <a:rPr lang="fr-FR" smtClean="0">
                <a:sym typeface="Arial"/>
              </a:rPr>
              <a:pPr lvl="0"/>
              <a:t>19</a:t>
            </a:fld>
            <a:endParaRPr lang="fr-FR">
              <a:sym typeface="Arial"/>
            </a:endParaRPr>
          </a:p>
        </p:txBody>
      </p:sp>
      <p:sp>
        <p:nvSpPr>
          <p:cNvPr id="17" name="Rectangle à coins arrondis 16"/>
          <p:cNvSpPr/>
          <p:nvPr/>
        </p:nvSpPr>
        <p:spPr>
          <a:xfrm>
            <a:off x="4961964" y="1605365"/>
            <a:ext cx="3939988" cy="1358153"/>
          </a:xfrm>
          <a:prstGeom prst="round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r>
              <a:rPr lang="en-US" sz="1600" dirty="0">
                <a:solidFill>
                  <a:schemeClr val="tx1"/>
                </a:solidFill>
              </a:rPr>
              <a:t>“</a:t>
            </a:r>
            <a:r>
              <a:rPr lang="fr-FR" sz="1600" i="1" dirty="0" err="1">
                <a:solidFill>
                  <a:schemeClr val="tx1"/>
                </a:solidFill>
              </a:rPr>
              <a:t>Research</a:t>
            </a:r>
            <a:r>
              <a:rPr lang="fr-FR" sz="1600" i="1" dirty="0">
                <a:solidFill>
                  <a:schemeClr val="tx1"/>
                </a:solidFill>
              </a:rPr>
              <a:t> </a:t>
            </a:r>
            <a:r>
              <a:rPr lang="fr-FR" sz="1600" i="1" dirty="0" err="1">
                <a:solidFill>
                  <a:schemeClr val="tx1"/>
                </a:solidFill>
              </a:rPr>
              <a:t>results</a:t>
            </a:r>
            <a:r>
              <a:rPr lang="fr-FR" sz="1600" i="1" dirty="0">
                <a:solidFill>
                  <a:schemeClr val="tx1"/>
                </a:solidFill>
              </a:rPr>
              <a:t>, </a:t>
            </a:r>
            <a:r>
              <a:rPr lang="fr-FR" sz="1600" i="1" dirty="0" err="1">
                <a:solidFill>
                  <a:schemeClr val="tx1"/>
                </a:solidFill>
              </a:rPr>
              <a:t>including</a:t>
            </a:r>
            <a:r>
              <a:rPr lang="fr-FR" sz="1600" i="1" dirty="0">
                <a:solidFill>
                  <a:schemeClr val="tx1"/>
                </a:solidFill>
              </a:rPr>
              <a:t> </a:t>
            </a:r>
            <a:r>
              <a:rPr lang="en-US" sz="1600" i="1" dirty="0">
                <a:solidFill>
                  <a:schemeClr val="tx1"/>
                </a:solidFill>
              </a:rPr>
              <a:t>both publications and data collections, need to be circulated rapidly and widely</a:t>
            </a:r>
            <a:r>
              <a:rPr lang="fr-FR" sz="1600" dirty="0">
                <a:solidFill>
                  <a:schemeClr val="tx1"/>
                </a:solidFill>
              </a:rPr>
              <a:t> » (</a:t>
            </a:r>
            <a:r>
              <a:rPr lang="en-US" sz="1600" dirty="0">
                <a:solidFill>
                  <a:schemeClr val="tx1"/>
                </a:solidFill>
                <a:hlinkClick r:id="rId3"/>
              </a:rPr>
              <a:t>Towards better access to scientific information</a:t>
            </a:r>
            <a:r>
              <a:rPr lang="en-US" sz="1600" dirty="0">
                <a:solidFill>
                  <a:schemeClr val="tx1"/>
                </a:solidFill>
              </a:rPr>
              <a:t>, </a:t>
            </a:r>
            <a:r>
              <a:rPr lang="en-US" sz="1600" dirty="0" smtClean="0">
                <a:solidFill>
                  <a:schemeClr val="tx1"/>
                </a:solidFill>
              </a:rPr>
              <a:t>2012</a:t>
            </a:r>
            <a:r>
              <a:rPr lang="en-US" sz="1600" dirty="0">
                <a:solidFill>
                  <a:schemeClr val="tx1"/>
                </a:solidFill>
              </a:rPr>
              <a:t>)</a:t>
            </a:r>
            <a:endParaRPr lang="fr-FR" sz="1600" dirty="0">
              <a:solidFill>
                <a:schemeClr val="tx1"/>
              </a:solidFill>
            </a:endParaRPr>
          </a:p>
        </p:txBody>
      </p:sp>
      <p:sp>
        <p:nvSpPr>
          <p:cNvPr id="18" name="Rectangle à coins arrondis 17"/>
          <p:cNvSpPr/>
          <p:nvPr/>
        </p:nvSpPr>
        <p:spPr>
          <a:xfrm>
            <a:off x="4923048" y="3110209"/>
            <a:ext cx="3978903" cy="1829141"/>
          </a:xfrm>
          <a:prstGeom prst="round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r>
              <a:rPr lang="en-US" sz="1600" dirty="0">
                <a:solidFill>
                  <a:schemeClr val="tx1"/>
                </a:solidFill>
              </a:rPr>
              <a:t>“ </a:t>
            </a:r>
            <a:r>
              <a:rPr lang="en-US" sz="1600" i="1" dirty="0">
                <a:solidFill>
                  <a:schemeClr val="tx1"/>
                </a:solidFill>
              </a:rPr>
              <a:t>Research stakeholder </a:t>
            </a:r>
            <a:r>
              <a:rPr lang="en-US" sz="1600" i="1" dirty="0" err="1">
                <a:solidFill>
                  <a:schemeClr val="tx1"/>
                </a:solidFill>
              </a:rPr>
              <a:t>organisations</a:t>
            </a:r>
            <a:r>
              <a:rPr lang="en-US" sz="1600" i="1" dirty="0">
                <a:solidFill>
                  <a:schemeClr val="tx1"/>
                </a:solidFill>
              </a:rPr>
              <a:t> are invited to adopt and implement open access </a:t>
            </a:r>
            <a:r>
              <a:rPr lang="en-US" sz="1600" i="1" dirty="0" smtClean="0">
                <a:solidFill>
                  <a:schemeClr val="tx1"/>
                </a:solidFill>
              </a:rPr>
              <a:t>measures </a:t>
            </a:r>
            <a:r>
              <a:rPr lang="en-US" sz="1600" i="1" dirty="0">
                <a:solidFill>
                  <a:schemeClr val="tx1"/>
                </a:solidFill>
              </a:rPr>
              <a:t>for publications and data resulting from </a:t>
            </a:r>
            <a:r>
              <a:rPr lang="fr-FR" sz="1600" i="1" dirty="0" err="1">
                <a:solidFill>
                  <a:schemeClr val="tx1"/>
                </a:solidFill>
              </a:rPr>
              <a:t>publicly</a:t>
            </a:r>
            <a:r>
              <a:rPr lang="fr-FR" sz="1600" i="1" dirty="0">
                <a:solidFill>
                  <a:schemeClr val="tx1"/>
                </a:solidFill>
              </a:rPr>
              <a:t> </a:t>
            </a:r>
            <a:r>
              <a:rPr lang="fr-FR" sz="1600" i="1" dirty="0" err="1">
                <a:solidFill>
                  <a:schemeClr val="tx1"/>
                </a:solidFill>
              </a:rPr>
              <a:t>funded</a:t>
            </a:r>
            <a:r>
              <a:rPr lang="fr-FR" sz="1600" i="1" dirty="0">
                <a:solidFill>
                  <a:schemeClr val="tx1"/>
                </a:solidFill>
              </a:rPr>
              <a:t> </a:t>
            </a:r>
            <a:r>
              <a:rPr lang="fr-FR" sz="1600" i="1" dirty="0" err="1">
                <a:solidFill>
                  <a:schemeClr val="tx1"/>
                </a:solidFill>
              </a:rPr>
              <a:t>research</a:t>
            </a:r>
            <a:r>
              <a:rPr lang="fr-FR" sz="1600" i="1" dirty="0">
                <a:solidFill>
                  <a:schemeClr val="tx1"/>
                </a:solidFill>
              </a:rPr>
              <a:t> </a:t>
            </a:r>
            <a:r>
              <a:rPr lang="en-US" sz="1600" dirty="0">
                <a:solidFill>
                  <a:schemeClr val="tx1"/>
                </a:solidFill>
              </a:rPr>
              <a:t>” (</a:t>
            </a:r>
            <a:r>
              <a:rPr lang="en-US" sz="1600" dirty="0">
                <a:solidFill>
                  <a:schemeClr val="tx1"/>
                </a:solidFill>
                <a:hlinkClick r:id="rId4"/>
              </a:rPr>
              <a:t>A reinforced European Research Area partnership for excellence and growth</a:t>
            </a:r>
            <a:r>
              <a:rPr lang="en-US" sz="1600" dirty="0">
                <a:solidFill>
                  <a:schemeClr val="tx1"/>
                </a:solidFill>
              </a:rPr>
              <a:t>, 2012)</a:t>
            </a:r>
            <a:endParaRPr lang="fr-FR" sz="1600" dirty="0">
              <a:solidFill>
                <a:schemeClr val="tx1"/>
              </a:solidFill>
            </a:endParaRPr>
          </a:p>
        </p:txBody>
      </p:sp>
      <p:sp>
        <p:nvSpPr>
          <p:cNvPr id="19" name="Rectangle à coins arrondis 18"/>
          <p:cNvSpPr/>
          <p:nvPr/>
        </p:nvSpPr>
        <p:spPr>
          <a:xfrm>
            <a:off x="1075765" y="5064958"/>
            <a:ext cx="7826187" cy="1165784"/>
          </a:xfrm>
          <a:prstGeom prst="round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lvl="1"/>
            <a:r>
              <a:rPr lang="en-US" sz="1800" i="1" dirty="0" smtClean="0">
                <a:solidFill>
                  <a:schemeClr val="tx1"/>
                </a:solidFill>
              </a:rPr>
              <a:t>“ </a:t>
            </a:r>
            <a:r>
              <a:rPr lang="en-US" sz="2400" b="1" i="1" dirty="0" smtClean="0">
                <a:solidFill>
                  <a:srgbClr val="6F9D20"/>
                </a:solidFill>
              </a:rPr>
              <a:t>Beside </a:t>
            </a:r>
            <a:r>
              <a:rPr lang="en-US" sz="2400" b="1" i="1" dirty="0">
                <a:solidFill>
                  <a:srgbClr val="6F9D20"/>
                </a:solidFill>
              </a:rPr>
              <a:t>Open Access, data management planning is becoming a standard scientific </a:t>
            </a:r>
            <a:r>
              <a:rPr lang="en-US" sz="2400" b="1" i="1" dirty="0" smtClean="0">
                <a:solidFill>
                  <a:srgbClr val="6F9D20"/>
                </a:solidFill>
              </a:rPr>
              <a:t>practice </a:t>
            </a:r>
            <a:r>
              <a:rPr lang="en-US" sz="1800" i="1" dirty="0" smtClean="0">
                <a:solidFill>
                  <a:schemeClr val="tx1"/>
                </a:solidFill>
              </a:rPr>
              <a:t>”</a:t>
            </a:r>
            <a:br>
              <a:rPr lang="en-US" sz="1800" i="1" dirty="0" smtClean="0">
                <a:solidFill>
                  <a:schemeClr val="tx1"/>
                </a:solidFill>
              </a:rPr>
            </a:br>
            <a:r>
              <a:rPr lang="en-US" sz="1800" dirty="0" smtClean="0">
                <a:solidFill>
                  <a:schemeClr val="tx1"/>
                </a:solidFill>
              </a:rPr>
              <a:t>(</a:t>
            </a:r>
            <a:r>
              <a:rPr lang="en-US" sz="1800" dirty="0" err="1" smtClean="0">
                <a:solidFill>
                  <a:schemeClr val="tx1"/>
                </a:solidFill>
                <a:hlinkClick r:id="rId5"/>
              </a:rPr>
              <a:t>Recommandation</a:t>
            </a:r>
            <a:r>
              <a:rPr lang="en-US" sz="1800" dirty="0" smtClean="0">
                <a:solidFill>
                  <a:schemeClr val="tx1"/>
                </a:solidFill>
                <a:hlinkClick r:id="rId5"/>
              </a:rPr>
              <a:t> </a:t>
            </a:r>
            <a:r>
              <a:rPr lang="en-US" sz="1800" dirty="0">
                <a:solidFill>
                  <a:schemeClr val="tx1"/>
                </a:solidFill>
                <a:hlinkClick r:id="rId5"/>
              </a:rPr>
              <a:t>on access to and preservation of scientific information</a:t>
            </a:r>
            <a:r>
              <a:rPr lang="en-US" sz="1800" dirty="0">
                <a:solidFill>
                  <a:schemeClr val="tx1"/>
                </a:solidFill>
              </a:rPr>
              <a:t>, </a:t>
            </a:r>
            <a:r>
              <a:rPr lang="en-US" sz="1800" b="1" dirty="0">
                <a:solidFill>
                  <a:schemeClr val="tx1"/>
                </a:solidFill>
              </a:rPr>
              <a:t>2018</a:t>
            </a:r>
            <a:r>
              <a:rPr lang="en-US" sz="1800" dirty="0">
                <a:solidFill>
                  <a:schemeClr val="tx1"/>
                </a:solidFill>
              </a:rPr>
              <a:t>)</a:t>
            </a:r>
            <a:endParaRPr lang="fr-FR" sz="1800" dirty="0">
              <a:solidFill>
                <a:schemeClr val="tx1"/>
              </a:solidFill>
            </a:endParaRPr>
          </a:p>
        </p:txBody>
      </p:sp>
    </p:spTree>
    <p:extLst>
      <p:ext uri="{BB962C8B-B14F-4D97-AF65-F5344CB8AC3E}">
        <p14:creationId xmlns:p14="http://schemas.microsoft.com/office/powerpoint/2010/main" val="18029920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3" name="Shape 113"/>
          <p:cNvSpPr txBox="1">
            <a:spLocks noGrp="1"/>
          </p:cNvSpPr>
          <p:nvPr>
            <p:ph type="ftr" sz="quarter" idx="11"/>
          </p:nvPr>
        </p:nvSpPr>
        <p:spPr/>
        <p:txBody>
          <a:bodyPr/>
          <a:lstStyle/>
          <a:p>
            <a:pPr lvl="0"/>
            <a:r>
              <a:rPr lang="fr-FR" smtClean="0">
                <a:sym typeface="Arial"/>
              </a:rPr>
              <a:t>Les plans de gestion de données -  S. Cocaud et D. L'Hostis, INRA. URFIST Paris - 05 avril 2019</a:t>
            </a:r>
            <a:endParaRPr lang="fr-FR" dirty="0">
              <a:sym typeface="Arial"/>
            </a:endParaRPr>
          </a:p>
        </p:txBody>
      </p:sp>
      <p:sp>
        <p:nvSpPr>
          <p:cNvPr id="2" name="Espace réservé du numéro de diapositive 1"/>
          <p:cNvSpPr>
            <a:spLocks noGrp="1"/>
          </p:cNvSpPr>
          <p:nvPr>
            <p:ph type="sldNum" sz="quarter" idx="12"/>
          </p:nvPr>
        </p:nvSpPr>
        <p:spPr/>
        <p:txBody>
          <a:bodyPr/>
          <a:lstStyle/>
          <a:p>
            <a:pPr lvl="0"/>
            <a:fld id="{00000000-1234-1234-1234-123412341234}" type="slidenum">
              <a:rPr lang="fr-FR" smtClean="0">
                <a:sym typeface="Arial"/>
              </a:rPr>
              <a:pPr lvl="0"/>
              <a:t>2</a:t>
            </a:fld>
            <a:endParaRPr lang="fr-FR">
              <a:sym typeface="Arial"/>
            </a:endParaRPr>
          </a:p>
        </p:txBody>
      </p:sp>
      <p:sp>
        <p:nvSpPr>
          <p:cNvPr id="22" name="Forme libre 21"/>
          <p:cNvSpPr/>
          <p:nvPr/>
        </p:nvSpPr>
        <p:spPr>
          <a:xfrm>
            <a:off x="1086399" y="2587271"/>
            <a:ext cx="3030305" cy="1338730"/>
          </a:xfrm>
          <a:custGeom>
            <a:avLst/>
            <a:gdLst>
              <a:gd name="connsiteX0" fmla="*/ 0 w 8175172"/>
              <a:gd name="connsiteY0" fmla="*/ 0 h 680400"/>
              <a:gd name="connsiteX1" fmla="*/ 8175172 w 8175172"/>
              <a:gd name="connsiteY1" fmla="*/ 0 h 680400"/>
              <a:gd name="connsiteX2" fmla="*/ 8175172 w 8175172"/>
              <a:gd name="connsiteY2" fmla="*/ 680400 h 680400"/>
              <a:gd name="connsiteX3" fmla="*/ 0 w 8175172"/>
              <a:gd name="connsiteY3" fmla="*/ 680400 h 680400"/>
              <a:gd name="connsiteX4" fmla="*/ 0 w 8175172"/>
              <a:gd name="connsiteY4" fmla="*/ 0 h 68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5172" h="680400">
                <a:moveTo>
                  <a:pt x="0" y="0"/>
                </a:moveTo>
                <a:lnTo>
                  <a:pt x="8175172" y="0"/>
                </a:lnTo>
                <a:lnTo>
                  <a:pt x="8175172" y="680400"/>
                </a:lnTo>
                <a:lnTo>
                  <a:pt x="0" y="680400"/>
                </a:lnTo>
                <a:lnTo>
                  <a:pt x="0" y="0"/>
                </a:lnTo>
                <a:close/>
              </a:path>
            </a:pathLst>
          </a:cu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73600" tIns="273600" rIns="273600" bIns="64008" numCol="1" spcCol="1270" anchor="t" anchorCtr="0">
            <a:noAutofit/>
          </a:bodyPr>
          <a:lstStyle/>
          <a:p>
            <a:pPr marL="57150" lvl="1" indent="-57150" algn="l" defTabSz="400050">
              <a:lnSpc>
                <a:spcPct val="90000"/>
              </a:lnSpc>
              <a:spcBef>
                <a:spcPct val="0"/>
              </a:spcBef>
              <a:spcAft>
                <a:spcPct val="15000"/>
              </a:spcAft>
              <a:buChar char="••"/>
            </a:pPr>
            <a:r>
              <a:rPr lang="fr-FR" sz="1600" kern="1200" dirty="0" smtClean="0">
                <a:sym typeface="Arial"/>
              </a:rPr>
              <a:t>Qu’est ce qu’un PGD ?</a:t>
            </a:r>
            <a:endParaRPr lang="fr-FR" sz="1600" kern="1200" dirty="0"/>
          </a:p>
          <a:p>
            <a:pPr marL="57150" lvl="1" indent="-57150" algn="l" defTabSz="400050">
              <a:lnSpc>
                <a:spcPct val="90000"/>
              </a:lnSpc>
              <a:spcBef>
                <a:spcPct val="0"/>
              </a:spcBef>
              <a:spcAft>
                <a:spcPct val="15000"/>
              </a:spcAft>
              <a:buChar char="••"/>
            </a:pPr>
            <a:r>
              <a:rPr lang="fr-FR" sz="1600" kern="1200" dirty="0" smtClean="0">
                <a:sym typeface="Arial"/>
              </a:rPr>
              <a:t>Pourquoi rédiger un PGD ?</a:t>
            </a:r>
            <a:endParaRPr lang="fr-FR" sz="1600" kern="1200" dirty="0"/>
          </a:p>
          <a:p>
            <a:pPr marL="57150" lvl="1" indent="-57150" algn="l" defTabSz="400050">
              <a:lnSpc>
                <a:spcPct val="90000"/>
              </a:lnSpc>
              <a:spcBef>
                <a:spcPct val="0"/>
              </a:spcBef>
              <a:spcAft>
                <a:spcPct val="15000"/>
              </a:spcAft>
              <a:buChar char="••"/>
            </a:pPr>
            <a:r>
              <a:rPr lang="fr-FR" sz="1600" kern="1200" dirty="0" smtClean="0">
                <a:sym typeface="Arial"/>
              </a:rPr>
              <a:t>Comment rédiger un PGD ?</a:t>
            </a:r>
            <a:endParaRPr lang="fr-FR" sz="1600" kern="1200" dirty="0"/>
          </a:p>
        </p:txBody>
      </p:sp>
      <p:sp>
        <p:nvSpPr>
          <p:cNvPr id="25" name="Forme libre 24"/>
          <p:cNvSpPr/>
          <p:nvPr/>
        </p:nvSpPr>
        <p:spPr>
          <a:xfrm>
            <a:off x="420958" y="2200445"/>
            <a:ext cx="1609916" cy="594192"/>
          </a:xfrm>
          <a:custGeom>
            <a:avLst/>
            <a:gdLst>
              <a:gd name="connsiteX0" fmla="*/ 0 w 1754727"/>
              <a:gd name="connsiteY0" fmla="*/ 44281 h 265680"/>
              <a:gd name="connsiteX1" fmla="*/ 44281 w 1754727"/>
              <a:gd name="connsiteY1" fmla="*/ 0 h 265680"/>
              <a:gd name="connsiteX2" fmla="*/ 1710446 w 1754727"/>
              <a:gd name="connsiteY2" fmla="*/ 0 h 265680"/>
              <a:gd name="connsiteX3" fmla="*/ 1754727 w 1754727"/>
              <a:gd name="connsiteY3" fmla="*/ 44281 h 265680"/>
              <a:gd name="connsiteX4" fmla="*/ 1754727 w 1754727"/>
              <a:gd name="connsiteY4" fmla="*/ 221399 h 265680"/>
              <a:gd name="connsiteX5" fmla="*/ 1710446 w 1754727"/>
              <a:gd name="connsiteY5" fmla="*/ 265680 h 265680"/>
              <a:gd name="connsiteX6" fmla="*/ 44281 w 1754727"/>
              <a:gd name="connsiteY6" fmla="*/ 265680 h 265680"/>
              <a:gd name="connsiteX7" fmla="*/ 0 w 1754727"/>
              <a:gd name="connsiteY7" fmla="*/ 221399 h 265680"/>
              <a:gd name="connsiteX8" fmla="*/ 0 w 1754727"/>
              <a:gd name="connsiteY8" fmla="*/ 44281 h 26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4727" h="265680">
                <a:moveTo>
                  <a:pt x="0" y="44281"/>
                </a:moveTo>
                <a:cubicBezTo>
                  <a:pt x="0" y="19825"/>
                  <a:pt x="19825" y="0"/>
                  <a:pt x="44281" y="0"/>
                </a:cubicBezTo>
                <a:lnTo>
                  <a:pt x="1710446" y="0"/>
                </a:lnTo>
                <a:cubicBezTo>
                  <a:pt x="1734902" y="0"/>
                  <a:pt x="1754727" y="19825"/>
                  <a:pt x="1754727" y="44281"/>
                </a:cubicBezTo>
                <a:lnTo>
                  <a:pt x="1754727" y="221399"/>
                </a:lnTo>
                <a:cubicBezTo>
                  <a:pt x="1754727" y="245855"/>
                  <a:pt x="1734902" y="265680"/>
                  <a:pt x="1710446" y="265680"/>
                </a:cubicBezTo>
                <a:lnTo>
                  <a:pt x="44281" y="265680"/>
                </a:lnTo>
                <a:cubicBezTo>
                  <a:pt x="19825" y="265680"/>
                  <a:pt x="0" y="245855"/>
                  <a:pt x="0" y="221399"/>
                </a:cubicBezTo>
                <a:lnTo>
                  <a:pt x="0" y="44281"/>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80000" tIns="12969" rIns="180000" bIns="12969" numCol="1" spcCol="1270" anchor="ctr" anchorCtr="0">
            <a:noAutofit/>
          </a:bodyPr>
          <a:lstStyle/>
          <a:p>
            <a:pPr lvl="0" algn="ctr" defTabSz="400050">
              <a:lnSpc>
                <a:spcPct val="90000"/>
              </a:lnSpc>
              <a:spcBef>
                <a:spcPct val="0"/>
              </a:spcBef>
              <a:spcAft>
                <a:spcPct val="35000"/>
              </a:spcAft>
            </a:pPr>
            <a:r>
              <a:rPr lang="fr-FR" sz="1600" kern="1200" dirty="0" smtClean="0"/>
              <a:t>10h-11h30</a:t>
            </a:r>
            <a:endParaRPr lang="fr-FR" sz="1600" kern="1200" dirty="0"/>
          </a:p>
        </p:txBody>
      </p:sp>
      <p:sp>
        <p:nvSpPr>
          <p:cNvPr id="28" name="Forme libre 27"/>
          <p:cNvSpPr/>
          <p:nvPr/>
        </p:nvSpPr>
        <p:spPr>
          <a:xfrm>
            <a:off x="1175036" y="5020892"/>
            <a:ext cx="2941669" cy="752167"/>
          </a:xfrm>
          <a:custGeom>
            <a:avLst/>
            <a:gdLst>
              <a:gd name="connsiteX0" fmla="*/ 0 w 8175172"/>
              <a:gd name="connsiteY0" fmla="*/ 0 h 382725"/>
              <a:gd name="connsiteX1" fmla="*/ 8175172 w 8175172"/>
              <a:gd name="connsiteY1" fmla="*/ 0 h 382725"/>
              <a:gd name="connsiteX2" fmla="*/ 8175172 w 8175172"/>
              <a:gd name="connsiteY2" fmla="*/ 382725 h 382725"/>
              <a:gd name="connsiteX3" fmla="*/ 0 w 8175172"/>
              <a:gd name="connsiteY3" fmla="*/ 382725 h 382725"/>
              <a:gd name="connsiteX4" fmla="*/ 0 w 8175172"/>
              <a:gd name="connsiteY4" fmla="*/ 0 h 382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5172" h="382725">
                <a:moveTo>
                  <a:pt x="0" y="0"/>
                </a:moveTo>
                <a:lnTo>
                  <a:pt x="8175172" y="0"/>
                </a:lnTo>
                <a:lnTo>
                  <a:pt x="8175172" y="382725"/>
                </a:lnTo>
                <a:lnTo>
                  <a:pt x="0" y="382725"/>
                </a:lnTo>
                <a:lnTo>
                  <a:pt x="0" y="0"/>
                </a:lnTo>
                <a:close/>
              </a:path>
            </a:pathLst>
          </a:custGeom>
          <a:ln>
            <a:solidFill>
              <a:schemeClr val="accent5">
                <a:lumMod val="50000"/>
              </a:schemeClr>
            </a:solidFill>
          </a:ln>
        </p:spPr>
        <p:style>
          <a:lnRef idx="2">
            <a:schemeClr val="accent2">
              <a:hueOff val="1560506"/>
              <a:satOff val="-1946"/>
              <a:lumOff val="45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73600" tIns="273600" rIns="273600" bIns="64008" numCol="1" spcCol="1270" anchor="t" anchorCtr="0">
            <a:noAutofit/>
          </a:bodyPr>
          <a:lstStyle/>
          <a:p>
            <a:pPr marL="57150" lvl="1" indent="-57150" defTabSz="400050">
              <a:lnSpc>
                <a:spcPct val="90000"/>
              </a:lnSpc>
              <a:spcBef>
                <a:spcPct val="0"/>
              </a:spcBef>
              <a:spcAft>
                <a:spcPct val="15000"/>
              </a:spcAft>
              <a:buFontTx/>
              <a:buChar char="••"/>
            </a:pPr>
            <a:r>
              <a:rPr lang="fr-FR" sz="1600" dirty="0" smtClean="0"/>
              <a:t> </a:t>
            </a:r>
            <a:r>
              <a:rPr lang="fr-FR" sz="1600" dirty="0"/>
              <a:t>Démo - Atelier DMP </a:t>
            </a:r>
            <a:r>
              <a:rPr lang="fr-FR" sz="1600" dirty="0" err="1" smtClean="0"/>
              <a:t>OPIDoR</a:t>
            </a:r>
            <a:endParaRPr lang="fr-FR" sz="1600" dirty="0"/>
          </a:p>
        </p:txBody>
      </p:sp>
      <p:sp>
        <p:nvSpPr>
          <p:cNvPr id="29" name="Forme libre 28"/>
          <p:cNvSpPr/>
          <p:nvPr/>
        </p:nvSpPr>
        <p:spPr>
          <a:xfrm>
            <a:off x="491750" y="4588460"/>
            <a:ext cx="1539124" cy="522140"/>
          </a:xfrm>
          <a:custGeom>
            <a:avLst/>
            <a:gdLst>
              <a:gd name="connsiteX0" fmla="*/ 0 w 5722620"/>
              <a:gd name="connsiteY0" fmla="*/ 44281 h 265680"/>
              <a:gd name="connsiteX1" fmla="*/ 44281 w 5722620"/>
              <a:gd name="connsiteY1" fmla="*/ 0 h 265680"/>
              <a:gd name="connsiteX2" fmla="*/ 5678339 w 5722620"/>
              <a:gd name="connsiteY2" fmla="*/ 0 h 265680"/>
              <a:gd name="connsiteX3" fmla="*/ 5722620 w 5722620"/>
              <a:gd name="connsiteY3" fmla="*/ 44281 h 265680"/>
              <a:gd name="connsiteX4" fmla="*/ 5722620 w 5722620"/>
              <a:gd name="connsiteY4" fmla="*/ 221399 h 265680"/>
              <a:gd name="connsiteX5" fmla="*/ 5678339 w 5722620"/>
              <a:gd name="connsiteY5" fmla="*/ 265680 h 265680"/>
              <a:gd name="connsiteX6" fmla="*/ 44281 w 5722620"/>
              <a:gd name="connsiteY6" fmla="*/ 265680 h 265680"/>
              <a:gd name="connsiteX7" fmla="*/ 0 w 5722620"/>
              <a:gd name="connsiteY7" fmla="*/ 221399 h 265680"/>
              <a:gd name="connsiteX8" fmla="*/ 0 w 5722620"/>
              <a:gd name="connsiteY8" fmla="*/ 44281 h 26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2620" h="265680">
                <a:moveTo>
                  <a:pt x="0" y="44281"/>
                </a:moveTo>
                <a:cubicBezTo>
                  <a:pt x="0" y="19825"/>
                  <a:pt x="19825" y="0"/>
                  <a:pt x="44281" y="0"/>
                </a:cubicBezTo>
                <a:lnTo>
                  <a:pt x="5678339" y="0"/>
                </a:lnTo>
                <a:cubicBezTo>
                  <a:pt x="5702795" y="0"/>
                  <a:pt x="5722620" y="19825"/>
                  <a:pt x="5722620" y="44281"/>
                </a:cubicBezTo>
                <a:lnTo>
                  <a:pt x="5722620" y="221399"/>
                </a:lnTo>
                <a:cubicBezTo>
                  <a:pt x="5722620" y="245855"/>
                  <a:pt x="5702795" y="265680"/>
                  <a:pt x="5678339" y="265680"/>
                </a:cubicBezTo>
                <a:lnTo>
                  <a:pt x="44281" y="265680"/>
                </a:lnTo>
                <a:cubicBezTo>
                  <a:pt x="19825" y="265680"/>
                  <a:pt x="0" y="245855"/>
                  <a:pt x="0" y="221399"/>
                </a:cubicBezTo>
                <a:lnTo>
                  <a:pt x="0" y="44281"/>
                </a:lnTo>
                <a:close/>
              </a:path>
            </a:pathLst>
          </a:custGeom>
          <a:solidFill>
            <a:schemeClr val="accent5">
              <a:lumMod val="50000"/>
            </a:schemeClr>
          </a:solidFill>
        </p:spPr>
        <p:style>
          <a:lnRef idx="2">
            <a:schemeClr val="lt1">
              <a:hueOff val="0"/>
              <a:satOff val="0"/>
              <a:lumOff val="0"/>
              <a:alphaOff val="0"/>
            </a:schemeClr>
          </a:lnRef>
          <a:fillRef idx="1">
            <a:schemeClr val="accent2">
              <a:hueOff val="1560506"/>
              <a:satOff val="-1946"/>
              <a:lumOff val="458"/>
              <a:alphaOff val="0"/>
            </a:schemeClr>
          </a:fillRef>
          <a:effectRef idx="0">
            <a:schemeClr val="accent2">
              <a:hueOff val="1560506"/>
              <a:satOff val="-1946"/>
              <a:lumOff val="458"/>
              <a:alphaOff val="0"/>
            </a:schemeClr>
          </a:effectRef>
          <a:fontRef idx="minor">
            <a:schemeClr val="lt1"/>
          </a:fontRef>
        </p:style>
        <p:txBody>
          <a:bodyPr spcFirstLastPara="0" vert="horz" wrap="square" lIns="180000" tIns="12969" rIns="180000" bIns="12969" numCol="1" spcCol="1270" anchor="ctr" anchorCtr="0">
            <a:noAutofit/>
          </a:bodyPr>
          <a:lstStyle/>
          <a:p>
            <a:pPr lvl="0" algn="ctr" defTabSz="400050">
              <a:lnSpc>
                <a:spcPct val="90000"/>
              </a:lnSpc>
              <a:spcBef>
                <a:spcPct val="0"/>
              </a:spcBef>
              <a:spcAft>
                <a:spcPct val="35000"/>
              </a:spcAft>
            </a:pPr>
            <a:r>
              <a:rPr lang="fr-FR" sz="1600" kern="1200" dirty="0" smtClean="0"/>
              <a:t>11h45-12h30</a:t>
            </a:r>
            <a:endParaRPr lang="fr-FR" sz="1600" kern="1200" dirty="0"/>
          </a:p>
        </p:txBody>
      </p:sp>
      <p:sp>
        <p:nvSpPr>
          <p:cNvPr id="49" name="Forme libre 48"/>
          <p:cNvSpPr/>
          <p:nvPr/>
        </p:nvSpPr>
        <p:spPr>
          <a:xfrm>
            <a:off x="5629455" y="1378378"/>
            <a:ext cx="3200646" cy="1356391"/>
          </a:xfrm>
          <a:custGeom>
            <a:avLst/>
            <a:gdLst>
              <a:gd name="connsiteX0" fmla="*/ 0 w 8175172"/>
              <a:gd name="connsiteY0" fmla="*/ 0 h 382725"/>
              <a:gd name="connsiteX1" fmla="*/ 8175172 w 8175172"/>
              <a:gd name="connsiteY1" fmla="*/ 0 h 382725"/>
              <a:gd name="connsiteX2" fmla="*/ 8175172 w 8175172"/>
              <a:gd name="connsiteY2" fmla="*/ 382725 h 382725"/>
              <a:gd name="connsiteX3" fmla="*/ 0 w 8175172"/>
              <a:gd name="connsiteY3" fmla="*/ 382725 h 382725"/>
              <a:gd name="connsiteX4" fmla="*/ 0 w 8175172"/>
              <a:gd name="connsiteY4" fmla="*/ 0 h 382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5172" h="382725">
                <a:moveTo>
                  <a:pt x="0" y="0"/>
                </a:moveTo>
                <a:lnTo>
                  <a:pt x="8175172" y="0"/>
                </a:lnTo>
                <a:lnTo>
                  <a:pt x="8175172" y="382725"/>
                </a:lnTo>
                <a:lnTo>
                  <a:pt x="0" y="382725"/>
                </a:lnTo>
                <a:lnTo>
                  <a:pt x="0" y="0"/>
                </a:lnTo>
                <a:close/>
              </a:path>
            </a:pathLst>
          </a:custGeom>
          <a:ln>
            <a:solidFill>
              <a:schemeClr val="accent5">
                <a:lumMod val="50000"/>
              </a:schemeClr>
            </a:solidFill>
          </a:ln>
        </p:spPr>
        <p:style>
          <a:lnRef idx="2">
            <a:schemeClr val="accent2">
              <a:hueOff val="3121013"/>
              <a:satOff val="-3893"/>
              <a:lumOff val="91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73600" tIns="273600" rIns="273600" bIns="64008" numCol="1" spcCol="1270" anchor="t" anchorCtr="0">
            <a:noAutofit/>
          </a:bodyPr>
          <a:lstStyle/>
          <a:p>
            <a:pPr marL="57150" lvl="1" indent="-57150" defTabSz="400050">
              <a:lnSpc>
                <a:spcPct val="90000"/>
              </a:lnSpc>
              <a:spcBef>
                <a:spcPct val="0"/>
              </a:spcBef>
              <a:spcAft>
                <a:spcPct val="15000"/>
              </a:spcAft>
              <a:buChar char="••"/>
            </a:pPr>
            <a:r>
              <a:rPr lang="fr-FR" sz="1600" dirty="0"/>
              <a:t>Retours </a:t>
            </a:r>
            <a:r>
              <a:rPr lang="fr-FR" sz="1600" dirty="0" smtClean="0"/>
              <a:t>d’expériences (rédaction, évaluation)</a:t>
            </a:r>
            <a:endParaRPr lang="fr-FR" sz="1600" dirty="0"/>
          </a:p>
          <a:p>
            <a:pPr marL="57150" lvl="1" indent="-57150" defTabSz="400050">
              <a:lnSpc>
                <a:spcPct val="90000"/>
              </a:lnSpc>
              <a:spcBef>
                <a:spcPct val="0"/>
              </a:spcBef>
              <a:spcAft>
                <a:spcPct val="15000"/>
              </a:spcAft>
              <a:buChar char="••"/>
            </a:pPr>
            <a:r>
              <a:rPr lang="fr-FR" sz="1600" dirty="0" smtClean="0"/>
              <a:t>Evolutions et </a:t>
            </a:r>
            <a:r>
              <a:rPr lang="fr-FR" sz="1600" dirty="0"/>
              <a:t>perspectives</a:t>
            </a:r>
          </a:p>
          <a:p>
            <a:pPr marL="57150" lvl="1" indent="-57150" defTabSz="400050">
              <a:lnSpc>
                <a:spcPct val="90000"/>
              </a:lnSpc>
              <a:spcBef>
                <a:spcPct val="0"/>
              </a:spcBef>
              <a:spcAft>
                <a:spcPct val="15000"/>
              </a:spcAft>
              <a:buChar char="••"/>
            </a:pPr>
            <a:r>
              <a:rPr lang="fr-FR" sz="1600" dirty="0"/>
              <a:t>Services support</a:t>
            </a:r>
          </a:p>
          <a:p>
            <a:pPr marL="57150" lvl="1" indent="-57150" defTabSz="400050">
              <a:lnSpc>
                <a:spcPct val="90000"/>
              </a:lnSpc>
              <a:spcBef>
                <a:spcPct val="0"/>
              </a:spcBef>
              <a:spcAft>
                <a:spcPct val="15000"/>
              </a:spcAft>
              <a:buChar char="••"/>
            </a:pPr>
            <a:endParaRPr lang="fr-FR" sz="1600" dirty="0"/>
          </a:p>
        </p:txBody>
      </p:sp>
      <p:sp>
        <p:nvSpPr>
          <p:cNvPr id="50" name="Forme libre 49"/>
          <p:cNvSpPr/>
          <p:nvPr/>
        </p:nvSpPr>
        <p:spPr>
          <a:xfrm>
            <a:off x="5185263" y="876293"/>
            <a:ext cx="1590889" cy="553617"/>
          </a:xfrm>
          <a:custGeom>
            <a:avLst/>
            <a:gdLst>
              <a:gd name="connsiteX0" fmla="*/ 0 w 1754727"/>
              <a:gd name="connsiteY0" fmla="*/ 44281 h 265680"/>
              <a:gd name="connsiteX1" fmla="*/ 44281 w 1754727"/>
              <a:gd name="connsiteY1" fmla="*/ 0 h 265680"/>
              <a:gd name="connsiteX2" fmla="*/ 1710446 w 1754727"/>
              <a:gd name="connsiteY2" fmla="*/ 0 h 265680"/>
              <a:gd name="connsiteX3" fmla="*/ 1754727 w 1754727"/>
              <a:gd name="connsiteY3" fmla="*/ 44281 h 265680"/>
              <a:gd name="connsiteX4" fmla="*/ 1754727 w 1754727"/>
              <a:gd name="connsiteY4" fmla="*/ 221399 h 265680"/>
              <a:gd name="connsiteX5" fmla="*/ 1710446 w 1754727"/>
              <a:gd name="connsiteY5" fmla="*/ 265680 h 265680"/>
              <a:gd name="connsiteX6" fmla="*/ 44281 w 1754727"/>
              <a:gd name="connsiteY6" fmla="*/ 265680 h 265680"/>
              <a:gd name="connsiteX7" fmla="*/ 0 w 1754727"/>
              <a:gd name="connsiteY7" fmla="*/ 221399 h 265680"/>
              <a:gd name="connsiteX8" fmla="*/ 0 w 1754727"/>
              <a:gd name="connsiteY8" fmla="*/ 44281 h 26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4727" h="265680">
                <a:moveTo>
                  <a:pt x="0" y="44281"/>
                </a:moveTo>
                <a:cubicBezTo>
                  <a:pt x="0" y="19825"/>
                  <a:pt x="19825" y="0"/>
                  <a:pt x="44281" y="0"/>
                </a:cubicBezTo>
                <a:lnTo>
                  <a:pt x="1710446" y="0"/>
                </a:lnTo>
                <a:cubicBezTo>
                  <a:pt x="1734902" y="0"/>
                  <a:pt x="1754727" y="19825"/>
                  <a:pt x="1754727" y="44281"/>
                </a:cubicBezTo>
                <a:lnTo>
                  <a:pt x="1754727" y="221399"/>
                </a:lnTo>
                <a:cubicBezTo>
                  <a:pt x="1754727" y="245855"/>
                  <a:pt x="1734902" y="265680"/>
                  <a:pt x="1710446" y="265680"/>
                </a:cubicBezTo>
                <a:lnTo>
                  <a:pt x="44281" y="265680"/>
                </a:lnTo>
                <a:cubicBezTo>
                  <a:pt x="19825" y="265680"/>
                  <a:pt x="0" y="245855"/>
                  <a:pt x="0" y="221399"/>
                </a:cubicBezTo>
                <a:lnTo>
                  <a:pt x="0" y="44281"/>
                </a:lnTo>
                <a:close/>
              </a:path>
            </a:pathLst>
          </a:custGeom>
          <a:solidFill>
            <a:schemeClr val="accent5">
              <a:lumMod val="50000"/>
            </a:schemeClr>
          </a:solidFill>
        </p:spPr>
        <p:style>
          <a:lnRef idx="2">
            <a:schemeClr val="lt1">
              <a:hueOff val="0"/>
              <a:satOff val="0"/>
              <a:lumOff val="0"/>
              <a:alphaOff val="0"/>
            </a:schemeClr>
          </a:lnRef>
          <a:fillRef idx="1">
            <a:schemeClr val="accent2">
              <a:hueOff val="3121013"/>
              <a:satOff val="-3893"/>
              <a:lumOff val="915"/>
              <a:alphaOff val="0"/>
            </a:schemeClr>
          </a:fillRef>
          <a:effectRef idx="0">
            <a:schemeClr val="accent2">
              <a:hueOff val="3121013"/>
              <a:satOff val="-3893"/>
              <a:lumOff val="915"/>
              <a:alphaOff val="0"/>
            </a:schemeClr>
          </a:effectRef>
          <a:fontRef idx="minor">
            <a:schemeClr val="lt1"/>
          </a:fontRef>
        </p:style>
        <p:txBody>
          <a:bodyPr spcFirstLastPara="0" vert="horz" wrap="square" lIns="180000" tIns="12969" rIns="180000" bIns="12969" numCol="1" spcCol="1270" anchor="ctr" anchorCtr="0">
            <a:noAutofit/>
          </a:bodyPr>
          <a:lstStyle/>
          <a:p>
            <a:pPr lvl="0" algn="ctr" defTabSz="400050">
              <a:lnSpc>
                <a:spcPct val="90000"/>
              </a:lnSpc>
              <a:spcBef>
                <a:spcPct val="0"/>
              </a:spcBef>
              <a:spcAft>
                <a:spcPct val="35000"/>
              </a:spcAft>
            </a:pPr>
            <a:r>
              <a:rPr lang="fr-FR" sz="1600" kern="1200" dirty="0" smtClean="0"/>
              <a:t>13h45-15h15</a:t>
            </a:r>
            <a:endParaRPr lang="fr-FR" sz="1600" kern="1200" dirty="0"/>
          </a:p>
        </p:txBody>
      </p:sp>
      <p:sp>
        <p:nvSpPr>
          <p:cNvPr id="51" name="Forme libre 50"/>
          <p:cNvSpPr/>
          <p:nvPr/>
        </p:nvSpPr>
        <p:spPr>
          <a:xfrm>
            <a:off x="5586101" y="3273222"/>
            <a:ext cx="3041271" cy="824605"/>
          </a:xfrm>
          <a:custGeom>
            <a:avLst/>
            <a:gdLst>
              <a:gd name="connsiteX0" fmla="*/ 0 w 8175172"/>
              <a:gd name="connsiteY0" fmla="*/ 0 h 680400"/>
              <a:gd name="connsiteX1" fmla="*/ 8175172 w 8175172"/>
              <a:gd name="connsiteY1" fmla="*/ 0 h 680400"/>
              <a:gd name="connsiteX2" fmla="*/ 8175172 w 8175172"/>
              <a:gd name="connsiteY2" fmla="*/ 680400 h 680400"/>
              <a:gd name="connsiteX3" fmla="*/ 0 w 8175172"/>
              <a:gd name="connsiteY3" fmla="*/ 680400 h 680400"/>
              <a:gd name="connsiteX4" fmla="*/ 0 w 8175172"/>
              <a:gd name="connsiteY4" fmla="*/ 0 h 68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5172" h="680400">
                <a:moveTo>
                  <a:pt x="0" y="0"/>
                </a:moveTo>
                <a:lnTo>
                  <a:pt x="8175172" y="0"/>
                </a:lnTo>
                <a:lnTo>
                  <a:pt x="8175172" y="680400"/>
                </a:lnTo>
                <a:lnTo>
                  <a:pt x="0" y="680400"/>
                </a:lnTo>
                <a:lnTo>
                  <a:pt x="0" y="0"/>
                </a:lnTo>
                <a:close/>
              </a:path>
            </a:pathLst>
          </a:custGeom>
          <a:ln>
            <a:solidFill>
              <a:schemeClr val="accent2"/>
            </a:solidFill>
          </a:ln>
        </p:spPr>
        <p:style>
          <a:lnRef idx="2">
            <a:schemeClr val="accent2">
              <a:hueOff val="3901266"/>
              <a:satOff val="-4866"/>
              <a:lumOff val="1144"/>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73600" tIns="273600" rIns="273600" bIns="64008" numCol="1" spcCol="1270" anchor="t" anchorCtr="0">
            <a:noAutofit/>
          </a:bodyPr>
          <a:lstStyle/>
          <a:p>
            <a:pPr marL="57150" lvl="1" indent="-57150" defTabSz="400050">
              <a:lnSpc>
                <a:spcPct val="90000"/>
              </a:lnSpc>
              <a:spcBef>
                <a:spcPct val="0"/>
              </a:spcBef>
              <a:spcAft>
                <a:spcPct val="15000"/>
              </a:spcAft>
              <a:buFontTx/>
              <a:buChar char="••"/>
            </a:pPr>
            <a:r>
              <a:rPr lang="fr-FR" sz="1600" dirty="0" smtClean="0"/>
              <a:t>Lecture critique de </a:t>
            </a:r>
            <a:r>
              <a:rPr lang="fr-FR" sz="1600" smtClean="0"/>
              <a:t>plans rédigés</a:t>
            </a:r>
            <a:endParaRPr lang="fr-FR" sz="1600" dirty="0"/>
          </a:p>
          <a:p>
            <a:pPr marL="57150" lvl="1" indent="-57150" algn="l" defTabSz="400050">
              <a:lnSpc>
                <a:spcPct val="90000"/>
              </a:lnSpc>
              <a:spcBef>
                <a:spcPct val="0"/>
              </a:spcBef>
              <a:spcAft>
                <a:spcPct val="15000"/>
              </a:spcAft>
              <a:buChar char="••"/>
            </a:pPr>
            <a:endParaRPr lang="fr-FR" sz="1600" dirty="0"/>
          </a:p>
        </p:txBody>
      </p:sp>
      <p:sp>
        <p:nvSpPr>
          <p:cNvPr id="52" name="Forme libre 51"/>
          <p:cNvSpPr/>
          <p:nvPr/>
        </p:nvSpPr>
        <p:spPr>
          <a:xfrm>
            <a:off x="5203981" y="2833802"/>
            <a:ext cx="1590889" cy="522139"/>
          </a:xfrm>
          <a:custGeom>
            <a:avLst/>
            <a:gdLst>
              <a:gd name="connsiteX0" fmla="*/ 0 w 1754727"/>
              <a:gd name="connsiteY0" fmla="*/ 44281 h 265680"/>
              <a:gd name="connsiteX1" fmla="*/ 44281 w 1754727"/>
              <a:gd name="connsiteY1" fmla="*/ 0 h 265680"/>
              <a:gd name="connsiteX2" fmla="*/ 1710446 w 1754727"/>
              <a:gd name="connsiteY2" fmla="*/ 0 h 265680"/>
              <a:gd name="connsiteX3" fmla="*/ 1754727 w 1754727"/>
              <a:gd name="connsiteY3" fmla="*/ 44281 h 265680"/>
              <a:gd name="connsiteX4" fmla="*/ 1754727 w 1754727"/>
              <a:gd name="connsiteY4" fmla="*/ 221399 h 265680"/>
              <a:gd name="connsiteX5" fmla="*/ 1710446 w 1754727"/>
              <a:gd name="connsiteY5" fmla="*/ 265680 h 265680"/>
              <a:gd name="connsiteX6" fmla="*/ 44281 w 1754727"/>
              <a:gd name="connsiteY6" fmla="*/ 265680 h 265680"/>
              <a:gd name="connsiteX7" fmla="*/ 0 w 1754727"/>
              <a:gd name="connsiteY7" fmla="*/ 221399 h 265680"/>
              <a:gd name="connsiteX8" fmla="*/ 0 w 1754727"/>
              <a:gd name="connsiteY8" fmla="*/ 44281 h 26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4727" h="265680">
                <a:moveTo>
                  <a:pt x="0" y="44281"/>
                </a:moveTo>
                <a:cubicBezTo>
                  <a:pt x="0" y="19825"/>
                  <a:pt x="19825" y="0"/>
                  <a:pt x="44281" y="0"/>
                </a:cubicBezTo>
                <a:lnTo>
                  <a:pt x="1710446" y="0"/>
                </a:lnTo>
                <a:cubicBezTo>
                  <a:pt x="1734902" y="0"/>
                  <a:pt x="1754727" y="19825"/>
                  <a:pt x="1754727" y="44281"/>
                </a:cubicBezTo>
                <a:lnTo>
                  <a:pt x="1754727" y="221399"/>
                </a:lnTo>
                <a:cubicBezTo>
                  <a:pt x="1754727" y="245855"/>
                  <a:pt x="1734902" y="265680"/>
                  <a:pt x="1710446" y="265680"/>
                </a:cubicBezTo>
                <a:lnTo>
                  <a:pt x="44281" y="265680"/>
                </a:lnTo>
                <a:cubicBezTo>
                  <a:pt x="19825" y="265680"/>
                  <a:pt x="0" y="245855"/>
                  <a:pt x="0" y="221399"/>
                </a:cubicBezTo>
                <a:lnTo>
                  <a:pt x="0" y="44281"/>
                </a:lnTo>
                <a:close/>
              </a:path>
            </a:pathLst>
          </a:custGeom>
          <a:solidFill>
            <a:schemeClr val="accent2"/>
          </a:solidFill>
        </p:spPr>
        <p:style>
          <a:lnRef idx="2">
            <a:schemeClr val="lt1">
              <a:hueOff val="0"/>
              <a:satOff val="0"/>
              <a:lumOff val="0"/>
              <a:alphaOff val="0"/>
            </a:schemeClr>
          </a:lnRef>
          <a:fillRef idx="1">
            <a:schemeClr val="accent2">
              <a:hueOff val="3901266"/>
              <a:satOff val="-4866"/>
              <a:lumOff val="1144"/>
              <a:alphaOff val="0"/>
            </a:schemeClr>
          </a:fillRef>
          <a:effectRef idx="0">
            <a:schemeClr val="accent2">
              <a:hueOff val="3901266"/>
              <a:satOff val="-4866"/>
              <a:lumOff val="1144"/>
              <a:alphaOff val="0"/>
            </a:schemeClr>
          </a:effectRef>
          <a:fontRef idx="minor">
            <a:schemeClr val="lt1"/>
          </a:fontRef>
        </p:style>
        <p:txBody>
          <a:bodyPr spcFirstLastPara="0" vert="horz" wrap="square" lIns="180000" tIns="12969" rIns="180000" bIns="12969" numCol="1" spcCol="1270" anchor="ctr" anchorCtr="0">
            <a:noAutofit/>
          </a:bodyPr>
          <a:lstStyle/>
          <a:p>
            <a:pPr lvl="0" algn="ctr" defTabSz="400050">
              <a:lnSpc>
                <a:spcPct val="90000"/>
              </a:lnSpc>
              <a:spcBef>
                <a:spcPct val="0"/>
              </a:spcBef>
              <a:spcAft>
                <a:spcPct val="35000"/>
              </a:spcAft>
            </a:pPr>
            <a:r>
              <a:rPr lang="fr-FR" sz="1600" kern="1200" dirty="0" smtClean="0"/>
              <a:t>15h15-16h15</a:t>
            </a:r>
            <a:endParaRPr lang="fr-FR" sz="1600" kern="1200" dirty="0"/>
          </a:p>
        </p:txBody>
      </p:sp>
      <p:sp>
        <p:nvSpPr>
          <p:cNvPr id="53" name="Forme libre 52"/>
          <p:cNvSpPr/>
          <p:nvPr/>
        </p:nvSpPr>
        <p:spPr>
          <a:xfrm>
            <a:off x="5586101" y="4867263"/>
            <a:ext cx="3092428" cy="719116"/>
          </a:xfrm>
          <a:custGeom>
            <a:avLst/>
            <a:gdLst>
              <a:gd name="connsiteX0" fmla="*/ 0 w 8175172"/>
              <a:gd name="connsiteY0" fmla="*/ 0 h 510300"/>
              <a:gd name="connsiteX1" fmla="*/ 8175172 w 8175172"/>
              <a:gd name="connsiteY1" fmla="*/ 0 h 510300"/>
              <a:gd name="connsiteX2" fmla="*/ 8175172 w 8175172"/>
              <a:gd name="connsiteY2" fmla="*/ 510300 h 510300"/>
              <a:gd name="connsiteX3" fmla="*/ 0 w 8175172"/>
              <a:gd name="connsiteY3" fmla="*/ 510300 h 510300"/>
              <a:gd name="connsiteX4" fmla="*/ 0 w 8175172"/>
              <a:gd name="connsiteY4" fmla="*/ 0 h 51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5172" h="510300">
                <a:moveTo>
                  <a:pt x="0" y="0"/>
                </a:moveTo>
                <a:lnTo>
                  <a:pt x="8175172" y="0"/>
                </a:lnTo>
                <a:lnTo>
                  <a:pt x="8175172" y="510300"/>
                </a:lnTo>
                <a:lnTo>
                  <a:pt x="0" y="510300"/>
                </a:lnTo>
                <a:lnTo>
                  <a:pt x="0" y="0"/>
                </a:lnTo>
                <a:close/>
              </a:path>
            </a:pathLst>
          </a:custGeom>
          <a:ln>
            <a:solidFill>
              <a:schemeClr val="accent5">
                <a:lumMod val="50000"/>
              </a:schemeClr>
            </a:solidFill>
          </a:ln>
        </p:spPr>
        <p:style>
          <a:lnRef idx="2">
            <a:schemeClr val="accent2">
              <a:hueOff val="4681519"/>
              <a:satOff val="-5839"/>
              <a:lumOff val="137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73600" tIns="273600" rIns="273600" bIns="64008" numCol="1" spcCol="1270" anchor="t" anchorCtr="0">
            <a:noAutofit/>
          </a:bodyPr>
          <a:lstStyle/>
          <a:p>
            <a:pPr marL="57150" lvl="1" indent="-57150" algn="l" defTabSz="400050">
              <a:lnSpc>
                <a:spcPct val="90000"/>
              </a:lnSpc>
              <a:spcBef>
                <a:spcPct val="0"/>
              </a:spcBef>
              <a:spcAft>
                <a:spcPct val="15000"/>
              </a:spcAft>
              <a:buChar char="••"/>
            </a:pPr>
            <a:r>
              <a:rPr lang="fr-FR" sz="1600" dirty="0" smtClean="0"/>
              <a:t> Discussion</a:t>
            </a:r>
            <a:r>
              <a:rPr lang="fr-FR" sz="1600" dirty="0"/>
              <a:t/>
            </a:r>
            <a:br>
              <a:rPr lang="fr-FR" sz="1600" dirty="0"/>
            </a:br>
            <a:endParaRPr lang="fr-FR" sz="1600" dirty="0"/>
          </a:p>
        </p:txBody>
      </p:sp>
      <p:sp>
        <p:nvSpPr>
          <p:cNvPr id="54" name="Forme libre 53"/>
          <p:cNvSpPr/>
          <p:nvPr/>
        </p:nvSpPr>
        <p:spPr>
          <a:xfrm>
            <a:off x="5188443" y="4405321"/>
            <a:ext cx="1590889" cy="553617"/>
          </a:xfrm>
          <a:custGeom>
            <a:avLst/>
            <a:gdLst>
              <a:gd name="connsiteX0" fmla="*/ 0 w 5722620"/>
              <a:gd name="connsiteY0" fmla="*/ 44281 h 265680"/>
              <a:gd name="connsiteX1" fmla="*/ 44281 w 5722620"/>
              <a:gd name="connsiteY1" fmla="*/ 0 h 265680"/>
              <a:gd name="connsiteX2" fmla="*/ 5678339 w 5722620"/>
              <a:gd name="connsiteY2" fmla="*/ 0 h 265680"/>
              <a:gd name="connsiteX3" fmla="*/ 5722620 w 5722620"/>
              <a:gd name="connsiteY3" fmla="*/ 44281 h 265680"/>
              <a:gd name="connsiteX4" fmla="*/ 5722620 w 5722620"/>
              <a:gd name="connsiteY4" fmla="*/ 221399 h 265680"/>
              <a:gd name="connsiteX5" fmla="*/ 5678339 w 5722620"/>
              <a:gd name="connsiteY5" fmla="*/ 265680 h 265680"/>
              <a:gd name="connsiteX6" fmla="*/ 44281 w 5722620"/>
              <a:gd name="connsiteY6" fmla="*/ 265680 h 265680"/>
              <a:gd name="connsiteX7" fmla="*/ 0 w 5722620"/>
              <a:gd name="connsiteY7" fmla="*/ 221399 h 265680"/>
              <a:gd name="connsiteX8" fmla="*/ 0 w 5722620"/>
              <a:gd name="connsiteY8" fmla="*/ 44281 h 26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2620" h="265680">
                <a:moveTo>
                  <a:pt x="0" y="44281"/>
                </a:moveTo>
                <a:cubicBezTo>
                  <a:pt x="0" y="19825"/>
                  <a:pt x="19825" y="0"/>
                  <a:pt x="44281" y="0"/>
                </a:cubicBezTo>
                <a:lnTo>
                  <a:pt x="5678339" y="0"/>
                </a:lnTo>
                <a:cubicBezTo>
                  <a:pt x="5702795" y="0"/>
                  <a:pt x="5722620" y="19825"/>
                  <a:pt x="5722620" y="44281"/>
                </a:cubicBezTo>
                <a:lnTo>
                  <a:pt x="5722620" y="221399"/>
                </a:lnTo>
                <a:cubicBezTo>
                  <a:pt x="5722620" y="245855"/>
                  <a:pt x="5702795" y="265680"/>
                  <a:pt x="5678339" y="265680"/>
                </a:cubicBezTo>
                <a:lnTo>
                  <a:pt x="44281" y="265680"/>
                </a:lnTo>
                <a:cubicBezTo>
                  <a:pt x="19825" y="265680"/>
                  <a:pt x="0" y="245855"/>
                  <a:pt x="0" y="221399"/>
                </a:cubicBezTo>
                <a:lnTo>
                  <a:pt x="0" y="44281"/>
                </a:lnTo>
                <a:close/>
              </a:path>
            </a:pathLst>
          </a:custGeom>
          <a:solidFill>
            <a:schemeClr val="accent5">
              <a:lumMod val="50000"/>
            </a:schemeClr>
          </a:solidFill>
        </p:spPr>
        <p:style>
          <a:lnRef idx="2">
            <a:schemeClr val="lt1">
              <a:hueOff val="0"/>
              <a:satOff val="0"/>
              <a:lumOff val="0"/>
              <a:alphaOff val="0"/>
            </a:schemeClr>
          </a:lnRef>
          <a:fillRef idx="1">
            <a:schemeClr val="accent2">
              <a:hueOff val="4681519"/>
              <a:satOff val="-5839"/>
              <a:lumOff val="1373"/>
              <a:alphaOff val="0"/>
            </a:schemeClr>
          </a:fillRef>
          <a:effectRef idx="0">
            <a:schemeClr val="accent2">
              <a:hueOff val="4681519"/>
              <a:satOff val="-5839"/>
              <a:lumOff val="1373"/>
              <a:alphaOff val="0"/>
            </a:schemeClr>
          </a:effectRef>
          <a:fontRef idx="minor">
            <a:schemeClr val="lt1"/>
          </a:fontRef>
        </p:style>
        <p:txBody>
          <a:bodyPr spcFirstLastPara="0" vert="horz" wrap="square" lIns="180000" tIns="12969" rIns="180000" bIns="12969" numCol="1" spcCol="1270" anchor="ctr" anchorCtr="0">
            <a:noAutofit/>
          </a:bodyPr>
          <a:lstStyle/>
          <a:p>
            <a:pPr lvl="0" algn="ctr" defTabSz="400050">
              <a:lnSpc>
                <a:spcPct val="90000"/>
              </a:lnSpc>
              <a:spcBef>
                <a:spcPct val="0"/>
              </a:spcBef>
              <a:spcAft>
                <a:spcPct val="35000"/>
              </a:spcAft>
            </a:pPr>
            <a:r>
              <a:rPr lang="fr-FR" sz="1600" kern="1200" dirty="0" smtClean="0"/>
              <a:t>16h15-16h30</a:t>
            </a:r>
            <a:endParaRPr lang="fr-FR" sz="1600" kern="1200" dirty="0">
              <a:solidFill>
                <a:srgbClr val="FF0000"/>
              </a:solidFill>
            </a:endParaRPr>
          </a:p>
        </p:txBody>
      </p:sp>
      <p:sp>
        <p:nvSpPr>
          <p:cNvPr id="61" name="Forme libre 60"/>
          <p:cNvSpPr/>
          <p:nvPr/>
        </p:nvSpPr>
        <p:spPr>
          <a:xfrm>
            <a:off x="4383385" y="1059432"/>
            <a:ext cx="454086" cy="4545480"/>
          </a:xfrm>
          <a:custGeom>
            <a:avLst/>
            <a:gdLst>
              <a:gd name="connsiteX0" fmla="*/ 0 w 1754727"/>
              <a:gd name="connsiteY0" fmla="*/ 44281 h 265680"/>
              <a:gd name="connsiteX1" fmla="*/ 44281 w 1754727"/>
              <a:gd name="connsiteY1" fmla="*/ 0 h 265680"/>
              <a:gd name="connsiteX2" fmla="*/ 1710446 w 1754727"/>
              <a:gd name="connsiteY2" fmla="*/ 0 h 265680"/>
              <a:gd name="connsiteX3" fmla="*/ 1754727 w 1754727"/>
              <a:gd name="connsiteY3" fmla="*/ 44281 h 265680"/>
              <a:gd name="connsiteX4" fmla="*/ 1754727 w 1754727"/>
              <a:gd name="connsiteY4" fmla="*/ 221399 h 265680"/>
              <a:gd name="connsiteX5" fmla="*/ 1710446 w 1754727"/>
              <a:gd name="connsiteY5" fmla="*/ 265680 h 265680"/>
              <a:gd name="connsiteX6" fmla="*/ 44281 w 1754727"/>
              <a:gd name="connsiteY6" fmla="*/ 265680 h 265680"/>
              <a:gd name="connsiteX7" fmla="*/ 0 w 1754727"/>
              <a:gd name="connsiteY7" fmla="*/ 221399 h 265680"/>
              <a:gd name="connsiteX8" fmla="*/ 0 w 1754727"/>
              <a:gd name="connsiteY8" fmla="*/ 44281 h 26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4727" h="265680">
                <a:moveTo>
                  <a:pt x="0" y="44281"/>
                </a:moveTo>
                <a:cubicBezTo>
                  <a:pt x="0" y="19825"/>
                  <a:pt x="19825" y="0"/>
                  <a:pt x="44281" y="0"/>
                </a:cubicBezTo>
                <a:lnTo>
                  <a:pt x="1710446" y="0"/>
                </a:lnTo>
                <a:cubicBezTo>
                  <a:pt x="1734902" y="0"/>
                  <a:pt x="1754727" y="19825"/>
                  <a:pt x="1754727" y="44281"/>
                </a:cubicBezTo>
                <a:lnTo>
                  <a:pt x="1754727" y="221399"/>
                </a:lnTo>
                <a:cubicBezTo>
                  <a:pt x="1754727" y="245855"/>
                  <a:pt x="1734902" y="265680"/>
                  <a:pt x="1710446" y="265680"/>
                </a:cubicBezTo>
                <a:lnTo>
                  <a:pt x="44281" y="265680"/>
                </a:lnTo>
                <a:cubicBezTo>
                  <a:pt x="19825" y="265680"/>
                  <a:pt x="0" y="245855"/>
                  <a:pt x="0" y="221399"/>
                </a:cubicBezTo>
                <a:lnTo>
                  <a:pt x="0" y="44281"/>
                </a:lnTo>
                <a:close/>
              </a:path>
            </a:pathLst>
          </a:custGeom>
          <a:solidFill>
            <a:schemeClr val="accent3"/>
          </a:solidFill>
        </p:spPr>
        <p:style>
          <a:lnRef idx="2">
            <a:schemeClr val="lt1">
              <a:hueOff val="0"/>
              <a:satOff val="0"/>
              <a:lumOff val="0"/>
              <a:alphaOff val="0"/>
            </a:schemeClr>
          </a:lnRef>
          <a:fillRef idx="1">
            <a:schemeClr val="accent2">
              <a:hueOff val="780253"/>
              <a:satOff val="-973"/>
              <a:lumOff val="229"/>
              <a:alphaOff val="0"/>
            </a:schemeClr>
          </a:fillRef>
          <a:effectRef idx="0">
            <a:schemeClr val="accent2">
              <a:hueOff val="780253"/>
              <a:satOff val="-973"/>
              <a:lumOff val="229"/>
              <a:alphaOff val="0"/>
            </a:schemeClr>
          </a:effectRef>
          <a:fontRef idx="minor">
            <a:schemeClr val="lt1"/>
          </a:fontRef>
        </p:style>
        <p:txBody>
          <a:bodyPr spcFirstLastPara="0" vert="vert270" wrap="square" lIns="229270" tIns="12969" rIns="229270" bIns="12969" numCol="1" spcCol="1270" anchor="ctr" anchorCtr="0">
            <a:noAutofit/>
          </a:bodyPr>
          <a:lstStyle/>
          <a:p>
            <a:pPr lvl="0" algn="ctr" defTabSz="400050">
              <a:lnSpc>
                <a:spcPct val="90000"/>
              </a:lnSpc>
              <a:spcBef>
                <a:spcPct val="0"/>
              </a:spcBef>
              <a:spcAft>
                <a:spcPct val="35000"/>
              </a:spcAft>
            </a:pPr>
            <a:r>
              <a:rPr lang="fr-FR" sz="1600" kern="1200" dirty="0" smtClean="0"/>
              <a:t>12h30-13h45 </a:t>
            </a:r>
            <a:r>
              <a:rPr lang="fr-FR" sz="1600" kern="1200" dirty="0"/>
              <a:t>: Déjeuner</a:t>
            </a:r>
          </a:p>
        </p:txBody>
      </p:sp>
      <p:grpSp>
        <p:nvGrpSpPr>
          <p:cNvPr id="108" name="Groupe 107"/>
          <p:cNvGrpSpPr/>
          <p:nvPr/>
        </p:nvGrpSpPr>
        <p:grpSpPr>
          <a:xfrm>
            <a:off x="383505" y="4030965"/>
            <a:ext cx="3733200" cy="391085"/>
            <a:chOff x="130497" y="3218104"/>
            <a:chExt cx="4106998" cy="391085"/>
          </a:xfrm>
        </p:grpSpPr>
        <p:sp>
          <p:nvSpPr>
            <p:cNvPr id="27" name="Forme libre 26"/>
            <p:cNvSpPr/>
            <p:nvPr/>
          </p:nvSpPr>
          <p:spPr>
            <a:xfrm>
              <a:off x="130497" y="3218104"/>
              <a:ext cx="2714208" cy="391085"/>
            </a:xfrm>
            <a:custGeom>
              <a:avLst/>
              <a:gdLst>
                <a:gd name="connsiteX0" fmla="*/ 0 w 1754727"/>
                <a:gd name="connsiteY0" fmla="*/ 44281 h 265680"/>
                <a:gd name="connsiteX1" fmla="*/ 44281 w 1754727"/>
                <a:gd name="connsiteY1" fmla="*/ 0 h 265680"/>
                <a:gd name="connsiteX2" fmla="*/ 1710446 w 1754727"/>
                <a:gd name="connsiteY2" fmla="*/ 0 h 265680"/>
                <a:gd name="connsiteX3" fmla="*/ 1754727 w 1754727"/>
                <a:gd name="connsiteY3" fmla="*/ 44281 h 265680"/>
                <a:gd name="connsiteX4" fmla="*/ 1754727 w 1754727"/>
                <a:gd name="connsiteY4" fmla="*/ 221399 h 265680"/>
                <a:gd name="connsiteX5" fmla="*/ 1710446 w 1754727"/>
                <a:gd name="connsiteY5" fmla="*/ 265680 h 265680"/>
                <a:gd name="connsiteX6" fmla="*/ 44281 w 1754727"/>
                <a:gd name="connsiteY6" fmla="*/ 265680 h 265680"/>
                <a:gd name="connsiteX7" fmla="*/ 0 w 1754727"/>
                <a:gd name="connsiteY7" fmla="*/ 221399 h 265680"/>
                <a:gd name="connsiteX8" fmla="*/ 0 w 1754727"/>
                <a:gd name="connsiteY8" fmla="*/ 44281 h 26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4727" h="265680">
                  <a:moveTo>
                    <a:pt x="0" y="44281"/>
                  </a:moveTo>
                  <a:cubicBezTo>
                    <a:pt x="0" y="19825"/>
                    <a:pt x="19825" y="0"/>
                    <a:pt x="44281" y="0"/>
                  </a:cubicBezTo>
                  <a:lnTo>
                    <a:pt x="1710446" y="0"/>
                  </a:lnTo>
                  <a:cubicBezTo>
                    <a:pt x="1734902" y="0"/>
                    <a:pt x="1754727" y="19825"/>
                    <a:pt x="1754727" y="44281"/>
                  </a:cubicBezTo>
                  <a:lnTo>
                    <a:pt x="1754727" y="221399"/>
                  </a:lnTo>
                  <a:cubicBezTo>
                    <a:pt x="1754727" y="245855"/>
                    <a:pt x="1734902" y="265680"/>
                    <a:pt x="1710446" y="265680"/>
                  </a:cubicBezTo>
                  <a:lnTo>
                    <a:pt x="44281" y="265680"/>
                  </a:lnTo>
                  <a:cubicBezTo>
                    <a:pt x="19825" y="265680"/>
                    <a:pt x="0" y="245855"/>
                    <a:pt x="0" y="221399"/>
                  </a:cubicBezTo>
                  <a:lnTo>
                    <a:pt x="0" y="44281"/>
                  </a:lnTo>
                  <a:close/>
                </a:path>
              </a:pathLst>
            </a:custGeom>
            <a:solidFill>
              <a:schemeClr val="bg1"/>
            </a:solidFill>
          </p:spPr>
          <p:style>
            <a:lnRef idx="2">
              <a:schemeClr val="lt1">
                <a:hueOff val="0"/>
                <a:satOff val="0"/>
                <a:lumOff val="0"/>
                <a:alphaOff val="0"/>
              </a:schemeClr>
            </a:lnRef>
            <a:fillRef idx="1">
              <a:schemeClr val="accent2">
                <a:hueOff val="780253"/>
                <a:satOff val="-973"/>
                <a:lumOff val="229"/>
                <a:alphaOff val="0"/>
              </a:schemeClr>
            </a:fillRef>
            <a:effectRef idx="0">
              <a:schemeClr val="accent2">
                <a:hueOff val="780253"/>
                <a:satOff val="-973"/>
                <a:lumOff val="229"/>
                <a:alphaOff val="0"/>
              </a:schemeClr>
            </a:effectRef>
            <a:fontRef idx="minor">
              <a:schemeClr val="lt1"/>
            </a:fontRef>
          </p:style>
          <p:txBody>
            <a:bodyPr spcFirstLastPara="0" vert="horz" wrap="square" lIns="229270" tIns="12969" rIns="229270" bIns="12969" numCol="1" spcCol="1270" anchor="ctr" anchorCtr="0">
              <a:noAutofit/>
            </a:bodyPr>
            <a:lstStyle/>
            <a:p>
              <a:pPr lvl="0" algn="l" defTabSz="400050">
                <a:lnSpc>
                  <a:spcPct val="90000"/>
                </a:lnSpc>
                <a:spcBef>
                  <a:spcPct val="0"/>
                </a:spcBef>
                <a:spcAft>
                  <a:spcPct val="35000"/>
                </a:spcAft>
              </a:pPr>
              <a:r>
                <a:rPr lang="fr-FR" b="1" kern="1200" dirty="0" smtClean="0">
                  <a:solidFill>
                    <a:srgbClr val="6F9D20"/>
                  </a:solidFill>
                </a:rPr>
                <a:t>11h30-11h45 : Pause</a:t>
              </a:r>
              <a:endParaRPr lang="fr-FR" b="1" kern="1200" dirty="0">
                <a:solidFill>
                  <a:srgbClr val="6F9D20"/>
                </a:solidFill>
              </a:endParaRPr>
            </a:p>
          </p:txBody>
        </p:sp>
        <p:cxnSp>
          <p:nvCxnSpPr>
            <p:cNvPr id="103" name="Connecteur droit 102"/>
            <p:cNvCxnSpPr/>
            <p:nvPr/>
          </p:nvCxnSpPr>
          <p:spPr>
            <a:xfrm flipV="1">
              <a:off x="319548" y="3522908"/>
              <a:ext cx="3917947" cy="2513"/>
            </a:xfrm>
            <a:prstGeom prst="line">
              <a:avLst/>
            </a:prstGeom>
            <a:ln>
              <a:solidFill>
                <a:schemeClr val="accent3"/>
              </a:solidFill>
              <a:prstDash val="dash"/>
            </a:ln>
          </p:spPr>
          <p:style>
            <a:lnRef idx="2">
              <a:schemeClr val="accent1"/>
            </a:lnRef>
            <a:fillRef idx="0">
              <a:schemeClr val="accent1"/>
            </a:fillRef>
            <a:effectRef idx="1">
              <a:schemeClr val="accent1"/>
            </a:effectRef>
            <a:fontRef idx="minor">
              <a:schemeClr val="tx1"/>
            </a:fontRef>
          </p:style>
        </p:cxnSp>
      </p:grpSp>
      <p:sp>
        <p:nvSpPr>
          <p:cNvPr id="23" name="Forme libre 22"/>
          <p:cNvSpPr/>
          <p:nvPr/>
        </p:nvSpPr>
        <p:spPr>
          <a:xfrm>
            <a:off x="1175036" y="1308725"/>
            <a:ext cx="2941669" cy="752167"/>
          </a:xfrm>
          <a:custGeom>
            <a:avLst/>
            <a:gdLst>
              <a:gd name="connsiteX0" fmla="*/ 0 w 8175172"/>
              <a:gd name="connsiteY0" fmla="*/ 0 h 382725"/>
              <a:gd name="connsiteX1" fmla="*/ 8175172 w 8175172"/>
              <a:gd name="connsiteY1" fmla="*/ 0 h 382725"/>
              <a:gd name="connsiteX2" fmla="*/ 8175172 w 8175172"/>
              <a:gd name="connsiteY2" fmla="*/ 382725 h 382725"/>
              <a:gd name="connsiteX3" fmla="*/ 0 w 8175172"/>
              <a:gd name="connsiteY3" fmla="*/ 382725 h 382725"/>
              <a:gd name="connsiteX4" fmla="*/ 0 w 8175172"/>
              <a:gd name="connsiteY4" fmla="*/ 0 h 382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5172" h="382725">
                <a:moveTo>
                  <a:pt x="0" y="0"/>
                </a:moveTo>
                <a:lnTo>
                  <a:pt x="8175172" y="0"/>
                </a:lnTo>
                <a:lnTo>
                  <a:pt x="8175172" y="382725"/>
                </a:lnTo>
                <a:lnTo>
                  <a:pt x="0" y="382725"/>
                </a:lnTo>
                <a:lnTo>
                  <a:pt x="0" y="0"/>
                </a:lnTo>
                <a:close/>
              </a:path>
            </a:pathLst>
          </a:custGeom>
          <a:ln>
            <a:solidFill>
              <a:schemeClr val="accent5">
                <a:lumMod val="50000"/>
              </a:schemeClr>
            </a:solidFill>
          </a:ln>
        </p:spPr>
        <p:style>
          <a:lnRef idx="2">
            <a:schemeClr val="accent2">
              <a:hueOff val="1560506"/>
              <a:satOff val="-1946"/>
              <a:lumOff val="45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73600" tIns="273600" rIns="273600" bIns="64008" numCol="1" spcCol="1270" anchor="t" anchorCtr="0">
            <a:noAutofit/>
          </a:bodyPr>
          <a:lstStyle/>
          <a:p>
            <a:pPr marL="57150" lvl="1" indent="-57150" defTabSz="400050">
              <a:lnSpc>
                <a:spcPct val="90000"/>
              </a:lnSpc>
              <a:spcBef>
                <a:spcPct val="0"/>
              </a:spcBef>
              <a:spcAft>
                <a:spcPct val="15000"/>
              </a:spcAft>
              <a:buFontTx/>
              <a:buChar char="••"/>
            </a:pPr>
            <a:r>
              <a:rPr lang="fr-FR" sz="1600" dirty="0" smtClean="0"/>
              <a:t>Accueil café</a:t>
            </a:r>
            <a:endParaRPr lang="fr-FR" sz="1600" dirty="0"/>
          </a:p>
        </p:txBody>
      </p:sp>
      <p:sp>
        <p:nvSpPr>
          <p:cNvPr id="24" name="Forme libre 23"/>
          <p:cNvSpPr/>
          <p:nvPr/>
        </p:nvSpPr>
        <p:spPr>
          <a:xfrm>
            <a:off x="491750" y="876293"/>
            <a:ext cx="1539124" cy="522140"/>
          </a:xfrm>
          <a:custGeom>
            <a:avLst/>
            <a:gdLst>
              <a:gd name="connsiteX0" fmla="*/ 0 w 5722620"/>
              <a:gd name="connsiteY0" fmla="*/ 44281 h 265680"/>
              <a:gd name="connsiteX1" fmla="*/ 44281 w 5722620"/>
              <a:gd name="connsiteY1" fmla="*/ 0 h 265680"/>
              <a:gd name="connsiteX2" fmla="*/ 5678339 w 5722620"/>
              <a:gd name="connsiteY2" fmla="*/ 0 h 265680"/>
              <a:gd name="connsiteX3" fmla="*/ 5722620 w 5722620"/>
              <a:gd name="connsiteY3" fmla="*/ 44281 h 265680"/>
              <a:gd name="connsiteX4" fmla="*/ 5722620 w 5722620"/>
              <a:gd name="connsiteY4" fmla="*/ 221399 h 265680"/>
              <a:gd name="connsiteX5" fmla="*/ 5678339 w 5722620"/>
              <a:gd name="connsiteY5" fmla="*/ 265680 h 265680"/>
              <a:gd name="connsiteX6" fmla="*/ 44281 w 5722620"/>
              <a:gd name="connsiteY6" fmla="*/ 265680 h 265680"/>
              <a:gd name="connsiteX7" fmla="*/ 0 w 5722620"/>
              <a:gd name="connsiteY7" fmla="*/ 221399 h 265680"/>
              <a:gd name="connsiteX8" fmla="*/ 0 w 5722620"/>
              <a:gd name="connsiteY8" fmla="*/ 44281 h 26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2620" h="265680">
                <a:moveTo>
                  <a:pt x="0" y="44281"/>
                </a:moveTo>
                <a:cubicBezTo>
                  <a:pt x="0" y="19825"/>
                  <a:pt x="19825" y="0"/>
                  <a:pt x="44281" y="0"/>
                </a:cubicBezTo>
                <a:lnTo>
                  <a:pt x="5678339" y="0"/>
                </a:lnTo>
                <a:cubicBezTo>
                  <a:pt x="5702795" y="0"/>
                  <a:pt x="5722620" y="19825"/>
                  <a:pt x="5722620" y="44281"/>
                </a:cubicBezTo>
                <a:lnTo>
                  <a:pt x="5722620" y="221399"/>
                </a:lnTo>
                <a:cubicBezTo>
                  <a:pt x="5722620" y="245855"/>
                  <a:pt x="5702795" y="265680"/>
                  <a:pt x="5678339" y="265680"/>
                </a:cubicBezTo>
                <a:lnTo>
                  <a:pt x="44281" y="265680"/>
                </a:lnTo>
                <a:cubicBezTo>
                  <a:pt x="19825" y="265680"/>
                  <a:pt x="0" y="245855"/>
                  <a:pt x="0" y="221399"/>
                </a:cubicBezTo>
                <a:lnTo>
                  <a:pt x="0" y="44281"/>
                </a:lnTo>
                <a:close/>
              </a:path>
            </a:pathLst>
          </a:custGeom>
          <a:solidFill>
            <a:schemeClr val="accent5">
              <a:lumMod val="50000"/>
            </a:schemeClr>
          </a:solidFill>
        </p:spPr>
        <p:style>
          <a:lnRef idx="2">
            <a:schemeClr val="lt1">
              <a:hueOff val="0"/>
              <a:satOff val="0"/>
              <a:lumOff val="0"/>
              <a:alphaOff val="0"/>
            </a:schemeClr>
          </a:lnRef>
          <a:fillRef idx="1">
            <a:schemeClr val="accent2">
              <a:hueOff val="1560506"/>
              <a:satOff val="-1946"/>
              <a:lumOff val="458"/>
              <a:alphaOff val="0"/>
            </a:schemeClr>
          </a:fillRef>
          <a:effectRef idx="0">
            <a:schemeClr val="accent2">
              <a:hueOff val="1560506"/>
              <a:satOff val="-1946"/>
              <a:lumOff val="458"/>
              <a:alphaOff val="0"/>
            </a:schemeClr>
          </a:effectRef>
          <a:fontRef idx="minor">
            <a:schemeClr val="lt1"/>
          </a:fontRef>
        </p:style>
        <p:txBody>
          <a:bodyPr spcFirstLastPara="0" vert="horz" wrap="square" lIns="180000" tIns="12969" rIns="180000" bIns="12969" numCol="1" spcCol="1270" anchor="ctr" anchorCtr="0">
            <a:noAutofit/>
          </a:bodyPr>
          <a:lstStyle/>
          <a:p>
            <a:pPr lvl="0" algn="ctr" defTabSz="400050">
              <a:lnSpc>
                <a:spcPct val="90000"/>
              </a:lnSpc>
              <a:spcBef>
                <a:spcPct val="0"/>
              </a:spcBef>
              <a:spcAft>
                <a:spcPct val="35000"/>
              </a:spcAft>
            </a:pPr>
            <a:r>
              <a:rPr lang="fr-FR" sz="1600" kern="1200" dirty="0" smtClean="0"/>
              <a:t>9h30-10h</a:t>
            </a:r>
            <a:endParaRPr lang="fr-FR" sz="1600" kern="1200" dirty="0"/>
          </a:p>
        </p:txBody>
      </p:sp>
    </p:spTree>
    <p:extLst>
      <p:ext uri="{BB962C8B-B14F-4D97-AF65-F5344CB8AC3E}">
        <p14:creationId xmlns:p14="http://schemas.microsoft.com/office/powerpoint/2010/main" val="17850153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smtClean="0"/>
              <a:t>Focus sur H2020</a:t>
            </a:r>
            <a:endParaRPr lang="fr-FR" dirty="0"/>
          </a:p>
        </p:txBody>
      </p:sp>
      <p:sp>
        <p:nvSpPr>
          <p:cNvPr id="2" name="Espace réservé du contenu 1"/>
          <p:cNvSpPr>
            <a:spLocks noGrp="1"/>
          </p:cNvSpPr>
          <p:nvPr>
            <p:ph sz="half" idx="1"/>
          </p:nvPr>
        </p:nvSpPr>
        <p:spPr>
          <a:xfrm>
            <a:off x="111511" y="1003610"/>
            <a:ext cx="4267355" cy="5122553"/>
          </a:xfrm>
        </p:spPr>
        <p:txBody>
          <a:bodyPr>
            <a:normAutofit/>
          </a:bodyPr>
          <a:lstStyle/>
          <a:p>
            <a:r>
              <a:rPr lang="en-US" sz="2000" dirty="0" err="1" smtClean="0"/>
              <a:t>Libre</a:t>
            </a:r>
            <a:r>
              <a:rPr lang="en-US" sz="2000" dirty="0" smtClean="0"/>
              <a:t> </a:t>
            </a:r>
            <a:r>
              <a:rPr lang="en-US" sz="2000" dirty="0" err="1" smtClean="0"/>
              <a:t>accès</a:t>
            </a:r>
            <a:r>
              <a:rPr lang="en-US" sz="2000" dirty="0" smtClean="0"/>
              <a:t> à </a:t>
            </a:r>
            <a:r>
              <a:rPr lang="en-US" sz="2000" dirty="0" err="1" smtClean="0"/>
              <a:t>toutes</a:t>
            </a:r>
            <a:r>
              <a:rPr lang="en-US" sz="2000" dirty="0" smtClean="0"/>
              <a:t> les publications </a:t>
            </a:r>
            <a:r>
              <a:rPr lang="en-US" sz="2000" dirty="0" smtClean="0">
                <a:sym typeface="Wingdings" panose="05000000000000000000" pitchFamily="2" charset="2"/>
              </a:rPr>
              <a:t> </a:t>
            </a:r>
            <a:r>
              <a:rPr lang="en-US" sz="2000" dirty="0" err="1" smtClean="0"/>
              <a:t>dans</a:t>
            </a:r>
            <a:r>
              <a:rPr lang="en-US" sz="2000" dirty="0" smtClean="0"/>
              <a:t> revues avec peer review</a:t>
            </a:r>
          </a:p>
          <a:p>
            <a:r>
              <a:rPr lang="fr-FR" sz="2000" dirty="0" smtClean="0"/>
              <a:t>Libre </a:t>
            </a:r>
            <a:r>
              <a:rPr lang="fr-FR" sz="2000" dirty="0"/>
              <a:t>accès aux données de recherche (ORD </a:t>
            </a:r>
            <a:r>
              <a:rPr lang="fr-FR" sz="2000" dirty="0" smtClean="0"/>
              <a:t>Pilot étendu)</a:t>
            </a:r>
            <a:endParaRPr lang="fr-FR" sz="2000" dirty="0"/>
          </a:p>
          <a:p>
            <a:pPr lvl="1"/>
            <a:r>
              <a:rPr lang="fr-FR" sz="1800" dirty="0" smtClean="0">
                <a:solidFill>
                  <a:schemeClr val="dk1"/>
                </a:solidFill>
                <a:latin typeface="Calibri"/>
                <a:ea typeface="Calibri"/>
                <a:cs typeface="Calibri"/>
                <a:sym typeface="Calibri"/>
              </a:rPr>
              <a:t>Données </a:t>
            </a:r>
            <a:r>
              <a:rPr lang="fr-FR" sz="1800" dirty="0">
                <a:solidFill>
                  <a:schemeClr val="dk1"/>
                </a:solidFill>
                <a:latin typeface="Calibri"/>
                <a:ea typeface="Calibri"/>
                <a:cs typeface="Calibri"/>
                <a:sym typeface="Calibri"/>
              </a:rPr>
              <a:t>et métadonnées nécessaires à la validation des publications </a:t>
            </a:r>
            <a:endParaRPr lang="fr-FR" sz="1800" dirty="0" smtClean="0">
              <a:solidFill>
                <a:schemeClr val="dk1"/>
              </a:solidFill>
              <a:latin typeface="Calibri"/>
              <a:ea typeface="Calibri"/>
              <a:cs typeface="Calibri"/>
              <a:sym typeface="Calibri"/>
            </a:endParaRPr>
          </a:p>
          <a:p>
            <a:pPr lvl="1"/>
            <a:r>
              <a:rPr lang="fr-FR" sz="1800" dirty="0" smtClean="0">
                <a:solidFill>
                  <a:schemeClr val="dk1"/>
                </a:solidFill>
                <a:latin typeface="Calibri"/>
                <a:cs typeface="Calibri"/>
                <a:sym typeface="Calibri"/>
              </a:rPr>
              <a:t>Autres (méta)données </a:t>
            </a:r>
            <a:r>
              <a:rPr lang="fr-FR" sz="1800" dirty="0" smtClean="0"/>
              <a:t>"</a:t>
            </a:r>
            <a:r>
              <a:rPr lang="fr-FR" sz="1800" b="1" i="1" dirty="0" smtClean="0">
                <a:solidFill>
                  <a:schemeClr val="accent3"/>
                </a:solidFill>
              </a:rPr>
              <a:t>as </a:t>
            </a:r>
            <a:r>
              <a:rPr lang="fr-FR" sz="1800" b="1" i="1" dirty="0">
                <a:solidFill>
                  <a:schemeClr val="accent3"/>
                </a:solidFill>
              </a:rPr>
              <a:t>open as possible, as </a:t>
            </a:r>
            <a:r>
              <a:rPr lang="fr-FR" sz="1800" b="1" i="1" dirty="0" err="1">
                <a:solidFill>
                  <a:schemeClr val="accent3"/>
                </a:solidFill>
              </a:rPr>
              <a:t>closed</a:t>
            </a:r>
            <a:r>
              <a:rPr lang="fr-FR" sz="1800" b="1" i="1" dirty="0">
                <a:solidFill>
                  <a:schemeClr val="accent3"/>
                </a:solidFill>
              </a:rPr>
              <a:t> as </a:t>
            </a:r>
            <a:r>
              <a:rPr lang="fr-FR" sz="1800" b="1" i="1" dirty="0" err="1">
                <a:solidFill>
                  <a:schemeClr val="accent3"/>
                </a:solidFill>
              </a:rPr>
              <a:t>necessary</a:t>
            </a:r>
            <a:r>
              <a:rPr lang="fr-FR" sz="1800" dirty="0"/>
              <a:t>" </a:t>
            </a:r>
          </a:p>
          <a:p>
            <a:pPr lvl="1"/>
            <a:r>
              <a:rPr lang="fr-FR" sz="1800" b="1" dirty="0"/>
              <a:t>PGD </a:t>
            </a:r>
            <a:r>
              <a:rPr lang="fr-FR" sz="1800" b="1" dirty="0" smtClean="0"/>
              <a:t>obligatoire</a:t>
            </a:r>
          </a:p>
          <a:p>
            <a:r>
              <a:rPr lang="fr-FR" sz="2000" dirty="0" smtClean="0"/>
              <a:t>Désengagement </a:t>
            </a:r>
            <a:r>
              <a:rPr lang="fr-FR" sz="2000" dirty="0"/>
              <a:t>possible (</a:t>
            </a:r>
            <a:r>
              <a:rPr lang="fr-FR" sz="2000" dirty="0" err="1"/>
              <a:t>opt</a:t>
            </a:r>
            <a:r>
              <a:rPr lang="fr-FR" sz="2000" dirty="0"/>
              <a:t> out</a:t>
            </a:r>
            <a:r>
              <a:rPr lang="fr-FR" sz="2000" dirty="0" smtClean="0"/>
              <a:t>)</a:t>
            </a:r>
            <a:endParaRPr lang="fr-FR" sz="1800" dirty="0" smtClean="0"/>
          </a:p>
          <a:p>
            <a:endParaRPr lang="fr-FR" sz="2000" dirty="0" smtClean="0"/>
          </a:p>
          <a:p>
            <a:endParaRPr lang="fr-FR" sz="2000" dirty="0"/>
          </a:p>
        </p:txBody>
      </p:sp>
      <p:sp>
        <p:nvSpPr>
          <p:cNvPr id="19" name="Espace réservé du contenu 18"/>
          <p:cNvSpPr>
            <a:spLocks noGrp="1"/>
          </p:cNvSpPr>
          <p:nvPr>
            <p:ph sz="half" idx="2"/>
          </p:nvPr>
        </p:nvSpPr>
        <p:spPr/>
        <p:txBody>
          <a:bodyPr>
            <a:normAutofit/>
          </a:bodyPr>
          <a:lstStyle/>
          <a:p>
            <a:endParaRPr lang="fr-FR"/>
          </a:p>
        </p:txBody>
      </p:sp>
      <p:sp>
        <p:nvSpPr>
          <p:cNvPr id="4" name="Espace réservé du pied de page 3"/>
          <p:cNvSpPr>
            <a:spLocks noGrp="1"/>
          </p:cNvSpPr>
          <p:nvPr>
            <p:ph type="ftr" sz="quarter" idx="11"/>
          </p:nvPr>
        </p:nvSpPr>
        <p:spPr/>
        <p:txBody>
          <a:bodyPr/>
          <a:lstStyle/>
          <a:p>
            <a:r>
              <a:rPr lang="fr-FR" smtClean="0"/>
              <a:t>Les plans de gestion de données -  S. Cocaud et D. L'Hostis, INRA. URFIST Paris - 05 avril 2019</a:t>
            </a:r>
            <a:endParaRPr lang="fr-FR"/>
          </a:p>
        </p:txBody>
      </p:sp>
      <p:sp>
        <p:nvSpPr>
          <p:cNvPr id="5" name="Espace réservé du numéro de diapositive 4"/>
          <p:cNvSpPr>
            <a:spLocks noGrp="1"/>
          </p:cNvSpPr>
          <p:nvPr>
            <p:ph type="sldNum" sz="quarter" idx="12"/>
          </p:nvPr>
        </p:nvSpPr>
        <p:spPr/>
        <p:txBody>
          <a:bodyPr/>
          <a:lstStyle/>
          <a:p>
            <a:pPr lvl="0"/>
            <a:fld id="{00000000-1234-1234-1234-123412341234}" type="slidenum">
              <a:rPr lang="fr-FR" smtClean="0">
                <a:sym typeface="Arial"/>
              </a:rPr>
              <a:pPr lvl="0"/>
              <a:t>20</a:t>
            </a:fld>
            <a:endParaRPr lang="fr-FR">
              <a:sym typeface="Arial"/>
            </a:endParaRPr>
          </a:p>
        </p:txBody>
      </p:sp>
      <p:pic>
        <p:nvPicPr>
          <p:cNvPr id="7" name="Image 6"/>
          <p:cNvPicPr>
            <a:picLocks noChangeAspect="1"/>
          </p:cNvPicPr>
          <p:nvPr/>
        </p:nvPicPr>
        <p:blipFill>
          <a:blip r:embed="rId3"/>
          <a:stretch>
            <a:fillRect/>
          </a:stretch>
        </p:blipFill>
        <p:spPr>
          <a:xfrm>
            <a:off x="4490379" y="401596"/>
            <a:ext cx="4542109" cy="5597609"/>
          </a:xfrm>
          <a:prstGeom prst="rect">
            <a:avLst/>
          </a:prstGeom>
        </p:spPr>
      </p:pic>
      <p:sp>
        <p:nvSpPr>
          <p:cNvPr id="8" name="Rectangle 7"/>
          <p:cNvSpPr/>
          <p:nvPr/>
        </p:nvSpPr>
        <p:spPr>
          <a:xfrm>
            <a:off x="4144000" y="5999205"/>
            <a:ext cx="5000000" cy="253916"/>
          </a:xfrm>
          <a:prstGeom prst="rect">
            <a:avLst/>
          </a:prstGeom>
          <a:solidFill>
            <a:schemeClr val="bg1"/>
          </a:solidFill>
        </p:spPr>
        <p:txBody>
          <a:bodyPr wrap="square">
            <a:spAutoFit/>
          </a:bodyPr>
          <a:lstStyle/>
          <a:p>
            <a:r>
              <a:rPr lang="fr-FR" sz="1050" dirty="0">
                <a:hlinkClick r:id="rId4"/>
              </a:rPr>
              <a:t>https://</a:t>
            </a:r>
            <a:r>
              <a:rPr lang="fr-FR" sz="1050" dirty="0" smtClean="0">
                <a:hlinkClick r:id="rId4"/>
              </a:rPr>
              <a:t>ec.europa.eu/research/press/2016/pdf/opendata-infographic_072016.pdf</a:t>
            </a:r>
            <a:endParaRPr lang="fr-FR" sz="1050" dirty="0"/>
          </a:p>
        </p:txBody>
      </p:sp>
    </p:spTree>
    <p:extLst>
      <p:ext uri="{BB962C8B-B14F-4D97-AF65-F5344CB8AC3E}">
        <p14:creationId xmlns:p14="http://schemas.microsoft.com/office/powerpoint/2010/main" val="13143460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457199" y="1417638"/>
            <a:ext cx="8175811" cy="3992621"/>
          </a:xfrm>
        </p:spPr>
        <p:txBody>
          <a:bodyPr>
            <a:normAutofit/>
          </a:bodyPr>
          <a:lstStyle/>
          <a:p>
            <a:pPr marL="0" indent="0">
              <a:buNone/>
            </a:pPr>
            <a:r>
              <a:rPr lang="fr-FR" sz="2400" dirty="0" smtClean="0"/>
              <a:t>Les bénéficiaires doivent</a:t>
            </a:r>
            <a:endParaRPr lang="fr-FR" dirty="0" smtClean="0"/>
          </a:p>
          <a:p>
            <a:pPr lvl="1"/>
            <a:r>
              <a:rPr lang="fr-FR" sz="1700" b="1" dirty="0" smtClean="0">
                <a:solidFill>
                  <a:srgbClr val="6F9D20"/>
                </a:solidFill>
              </a:rPr>
              <a:t>déposer dans un entrepôt </a:t>
            </a:r>
            <a:r>
              <a:rPr lang="fr-FR" sz="1700" dirty="0" smtClean="0"/>
              <a:t>de données de la recherche et prendre des mesures afin de rendre possibles l’accès, l’exploration, l’exploitation, la reproduction et la diffusion par un tiers – et ce </a:t>
            </a:r>
            <a:r>
              <a:rPr lang="fr-FR" sz="1700" b="1" dirty="0" smtClean="0">
                <a:solidFill>
                  <a:srgbClr val="6F9D20"/>
                </a:solidFill>
              </a:rPr>
              <a:t>gratuitement</a:t>
            </a:r>
            <a:r>
              <a:rPr lang="fr-FR" sz="1700" dirty="0" smtClean="0"/>
              <a:t> pour tout utilisateur – des éléments suivants : </a:t>
            </a:r>
            <a:br>
              <a:rPr lang="fr-FR" sz="1700" dirty="0" smtClean="0"/>
            </a:br>
            <a:r>
              <a:rPr lang="fr-FR" sz="1600" dirty="0" smtClean="0"/>
              <a:t>- les </a:t>
            </a:r>
            <a:r>
              <a:rPr lang="fr-FR" sz="1600" b="1" dirty="0" smtClean="0">
                <a:solidFill>
                  <a:srgbClr val="6F9D20"/>
                </a:solidFill>
              </a:rPr>
              <a:t>données</a:t>
            </a:r>
            <a:r>
              <a:rPr lang="fr-FR" sz="1600" dirty="0" smtClean="0"/>
              <a:t>, y compris les métadonnées associées, </a:t>
            </a:r>
            <a:r>
              <a:rPr lang="fr-FR" sz="1600" b="1" dirty="0" smtClean="0">
                <a:solidFill>
                  <a:srgbClr val="6F9D20"/>
                </a:solidFill>
              </a:rPr>
              <a:t>nécessaires à la validation des résultats </a:t>
            </a:r>
            <a:r>
              <a:rPr lang="fr-FR" sz="1600" dirty="0" smtClean="0"/>
              <a:t>présentés dans des publications </a:t>
            </a:r>
            <a:r>
              <a:rPr lang="fr-FR" sz="1600" i="1" dirty="0" smtClean="0"/>
              <a:t>scientifiques</a:t>
            </a:r>
            <a:r>
              <a:rPr lang="fr-FR" sz="1600" dirty="0" smtClean="0"/>
              <a:t> </a:t>
            </a:r>
            <a:r>
              <a:rPr lang="fr-FR" sz="1600" b="1" dirty="0" smtClean="0">
                <a:solidFill>
                  <a:srgbClr val="6F9D20"/>
                </a:solidFill>
              </a:rPr>
              <a:t>le plus tôt possible </a:t>
            </a:r>
            <a:r>
              <a:rPr lang="fr-FR" sz="1600" dirty="0" smtClean="0"/>
              <a:t>; </a:t>
            </a:r>
            <a:br>
              <a:rPr lang="fr-FR" sz="1600" dirty="0" smtClean="0"/>
            </a:br>
            <a:r>
              <a:rPr lang="fr-FR" sz="1600" dirty="0" smtClean="0"/>
              <a:t>- les autres données, y compris les métadonnées associées, comme indiqué, et dans les délais stipulés dans le </a:t>
            </a:r>
            <a:r>
              <a:rPr lang="fr-FR" sz="1600" b="1" dirty="0" smtClean="0">
                <a:solidFill>
                  <a:srgbClr val="6F9D20"/>
                </a:solidFill>
              </a:rPr>
              <a:t>plan de gestion des données</a:t>
            </a:r>
            <a:r>
              <a:rPr lang="fr-FR" sz="1600" b="1" dirty="0" smtClean="0"/>
              <a:t> </a:t>
            </a:r>
            <a:r>
              <a:rPr lang="fr-FR" sz="1600" dirty="0" smtClean="0"/>
              <a:t>(voir annexe 1) ; </a:t>
            </a:r>
          </a:p>
          <a:p>
            <a:pPr lvl="1"/>
            <a:r>
              <a:rPr lang="fr-FR" sz="1600" dirty="0" smtClean="0"/>
              <a:t>fournir des informations – via l’entrepôt – sur les outils et instruments à la disposition des bénéficiaires et nécessaires à la validation des résultats (et, si possible, fournir les outils et instruments eux-mêmes). </a:t>
            </a:r>
          </a:p>
        </p:txBody>
      </p:sp>
      <p:sp>
        <p:nvSpPr>
          <p:cNvPr id="3" name="Titre 2"/>
          <p:cNvSpPr>
            <a:spLocks noGrp="1"/>
          </p:cNvSpPr>
          <p:nvPr>
            <p:ph type="title"/>
          </p:nvPr>
        </p:nvSpPr>
        <p:spPr>
          <a:xfrm>
            <a:off x="457200" y="274638"/>
            <a:ext cx="8575288" cy="1143000"/>
          </a:xfrm>
        </p:spPr>
        <p:txBody>
          <a:bodyPr>
            <a:normAutofit fontScale="90000"/>
          </a:bodyPr>
          <a:lstStyle/>
          <a:p>
            <a:r>
              <a:rPr lang="fr-FR" dirty="0" smtClean="0"/>
              <a:t>Focus H2020</a:t>
            </a:r>
            <a:br>
              <a:rPr lang="fr-FR" dirty="0" smtClean="0"/>
            </a:br>
            <a:r>
              <a:rPr lang="fr-FR" sz="3100" dirty="0" smtClean="0">
                <a:hlinkClick r:id="rId3"/>
              </a:rPr>
              <a:t>Article 29.3 Modèle de convention de subvention</a:t>
            </a:r>
            <a:r>
              <a:rPr lang="fr-FR" dirty="0"/>
              <a:t/>
            </a:r>
            <a:br>
              <a:rPr lang="fr-FR" dirty="0"/>
            </a:br>
            <a:endParaRPr lang="fr-FR" dirty="0"/>
          </a:p>
        </p:txBody>
      </p:sp>
      <p:sp>
        <p:nvSpPr>
          <p:cNvPr id="4" name="Espace réservé du pied de page 3"/>
          <p:cNvSpPr>
            <a:spLocks noGrp="1"/>
          </p:cNvSpPr>
          <p:nvPr>
            <p:ph type="ftr" sz="quarter" idx="11"/>
          </p:nvPr>
        </p:nvSpPr>
        <p:spPr/>
        <p:txBody>
          <a:bodyPr/>
          <a:lstStyle/>
          <a:p>
            <a:r>
              <a:rPr lang="fr-FR" smtClean="0"/>
              <a:t>Les plans de gestion de données -  S. Cocaud et D. L'Hostis, INRA. URFIST Paris - 05 avril 2019</a:t>
            </a:r>
            <a:endParaRPr lang="fr-FR"/>
          </a:p>
        </p:txBody>
      </p:sp>
      <p:sp>
        <p:nvSpPr>
          <p:cNvPr id="5" name="Espace réservé du numéro de diapositive 4"/>
          <p:cNvSpPr>
            <a:spLocks noGrp="1"/>
          </p:cNvSpPr>
          <p:nvPr>
            <p:ph type="sldNum" sz="quarter" idx="12"/>
          </p:nvPr>
        </p:nvSpPr>
        <p:spPr/>
        <p:txBody>
          <a:bodyPr/>
          <a:lstStyle/>
          <a:p>
            <a:pPr lvl="0"/>
            <a:fld id="{00000000-1234-1234-1234-123412341234}" type="slidenum">
              <a:rPr lang="fr-FR" smtClean="0">
                <a:sym typeface="Arial"/>
              </a:rPr>
              <a:pPr lvl="0"/>
              <a:t>21</a:t>
            </a:fld>
            <a:endParaRPr lang="fr-FR">
              <a:sym typeface="Arial"/>
            </a:endParaRPr>
          </a:p>
        </p:txBody>
      </p:sp>
      <p:sp>
        <p:nvSpPr>
          <p:cNvPr id="14" name="Rectangle 13"/>
          <p:cNvSpPr/>
          <p:nvPr/>
        </p:nvSpPr>
        <p:spPr>
          <a:xfrm>
            <a:off x="630044" y="5070017"/>
            <a:ext cx="8229599" cy="1077218"/>
          </a:xfrm>
          <a:prstGeom prst="rect">
            <a:avLst/>
          </a:prstGeom>
          <a:solidFill>
            <a:schemeClr val="bg2"/>
          </a:solidFill>
        </p:spPr>
        <p:txBody>
          <a:bodyPr wrap="square">
            <a:spAutoFit/>
          </a:bodyPr>
          <a:lstStyle/>
          <a:p>
            <a:r>
              <a:rPr lang="fr-FR" sz="1600" dirty="0"/>
              <a:t>Ces dispositions sont expliquées en détail dans les </a:t>
            </a:r>
            <a:r>
              <a:rPr lang="en-US" sz="1600" dirty="0">
                <a:hlinkClick r:id="rId4"/>
              </a:rPr>
              <a:t>Guidelines to the Rules on Open Access to Scientific Publications and Open Access to Research Data in Horizon 2020</a:t>
            </a:r>
            <a:r>
              <a:rPr lang="fr-FR" sz="1600" dirty="0"/>
              <a:t> </a:t>
            </a:r>
            <a:r>
              <a:rPr lang="fr-FR" sz="1600" dirty="0" smtClean="0"/>
              <a:t>et </a:t>
            </a:r>
            <a:r>
              <a:rPr lang="fr-FR" sz="1600" dirty="0"/>
              <a:t>dans le </a:t>
            </a:r>
            <a:r>
              <a:rPr lang="fr-FR" sz="1600" dirty="0">
                <a:hlinkClick r:id="rId5"/>
              </a:rPr>
              <a:t>Modèle de convention de subvention </a:t>
            </a:r>
            <a:r>
              <a:rPr lang="fr-FR" sz="1600" dirty="0" smtClean="0">
                <a:hlinkClick r:id="rId5"/>
              </a:rPr>
              <a:t>annoté</a:t>
            </a:r>
            <a:r>
              <a:rPr lang="fr-FR" sz="1600" dirty="0"/>
              <a:t> </a:t>
            </a:r>
            <a:r>
              <a:rPr lang="fr-FR" sz="1600" dirty="0" smtClean="0"/>
              <a:t>: </a:t>
            </a:r>
            <a:r>
              <a:rPr lang="en-US" sz="1600" dirty="0">
                <a:latin typeface="Arial" panose="020B0604020202020204" pitchFamily="34" charset="0"/>
                <a:cs typeface="Arial" panose="020B0604020202020204" pitchFamily="34" charset="0"/>
              </a:rPr>
              <a:t>H2020 AGA — </a:t>
            </a:r>
            <a:r>
              <a:rPr lang="en-US" sz="1600" b="1" dirty="0">
                <a:latin typeface="Arial" panose="020B0604020202020204" pitchFamily="34" charset="0"/>
                <a:cs typeface="Arial" panose="020B0604020202020204" pitchFamily="34" charset="0"/>
              </a:rPr>
              <a:t>Annotated Model Grant Agreement</a:t>
            </a:r>
            <a:r>
              <a:rPr lang="en-US" sz="1600" dirty="0">
                <a:latin typeface="Arial" panose="020B0604020202020204" pitchFamily="34" charset="0"/>
                <a:cs typeface="Arial" panose="020B0604020202020204" pitchFamily="34" charset="0"/>
              </a:rPr>
              <a:t>: V4.1 – </a:t>
            </a:r>
            <a:r>
              <a:rPr lang="en-US" sz="1600" dirty="0" smtClean="0">
                <a:latin typeface="Arial" panose="020B0604020202020204" pitchFamily="34" charset="0"/>
                <a:cs typeface="Arial" panose="020B0604020202020204" pitchFamily="34" charset="0"/>
              </a:rPr>
              <a:t>26.10.2017</a:t>
            </a:r>
            <a:endParaRPr lang="fr-FR"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16183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idx="1"/>
          </p:nvPr>
        </p:nvSpPr>
        <p:spPr>
          <a:xfrm>
            <a:off x="457200" y="1600200"/>
            <a:ext cx="8229600" cy="2497237"/>
          </a:xfrm>
        </p:spPr>
        <p:txBody>
          <a:bodyPr>
            <a:normAutofit fontScale="70000" lnSpcReduction="20000"/>
          </a:bodyPr>
          <a:lstStyle/>
          <a:p>
            <a:r>
              <a:rPr lang="fr-FR" sz="3200" dirty="0" smtClean="0"/>
              <a:t>Coûts additionnels nécessaires à l’ouverture des données, pendant la durée du projet.</a:t>
            </a:r>
          </a:p>
          <a:p>
            <a:pPr lvl="1"/>
            <a:r>
              <a:rPr lang="fr-FR" dirty="0" smtClean="0"/>
              <a:t>Estimation : 5% du budget du projet consacré à la gestion des données</a:t>
            </a:r>
          </a:p>
          <a:p>
            <a:pPr lvl="1"/>
            <a:r>
              <a:rPr lang="fr-FR" dirty="0" smtClean="0"/>
              <a:t>Guides :</a:t>
            </a:r>
          </a:p>
          <a:p>
            <a:pPr lvl="2"/>
            <a:r>
              <a:rPr lang="en-US" dirty="0" smtClean="0">
                <a:hlinkClick r:id="rId3"/>
              </a:rPr>
              <a:t>UK Data service. Data Management Costing Tool</a:t>
            </a:r>
            <a:r>
              <a:rPr lang="fr-FR" dirty="0" smtClean="0"/>
              <a:t> </a:t>
            </a:r>
          </a:p>
          <a:p>
            <a:pPr lvl="2"/>
            <a:r>
              <a:rPr lang="fr-FR" dirty="0" smtClean="0"/>
              <a:t>Assistance auprès d’</a:t>
            </a:r>
            <a:r>
              <a:rPr lang="fr-FR" dirty="0" smtClean="0">
                <a:hlinkClick r:id="rId4"/>
              </a:rPr>
              <a:t>OpenAIRE2020</a:t>
            </a:r>
            <a:endParaRPr lang="fr-FR" dirty="0" smtClean="0"/>
          </a:p>
          <a:p>
            <a:pPr lvl="2"/>
            <a:r>
              <a:rPr lang="fr-FR" dirty="0" smtClean="0"/>
              <a:t>Site Inra Q/R en IST : </a:t>
            </a:r>
            <a:r>
              <a:rPr lang="fr-FR" dirty="0" smtClean="0">
                <a:hlinkClick r:id="rId5"/>
              </a:rPr>
              <a:t>Evaluation des coûts éligibles au financement pour la gestion des données</a:t>
            </a:r>
            <a:endParaRPr lang="fr-FR" dirty="0" smtClean="0"/>
          </a:p>
          <a:p>
            <a:pPr lvl="1"/>
            <a:endParaRPr lang="fr-FR" dirty="0" smtClean="0"/>
          </a:p>
          <a:p>
            <a:pPr lvl="1"/>
            <a:endParaRPr lang="fr-FR" dirty="0"/>
          </a:p>
        </p:txBody>
      </p:sp>
      <p:sp>
        <p:nvSpPr>
          <p:cNvPr id="4" name="Titre 3"/>
          <p:cNvSpPr>
            <a:spLocks noGrp="1"/>
          </p:cNvSpPr>
          <p:nvPr>
            <p:ph type="title"/>
          </p:nvPr>
        </p:nvSpPr>
        <p:spPr>
          <a:xfrm>
            <a:off x="457200" y="274638"/>
            <a:ext cx="8392886" cy="1143000"/>
          </a:xfrm>
        </p:spPr>
        <p:txBody>
          <a:bodyPr>
            <a:normAutofit fontScale="90000"/>
          </a:bodyPr>
          <a:lstStyle/>
          <a:p>
            <a:r>
              <a:rPr lang="fr-FR" dirty="0" smtClean="0"/>
              <a:t>Focus H2020 </a:t>
            </a:r>
            <a:br>
              <a:rPr lang="fr-FR" dirty="0" smtClean="0"/>
            </a:br>
            <a:r>
              <a:rPr lang="fr-FR" dirty="0" smtClean="0"/>
              <a:t>Coûts de l’Open data éligibles au financement </a:t>
            </a:r>
            <a:endParaRPr lang="fr-FR" dirty="0"/>
          </a:p>
        </p:txBody>
      </p:sp>
      <p:sp>
        <p:nvSpPr>
          <p:cNvPr id="8" name="Espace réservé du pied de page 7"/>
          <p:cNvSpPr>
            <a:spLocks noGrp="1"/>
          </p:cNvSpPr>
          <p:nvPr>
            <p:ph type="ftr" sz="quarter" idx="11"/>
          </p:nvPr>
        </p:nvSpPr>
        <p:spPr/>
        <p:txBody>
          <a:bodyPr/>
          <a:lstStyle/>
          <a:p>
            <a:r>
              <a:rPr lang="fr-FR" smtClean="0"/>
              <a:t>Les plans de gestion de données -  S. Cocaud et D. L'Hostis, INRA. URFIST Paris - 05 avril 2019</a:t>
            </a:r>
            <a:endParaRPr lang="fr-FR"/>
          </a:p>
        </p:txBody>
      </p:sp>
      <p:sp>
        <p:nvSpPr>
          <p:cNvPr id="9" name="Espace réservé du numéro de diapositive 8"/>
          <p:cNvSpPr>
            <a:spLocks noGrp="1"/>
          </p:cNvSpPr>
          <p:nvPr>
            <p:ph type="sldNum" sz="quarter" idx="12"/>
          </p:nvPr>
        </p:nvSpPr>
        <p:spPr/>
        <p:txBody>
          <a:bodyPr/>
          <a:lstStyle/>
          <a:p>
            <a:pPr lvl="0"/>
            <a:fld id="{00000000-1234-1234-1234-123412341234}" type="slidenum">
              <a:rPr lang="fr-FR" smtClean="0">
                <a:sym typeface="Arial"/>
              </a:rPr>
              <a:pPr lvl="0"/>
              <a:t>22</a:t>
            </a:fld>
            <a:endParaRPr lang="fr-FR">
              <a:sym typeface="Arial"/>
            </a:endParaRPr>
          </a:p>
        </p:txBody>
      </p:sp>
      <p:sp>
        <p:nvSpPr>
          <p:cNvPr id="7" name="Rectangle à coins arrondis 6"/>
          <p:cNvSpPr/>
          <p:nvPr/>
        </p:nvSpPr>
        <p:spPr>
          <a:xfrm>
            <a:off x="457199" y="4097437"/>
            <a:ext cx="8392887" cy="1796145"/>
          </a:xfrm>
          <a:prstGeom prst="round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r>
              <a:rPr lang="fr-FR" sz="1600" dirty="0" smtClean="0">
                <a:solidFill>
                  <a:schemeClr val="tx1"/>
                </a:solidFill>
              </a:rPr>
              <a:t>“</a:t>
            </a:r>
            <a:r>
              <a:rPr lang="fr-FR" sz="1600" i="1" dirty="0">
                <a:solidFill>
                  <a:schemeClr val="tx1"/>
                </a:solidFill>
              </a:rPr>
              <a:t>No </a:t>
            </a:r>
            <a:r>
              <a:rPr lang="fr-FR" sz="1600" i="1" dirty="0" err="1">
                <a:solidFill>
                  <a:schemeClr val="tx1"/>
                </a:solidFill>
              </a:rPr>
              <a:t>additional</a:t>
            </a:r>
            <a:r>
              <a:rPr lang="fr-FR" sz="1600" i="1" dirty="0">
                <a:solidFill>
                  <a:schemeClr val="tx1"/>
                </a:solidFill>
              </a:rPr>
              <a:t> </a:t>
            </a:r>
            <a:r>
              <a:rPr lang="fr-FR" sz="1600" i="1" dirty="0" err="1">
                <a:solidFill>
                  <a:schemeClr val="tx1"/>
                </a:solidFill>
              </a:rPr>
              <a:t>funding</a:t>
            </a:r>
            <a:r>
              <a:rPr lang="fr-FR" sz="1600" i="1" dirty="0">
                <a:solidFill>
                  <a:schemeClr val="tx1"/>
                </a:solidFill>
              </a:rPr>
              <a:t> </a:t>
            </a:r>
            <a:r>
              <a:rPr lang="fr-FR" sz="1600" i="1" dirty="0" err="1">
                <a:solidFill>
                  <a:schemeClr val="tx1"/>
                </a:solidFill>
              </a:rPr>
              <a:t>is</a:t>
            </a:r>
            <a:r>
              <a:rPr lang="fr-FR" sz="1600" i="1" dirty="0">
                <a:solidFill>
                  <a:schemeClr val="tx1"/>
                </a:solidFill>
              </a:rPr>
              <a:t> </a:t>
            </a:r>
            <a:r>
              <a:rPr lang="fr-FR" sz="1600" i="1" dirty="0" err="1">
                <a:solidFill>
                  <a:schemeClr val="tx1"/>
                </a:solidFill>
              </a:rPr>
              <a:t>provided</a:t>
            </a:r>
            <a:r>
              <a:rPr lang="fr-FR" sz="1600" i="1" dirty="0">
                <a:solidFill>
                  <a:schemeClr val="tx1"/>
                </a:solidFill>
              </a:rPr>
              <a:t> for data management </a:t>
            </a:r>
            <a:r>
              <a:rPr lang="fr-FR" sz="1600" i="1" dirty="0" err="1">
                <a:solidFill>
                  <a:schemeClr val="tx1"/>
                </a:solidFill>
              </a:rPr>
              <a:t>activities</a:t>
            </a:r>
            <a:r>
              <a:rPr lang="fr-FR" sz="1600" i="1" dirty="0">
                <a:solidFill>
                  <a:schemeClr val="tx1"/>
                </a:solidFill>
              </a:rPr>
              <a:t> for </a:t>
            </a:r>
            <a:r>
              <a:rPr lang="fr-FR" sz="1600" i="1" dirty="0" err="1">
                <a:solidFill>
                  <a:schemeClr val="tx1"/>
                </a:solidFill>
              </a:rPr>
              <a:t>those</a:t>
            </a:r>
            <a:r>
              <a:rPr lang="fr-FR" sz="1600" i="1" dirty="0">
                <a:solidFill>
                  <a:schemeClr val="tx1"/>
                </a:solidFill>
              </a:rPr>
              <a:t> </a:t>
            </a:r>
            <a:r>
              <a:rPr lang="fr-FR" sz="1600" i="1" dirty="0" err="1">
                <a:solidFill>
                  <a:schemeClr val="tx1"/>
                </a:solidFill>
              </a:rPr>
              <a:t>deciding</a:t>
            </a:r>
            <a:r>
              <a:rPr lang="fr-FR" sz="1600" i="1" dirty="0">
                <a:solidFill>
                  <a:schemeClr val="tx1"/>
                </a:solidFill>
              </a:rPr>
              <a:t> to </a:t>
            </a:r>
            <a:r>
              <a:rPr lang="fr-FR" sz="1600" i="1" dirty="0" err="1">
                <a:solidFill>
                  <a:schemeClr val="tx1"/>
                </a:solidFill>
              </a:rPr>
              <a:t>participate</a:t>
            </a:r>
            <a:r>
              <a:rPr lang="fr-FR" sz="1600" i="1" dirty="0">
                <a:solidFill>
                  <a:schemeClr val="tx1"/>
                </a:solidFill>
              </a:rPr>
              <a:t> in the pilot. </a:t>
            </a:r>
            <a:r>
              <a:rPr lang="fr-FR" sz="1600" b="1" i="1" dirty="0" err="1">
                <a:solidFill>
                  <a:schemeClr val="tx1"/>
                </a:solidFill>
              </a:rPr>
              <a:t>Costs</a:t>
            </a:r>
            <a:r>
              <a:rPr lang="fr-FR" sz="1600" b="1" i="1" dirty="0">
                <a:solidFill>
                  <a:schemeClr val="tx1"/>
                </a:solidFill>
              </a:rPr>
              <a:t> </a:t>
            </a:r>
            <a:r>
              <a:rPr lang="fr-FR" sz="1600" b="1" i="1" dirty="0" err="1">
                <a:solidFill>
                  <a:schemeClr val="tx1"/>
                </a:solidFill>
              </a:rPr>
              <a:t>relating</a:t>
            </a:r>
            <a:r>
              <a:rPr lang="fr-FR" sz="1600" b="1" i="1" dirty="0">
                <a:solidFill>
                  <a:schemeClr val="tx1"/>
                </a:solidFill>
              </a:rPr>
              <a:t> to open </a:t>
            </a:r>
            <a:r>
              <a:rPr lang="fr-FR" sz="1600" b="1" i="1" dirty="0" err="1">
                <a:solidFill>
                  <a:schemeClr val="tx1"/>
                </a:solidFill>
              </a:rPr>
              <a:t>access</a:t>
            </a:r>
            <a:r>
              <a:rPr lang="fr-FR" sz="1600" b="1" i="1" dirty="0">
                <a:solidFill>
                  <a:schemeClr val="tx1"/>
                </a:solidFill>
              </a:rPr>
              <a:t> to </a:t>
            </a:r>
            <a:r>
              <a:rPr lang="fr-FR" sz="1600" b="1" i="1" dirty="0" err="1">
                <a:solidFill>
                  <a:schemeClr val="tx1"/>
                </a:solidFill>
              </a:rPr>
              <a:t>research</a:t>
            </a:r>
            <a:r>
              <a:rPr lang="fr-FR" sz="1600" b="1" i="1" dirty="0">
                <a:solidFill>
                  <a:schemeClr val="tx1"/>
                </a:solidFill>
              </a:rPr>
              <a:t> data </a:t>
            </a:r>
            <a:r>
              <a:rPr lang="fr-FR" sz="1600" b="1" i="1" dirty="0" err="1">
                <a:solidFill>
                  <a:schemeClr val="tx1"/>
                </a:solidFill>
              </a:rPr>
              <a:t>will</a:t>
            </a:r>
            <a:r>
              <a:rPr lang="fr-FR" sz="1600" b="1" i="1" dirty="0">
                <a:solidFill>
                  <a:schemeClr val="tx1"/>
                </a:solidFill>
              </a:rPr>
              <a:t> </a:t>
            </a:r>
            <a:r>
              <a:rPr lang="fr-FR" sz="1600" b="1" i="1" dirty="0" err="1">
                <a:solidFill>
                  <a:schemeClr val="tx1"/>
                </a:solidFill>
              </a:rPr>
              <a:t>be</a:t>
            </a:r>
            <a:r>
              <a:rPr lang="fr-FR" sz="1600" b="1" i="1" dirty="0">
                <a:solidFill>
                  <a:schemeClr val="tx1"/>
                </a:solidFill>
              </a:rPr>
              <a:t> </a:t>
            </a:r>
            <a:r>
              <a:rPr lang="fr-FR" sz="1600" b="1" i="1" dirty="0" err="1">
                <a:solidFill>
                  <a:schemeClr val="tx1"/>
                </a:solidFill>
              </a:rPr>
              <a:t>eligible</a:t>
            </a:r>
            <a:r>
              <a:rPr lang="fr-FR" sz="1600" b="1" i="1" dirty="0">
                <a:solidFill>
                  <a:schemeClr val="tx1"/>
                </a:solidFill>
              </a:rPr>
              <a:t> </a:t>
            </a:r>
            <a:r>
              <a:rPr lang="fr-FR" sz="1600" i="1" dirty="0">
                <a:solidFill>
                  <a:schemeClr val="tx1"/>
                </a:solidFill>
              </a:rPr>
              <a:t>as part of the </a:t>
            </a:r>
            <a:r>
              <a:rPr lang="fr-FR" sz="1600" i="1" dirty="0" err="1">
                <a:solidFill>
                  <a:schemeClr val="tx1"/>
                </a:solidFill>
              </a:rPr>
              <a:t>grant</a:t>
            </a:r>
            <a:r>
              <a:rPr lang="fr-FR" sz="1600" i="1" dirty="0">
                <a:solidFill>
                  <a:schemeClr val="tx1"/>
                </a:solidFill>
              </a:rPr>
              <a:t>, </a:t>
            </a:r>
            <a:r>
              <a:rPr lang="fr-FR" sz="1600" i="1" dirty="0" err="1">
                <a:solidFill>
                  <a:schemeClr val="tx1"/>
                </a:solidFill>
              </a:rPr>
              <a:t>independent</a:t>
            </a:r>
            <a:r>
              <a:rPr lang="fr-FR" sz="1600" i="1" dirty="0">
                <a:solidFill>
                  <a:schemeClr val="tx1"/>
                </a:solidFill>
              </a:rPr>
              <a:t> </a:t>
            </a:r>
            <a:r>
              <a:rPr lang="fr-FR" sz="1600" i="1" dirty="0" err="1">
                <a:solidFill>
                  <a:schemeClr val="tx1"/>
                </a:solidFill>
              </a:rPr>
              <a:t>from</a:t>
            </a:r>
            <a:r>
              <a:rPr lang="fr-FR" sz="1600" i="1" dirty="0">
                <a:solidFill>
                  <a:schemeClr val="tx1"/>
                </a:solidFill>
              </a:rPr>
              <a:t> the participation in the pilot, </a:t>
            </a:r>
            <a:r>
              <a:rPr lang="fr-FR" sz="1600" i="1" dirty="0" err="1">
                <a:solidFill>
                  <a:schemeClr val="tx1"/>
                </a:solidFill>
              </a:rPr>
              <a:t>provided</a:t>
            </a:r>
            <a:r>
              <a:rPr lang="fr-FR" sz="1600" i="1" dirty="0">
                <a:solidFill>
                  <a:schemeClr val="tx1"/>
                </a:solidFill>
              </a:rPr>
              <a:t> the </a:t>
            </a:r>
            <a:r>
              <a:rPr lang="fr-FR" sz="1600" i="1" dirty="0" err="1">
                <a:solidFill>
                  <a:schemeClr val="tx1"/>
                </a:solidFill>
              </a:rPr>
              <a:t>general</a:t>
            </a:r>
            <a:r>
              <a:rPr lang="fr-FR" sz="1600" i="1" dirty="0">
                <a:solidFill>
                  <a:schemeClr val="tx1"/>
                </a:solidFill>
              </a:rPr>
              <a:t> </a:t>
            </a:r>
            <a:r>
              <a:rPr lang="fr-FR" sz="1600" i="1" dirty="0" err="1">
                <a:solidFill>
                  <a:schemeClr val="tx1"/>
                </a:solidFill>
              </a:rPr>
              <a:t>eligibility</a:t>
            </a:r>
            <a:r>
              <a:rPr lang="fr-FR" sz="1600" i="1" dirty="0">
                <a:solidFill>
                  <a:schemeClr val="tx1"/>
                </a:solidFill>
              </a:rPr>
              <a:t> conditions </a:t>
            </a:r>
            <a:r>
              <a:rPr lang="fr-FR" sz="1600" i="1" dirty="0" err="1">
                <a:solidFill>
                  <a:schemeClr val="tx1"/>
                </a:solidFill>
              </a:rPr>
              <a:t>specified</a:t>
            </a:r>
            <a:r>
              <a:rPr lang="fr-FR" sz="1600" i="1" dirty="0">
                <a:solidFill>
                  <a:schemeClr val="tx1"/>
                </a:solidFill>
              </a:rPr>
              <a:t> in the Grant Agreement are </a:t>
            </a:r>
            <a:r>
              <a:rPr lang="fr-FR" sz="1600" i="1" dirty="0" err="1">
                <a:solidFill>
                  <a:schemeClr val="tx1"/>
                </a:solidFill>
              </a:rPr>
              <a:t>followed</a:t>
            </a:r>
            <a:r>
              <a:rPr lang="fr-FR" sz="1600" dirty="0" smtClean="0">
                <a:solidFill>
                  <a:schemeClr val="tx1"/>
                </a:solidFill>
              </a:rPr>
              <a:t>”.</a:t>
            </a:r>
            <a:r>
              <a:rPr lang="fr-FR" sz="1600" dirty="0">
                <a:solidFill>
                  <a:schemeClr val="tx1"/>
                </a:solidFill>
                <a:hlinkClick r:id="rId6"/>
              </a:rPr>
              <a:t> Guidelines on </a:t>
            </a:r>
            <a:r>
              <a:rPr lang="fr-FR" sz="1600" dirty="0" err="1">
                <a:solidFill>
                  <a:schemeClr val="tx1"/>
                </a:solidFill>
                <a:hlinkClick r:id="rId6"/>
              </a:rPr>
              <a:t>Implementation</a:t>
            </a:r>
            <a:r>
              <a:rPr lang="fr-FR" sz="1600" dirty="0">
                <a:solidFill>
                  <a:schemeClr val="tx1"/>
                </a:solidFill>
                <a:hlinkClick r:id="rId6"/>
              </a:rPr>
              <a:t> of Open Access to Scientific Publications and </a:t>
            </a:r>
            <a:r>
              <a:rPr lang="fr-FR" sz="1600" dirty="0" err="1">
                <a:solidFill>
                  <a:schemeClr val="tx1"/>
                </a:solidFill>
                <a:hlinkClick r:id="rId6"/>
              </a:rPr>
              <a:t>Research</a:t>
            </a:r>
            <a:r>
              <a:rPr lang="fr-FR" sz="1600" dirty="0">
                <a:solidFill>
                  <a:schemeClr val="tx1"/>
                </a:solidFill>
                <a:hlinkClick r:id="rId6"/>
              </a:rPr>
              <a:t> Data in </a:t>
            </a:r>
            <a:r>
              <a:rPr lang="fr-FR" sz="1600" dirty="0" err="1">
                <a:solidFill>
                  <a:schemeClr val="tx1"/>
                </a:solidFill>
                <a:hlinkClick r:id="rId6"/>
              </a:rPr>
              <a:t>projects</a:t>
            </a:r>
            <a:r>
              <a:rPr lang="fr-FR" sz="1600" dirty="0">
                <a:solidFill>
                  <a:schemeClr val="tx1"/>
                </a:solidFill>
                <a:hlinkClick r:id="rId6"/>
              </a:rPr>
              <a:t> </a:t>
            </a:r>
            <a:r>
              <a:rPr lang="fr-FR" sz="1600" dirty="0" err="1">
                <a:solidFill>
                  <a:schemeClr val="tx1"/>
                </a:solidFill>
                <a:hlinkClick r:id="rId6"/>
              </a:rPr>
              <a:t>supported</a:t>
            </a:r>
            <a:r>
              <a:rPr lang="fr-FR" sz="1600" dirty="0">
                <a:solidFill>
                  <a:schemeClr val="tx1"/>
                </a:solidFill>
                <a:hlinkClick r:id="rId6"/>
              </a:rPr>
              <a:t> by the </a:t>
            </a:r>
            <a:r>
              <a:rPr lang="fr-FR" sz="1600" dirty="0" err="1">
                <a:solidFill>
                  <a:schemeClr val="tx1"/>
                </a:solidFill>
                <a:hlinkClick r:id="rId6"/>
              </a:rPr>
              <a:t>European</a:t>
            </a:r>
            <a:r>
              <a:rPr lang="fr-FR" sz="1600" dirty="0">
                <a:solidFill>
                  <a:schemeClr val="tx1"/>
                </a:solidFill>
                <a:hlinkClick r:id="rId6"/>
              </a:rPr>
              <a:t> </a:t>
            </a:r>
            <a:r>
              <a:rPr lang="fr-FR" sz="1600" dirty="0" err="1">
                <a:solidFill>
                  <a:schemeClr val="tx1"/>
                </a:solidFill>
                <a:hlinkClick r:id="rId6"/>
              </a:rPr>
              <a:t>Research</a:t>
            </a:r>
            <a:r>
              <a:rPr lang="fr-FR" sz="1600" dirty="0">
                <a:solidFill>
                  <a:schemeClr val="tx1"/>
                </a:solidFill>
                <a:hlinkClick r:id="rId6"/>
              </a:rPr>
              <a:t> Council </a:t>
            </a:r>
            <a:r>
              <a:rPr lang="fr-FR" sz="1600" dirty="0" err="1">
                <a:solidFill>
                  <a:schemeClr val="tx1"/>
                </a:solidFill>
                <a:hlinkClick r:id="rId6"/>
              </a:rPr>
              <a:t>under</a:t>
            </a:r>
            <a:r>
              <a:rPr lang="fr-FR" sz="1600" dirty="0">
                <a:solidFill>
                  <a:schemeClr val="tx1"/>
                </a:solidFill>
                <a:hlinkClick r:id="rId6"/>
              </a:rPr>
              <a:t> Horizon 2020</a:t>
            </a:r>
            <a:r>
              <a:rPr lang="fr-FR" sz="1600" dirty="0">
                <a:solidFill>
                  <a:schemeClr val="tx1"/>
                </a:solidFill>
              </a:rPr>
              <a:t>. Version 1.1, </a:t>
            </a:r>
            <a:r>
              <a:rPr lang="fr-FR" sz="1600" dirty="0" smtClean="0">
                <a:solidFill>
                  <a:schemeClr val="tx1"/>
                </a:solidFill>
              </a:rPr>
              <a:t>21/04/17. </a:t>
            </a:r>
            <a:r>
              <a:rPr lang="fr-FR" sz="1600" dirty="0" err="1">
                <a:solidFill>
                  <a:schemeClr val="tx1"/>
                </a:solidFill>
              </a:rPr>
              <a:t>European</a:t>
            </a:r>
            <a:r>
              <a:rPr lang="fr-FR" sz="1600" dirty="0">
                <a:solidFill>
                  <a:schemeClr val="tx1"/>
                </a:solidFill>
              </a:rPr>
              <a:t> </a:t>
            </a:r>
            <a:r>
              <a:rPr lang="fr-FR" sz="1600" dirty="0" err="1">
                <a:solidFill>
                  <a:schemeClr val="tx1"/>
                </a:solidFill>
              </a:rPr>
              <a:t>Research</a:t>
            </a:r>
            <a:r>
              <a:rPr lang="fr-FR" sz="1600" dirty="0">
                <a:solidFill>
                  <a:schemeClr val="tx1"/>
                </a:solidFill>
              </a:rPr>
              <a:t> Council (</a:t>
            </a:r>
            <a:r>
              <a:rPr lang="fr-FR" sz="1600" dirty="0" smtClean="0">
                <a:solidFill>
                  <a:schemeClr val="tx1"/>
                </a:solidFill>
              </a:rPr>
              <a:t>ERC)</a:t>
            </a:r>
            <a:endParaRPr lang="fr-FR" sz="1600" dirty="0">
              <a:solidFill>
                <a:schemeClr val="tx1"/>
              </a:solidFill>
            </a:endParaRPr>
          </a:p>
        </p:txBody>
      </p:sp>
    </p:spTree>
    <p:extLst>
      <p:ext uri="{BB962C8B-B14F-4D97-AF65-F5344CB8AC3E}">
        <p14:creationId xmlns:p14="http://schemas.microsoft.com/office/powerpoint/2010/main" val="6668129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du contenu 7">
            <a:hlinkClick r:id="rId3"/>
          </p:cNvPr>
          <p:cNvPicPr>
            <a:picLocks noGrp="1" noChangeAspect="1"/>
          </p:cNvPicPr>
          <p:nvPr>
            <p:ph idx="1"/>
          </p:nvPr>
        </p:nvPicPr>
        <p:blipFill>
          <a:blip r:embed="rId4"/>
          <a:stretch>
            <a:fillRect/>
          </a:stretch>
        </p:blipFill>
        <p:spPr>
          <a:xfrm>
            <a:off x="122335" y="960238"/>
            <a:ext cx="2095984" cy="2955270"/>
          </a:xfrm>
          <a:prstGeom prst="rect">
            <a:avLst/>
          </a:prstGeom>
        </p:spPr>
      </p:pic>
      <p:sp>
        <p:nvSpPr>
          <p:cNvPr id="6" name="Titre 5"/>
          <p:cNvSpPr>
            <a:spLocks noGrp="1"/>
          </p:cNvSpPr>
          <p:nvPr>
            <p:ph type="title"/>
          </p:nvPr>
        </p:nvSpPr>
        <p:spPr/>
        <p:txBody>
          <a:bodyPr/>
          <a:lstStyle/>
          <a:p>
            <a:r>
              <a:rPr lang="fr-FR" dirty="0" smtClean="0"/>
              <a:t>Plan national pour la science ouverte</a:t>
            </a:r>
            <a:endParaRPr lang="fr-FR" dirty="0"/>
          </a:p>
        </p:txBody>
      </p:sp>
      <p:sp>
        <p:nvSpPr>
          <p:cNvPr id="3" name="Espace réservé du pied de page 2"/>
          <p:cNvSpPr>
            <a:spLocks noGrp="1"/>
          </p:cNvSpPr>
          <p:nvPr>
            <p:ph type="ftr" sz="quarter" idx="11"/>
          </p:nvPr>
        </p:nvSpPr>
        <p:spPr/>
        <p:txBody>
          <a:bodyPr/>
          <a:lstStyle/>
          <a:p>
            <a:r>
              <a:rPr lang="fr-FR" smtClean="0"/>
              <a:t>Les plans de gestion de données -  S. Cocaud et D. L'Hostis, INRA. URFIST Paris - 05 avril 2019</a:t>
            </a:r>
            <a:endParaRPr lang="fr-FR"/>
          </a:p>
        </p:txBody>
      </p:sp>
      <p:sp>
        <p:nvSpPr>
          <p:cNvPr id="4" name="Espace réservé du numéro de diapositive 3"/>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smtClean="0">
                <a:solidFill>
                  <a:schemeClr val="lt1"/>
                </a:solidFill>
                <a:latin typeface="Arial"/>
                <a:ea typeface="Arial"/>
                <a:cs typeface="Arial"/>
                <a:sym typeface="Arial"/>
              </a:rPr>
              <a:t>23</a:t>
            </a:fld>
            <a:endParaRPr lang="fr-FR" sz="1200" b="1" i="0">
              <a:solidFill>
                <a:schemeClr val="lt1"/>
              </a:solidFill>
              <a:latin typeface="Arial"/>
              <a:ea typeface="Arial"/>
              <a:cs typeface="Arial"/>
              <a:sym typeface="Arial"/>
            </a:endParaRPr>
          </a:p>
        </p:txBody>
      </p:sp>
      <p:sp>
        <p:nvSpPr>
          <p:cNvPr id="2" name="Rectangle 1"/>
          <p:cNvSpPr/>
          <p:nvPr/>
        </p:nvSpPr>
        <p:spPr>
          <a:xfrm>
            <a:off x="2256251" y="947461"/>
            <a:ext cx="6400799" cy="1908215"/>
          </a:xfrm>
          <a:prstGeom prst="rect">
            <a:avLst/>
          </a:prstGeom>
        </p:spPr>
        <p:txBody>
          <a:bodyPr wrap="square">
            <a:spAutoFit/>
          </a:bodyPr>
          <a:lstStyle/>
          <a:p>
            <a:r>
              <a:rPr lang="fr-FR" sz="1800" b="1" dirty="0" smtClean="0">
                <a:solidFill>
                  <a:srgbClr val="6F9D20"/>
                </a:solidFill>
              </a:rPr>
              <a:t>Les </a:t>
            </a:r>
            <a:r>
              <a:rPr lang="fr-FR" sz="1800" b="1" dirty="0">
                <a:solidFill>
                  <a:srgbClr val="6F9D20"/>
                </a:solidFill>
              </a:rPr>
              <a:t>résultats de la recherche scientifique ouverts à tous, sans entrave, sans délai, sans </a:t>
            </a:r>
            <a:r>
              <a:rPr lang="fr-FR" sz="1800" b="1" dirty="0" smtClean="0">
                <a:solidFill>
                  <a:srgbClr val="6F9D20"/>
                </a:solidFill>
              </a:rPr>
              <a:t>paiement.</a:t>
            </a:r>
          </a:p>
          <a:p>
            <a:r>
              <a:rPr lang="fr-FR" sz="1600" b="1" dirty="0"/>
              <a:t>3 axes :</a:t>
            </a:r>
          </a:p>
          <a:p>
            <a:pPr marL="285750" indent="-285750">
              <a:buFontTx/>
              <a:buChar char="-"/>
            </a:pPr>
            <a:r>
              <a:rPr lang="fr-FR" sz="1600" b="1" dirty="0"/>
              <a:t>généraliser l’accès ouvert aux publications</a:t>
            </a:r>
          </a:p>
          <a:p>
            <a:pPr marL="285750" indent="-285750">
              <a:buFontTx/>
              <a:buChar char="-"/>
            </a:pPr>
            <a:r>
              <a:rPr lang="fr-FR" sz="1600" b="1" dirty="0">
                <a:solidFill>
                  <a:srgbClr val="6F9D20"/>
                </a:solidFill>
              </a:rPr>
              <a:t>structurer et ouvrir les données de la recherche</a:t>
            </a:r>
          </a:p>
          <a:p>
            <a:pPr marL="285750" indent="-285750">
              <a:buFontTx/>
              <a:buChar char="-"/>
            </a:pPr>
            <a:r>
              <a:rPr lang="fr-FR" sz="1600" b="1" dirty="0"/>
              <a:t>s’inscrire dans une dynamique durable, européenne et </a:t>
            </a:r>
            <a:r>
              <a:rPr lang="fr-FR" sz="1600" b="1" dirty="0" smtClean="0"/>
              <a:t>internationale</a:t>
            </a:r>
            <a:endParaRPr lang="fr-FR" sz="1600" b="1" dirty="0"/>
          </a:p>
        </p:txBody>
      </p:sp>
      <p:pic>
        <p:nvPicPr>
          <p:cNvPr id="14" name="Image 13"/>
          <p:cNvPicPr>
            <a:picLocks noChangeAspect="1"/>
          </p:cNvPicPr>
          <p:nvPr/>
        </p:nvPicPr>
        <p:blipFill>
          <a:blip r:embed="rId5"/>
          <a:stretch>
            <a:fillRect/>
          </a:stretch>
        </p:blipFill>
        <p:spPr>
          <a:xfrm>
            <a:off x="3773567" y="2758998"/>
            <a:ext cx="5193012" cy="3425072"/>
          </a:xfrm>
          <a:prstGeom prst="rect">
            <a:avLst/>
          </a:prstGeom>
          <a:ln>
            <a:solidFill>
              <a:schemeClr val="accent1"/>
            </a:solidFill>
          </a:ln>
        </p:spPr>
      </p:pic>
    </p:spTree>
    <p:extLst>
      <p:ext uri="{BB962C8B-B14F-4D97-AF65-F5344CB8AC3E}">
        <p14:creationId xmlns:p14="http://schemas.microsoft.com/office/powerpoint/2010/main" val="6737514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a:xfrm>
            <a:off x="457200" y="274638"/>
            <a:ext cx="8585200" cy="1143000"/>
          </a:xfrm>
        </p:spPr>
        <p:txBody>
          <a:bodyPr/>
          <a:lstStyle/>
          <a:p>
            <a:r>
              <a:rPr lang="fr-FR" dirty="0" smtClean="0"/>
              <a:t>Agence Nationale pour la Recherche (ANR)</a:t>
            </a:r>
            <a:endParaRPr lang="fr-FR" dirty="0"/>
          </a:p>
        </p:txBody>
      </p:sp>
      <p:sp>
        <p:nvSpPr>
          <p:cNvPr id="3" name="Espace réservé du pied de page 2"/>
          <p:cNvSpPr>
            <a:spLocks noGrp="1"/>
          </p:cNvSpPr>
          <p:nvPr>
            <p:ph type="ftr" sz="quarter" idx="4294967295"/>
          </p:nvPr>
        </p:nvSpPr>
        <p:spPr/>
        <p:txBody>
          <a:bodyPr/>
          <a:lstStyle/>
          <a:p>
            <a:r>
              <a:rPr lang="fr-FR" smtClean="0"/>
              <a:t>Les plans de gestion de données -  S. Cocaud et D. L'Hostis, INRA. URFIST Paris - 05 avril 2019</a:t>
            </a:r>
            <a:endParaRPr lang="en-US" dirty="0"/>
          </a:p>
        </p:txBody>
      </p:sp>
      <p:sp>
        <p:nvSpPr>
          <p:cNvPr id="4" name="Espace réservé du numéro de diapositive 3"/>
          <p:cNvSpPr>
            <a:spLocks noGrp="1"/>
          </p:cNvSpPr>
          <p:nvPr>
            <p:ph type="sldNum" sz="quarter" idx="4294967295"/>
          </p:nvPr>
        </p:nvSpPr>
        <p:spPr/>
        <p:txBody>
          <a:bodyPr/>
          <a:lstStyle/>
          <a:p>
            <a:fld id="{6EE8C280-EBA0-4348-845F-2B9BB32CE2E9}" type="slidenum">
              <a:rPr lang="en-US" smtClean="0"/>
              <a:t>24</a:t>
            </a:fld>
            <a:endParaRPr lang="en-US" dirty="0"/>
          </a:p>
        </p:txBody>
      </p:sp>
      <p:pic>
        <p:nvPicPr>
          <p:cNvPr id="2" name="Image 1"/>
          <p:cNvPicPr>
            <a:picLocks noChangeAspect="1"/>
          </p:cNvPicPr>
          <p:nvPr/>
        </p:nvPicPr>
        <p:blipFill>
          <a:blip r:embed="rId3"/>
          <a:stretch>
            <a:fillRect/>
          </a:stretch>
        </p:blipFill>
        <p:spPr>
          <a:xfrm>
            <a:off x="352561" y="2783211"/>
            <a:ext cx="2587303" cy="3342629"/>
          </a:xfrm>
          <a:prstGeom prst="rect">
            <a:avLst/>
          </a:prstGeom>
          <a:ln>
            <a:solidFill>
              <a:schemeClr val="accent1"/>
            </a:solidFill>
          </a:ln>
        </p:spPr>
      </p:pic>
      <p:sp>
        <p:nvSpPr>
          <p:cNvPr id="7" name="Rectangle 6"/>
          <p:cNvSpPr/>
          <p:nvPr/>
        </p:nvSpPr>
        <p:spPr>
          <a:xfrm>
            <a:off x="3136900" y="2721648"/>
            <a:ext cx="5791689" cy="3570208"/>
          </a:xfrm>
          <a:prstGeom prst="rect">
            <a:avLst/>
          </a:prstGeom>
          <a:solidFill>
            <a:schemeClr val="bg1"/>
          </a:solidFill>
        </p:spPr>
        <p:txBody>
          <a:bodyPr wrap="square">
            <a:spAutoFit/>
          </a:bodyPr>
          <a:lstStyle/>
          <a:p>
            <a:r>
              <a:rPr lang="fr-FR" sz="1800" dirty="0">
                <a:latin typeface="Arial" panose="020B0604020202020204" pitchFamily="34" charset="0"/>
              </a:rPr>
              <a:t>Dans le respect des obligations relatives à la loi « Pour une république numérique » et en lien avec le plan national en faveur des archives ouvertes, </a:t>
            </a:r>
            <a:r>
              <a:rPr lang="fr-FR" sz="1800" b="1" dirty="0">
                <a:solidFill>
                  <a:srgbClr val="6F9D20"/>
                </a:solidFill>
                <a:latin typeface="Arial" panose="020B0604020202020204" pitchFamily="34" charset="0"/>
              </a:rPr>
              <a:t>le déposant s’engage</a:t>
            </a:r>
            <a:r>
              <a:rPr lang="fr-FR" sz="1800" dirty="0">
                <a:solidFill>
                  <a:srgbClr val="6F9D20"/>
                </a:solidFill>
                <a:latin typeface="Arial" panose="020B0604020202020204" pitchFamily="34" charset="0"/>
              </a:rPr>
              <a:t> </a:t>
            </a:r>
            <a:r>
              <a:rPr lang="fr-FR" sz="1800" dirty="0" smtClean="0">
                <a:latin typeface="Arial" panose="020B0604020202020204" pitchFamily="34" charset="0"/>
              </a:rPr>
              <a:t>(…) </a:t>
            </a:r>
            <a:r>
              <a:rPr lang="fr-FR" sz="1800" dirty="0">
                <a:latin typeface="Arial" panose="020B0604020202020204" pitchFamily="34" charset="0"/>
              </a:rPr>
              <a:t>en cas de financement (1) à déposer les publications scientifiques (texte intégral) issues du projet de recherche dans une archive ouverte, soit directement dans HAL soit par l'intermédiaire d'une archive institutionnelle locale ; (2) </a:t>
            </a:r>
            <a:r>
              <a:rPr lang="fr-FR" sz="1800" b="1" dirty="0">
                <a:solidFill>
                  <a:srgbClr val="6F9D20"/>
                </a:solidFill>
                <a:latin typeface="Arial" panose="020B0604020202020204" pitchFamily="34" charset="0"/>
              </a:rPr>
              <a:t>à fournir au démarrage du projet un plan de gestion des données (DMP) </a:t>
            </a:r>
            <a:r>
              <a:rPr lang="fr-FR" sz="1800" dirty="0">
                <a:latin typeface="Arial" panose="020B0604020202020204" pitchFamily="34" charset="0"/>
              </a:rPr>
              <a:t>selon des modalités communiquées lors du conventionnement</a:t>
            </a:r>
            <a:r>
              <a:rPr lang="fr-FR" sz="1800" dirty="0" smtClean="0">
                <a:latin typeface="Arial" panose="020B0604020202020204" pitchFamily="34" charset="0"/>
              </a:rPr>
              <a:t>.</a:t>
            </a:r>
          </a:p>
          <a:p>
            <a:r>
              <a:rPr lang="fr-FR" dirty="0">
                <a:hlinkClick r:id="rId4"/>
              </a:rPr>
              <a:t>http://www.agence-nationale-recherche.fr/fileadmin/aap/2019/aapg-anr-2019-Guide.pdf</a:t>
            </a:r>
            <a:r>
              <a:rPr lang="fr-FR" dirty="0" smtClean="0"/>
              <a:t>.</a:t>
            </a:r>
            <a:r>
              <a:rPr lang="fr-FR" dirty="0" smtClean="0">
                <a:latin typeface="Arial" panose="020B0604020202020204" pitchFamily="34" charset="0"/>
              </a:rPr>
              <a:t> </a:t>
            </a:r>
            <a:endParaRPr lang="fr-FR" dirty="0"/>
          </a:p>
        </p:txBody>
      </p:sp>
      <p:sp>
        <p:nvSpPr>
          <p:cNvPr id="8" name="Rectangle 7"/>
          <p:cNvSpPr/>
          <p:nvPr/>
        </p:nvSpPr>
        <p:spPr>
          <a:xfrm>
            <a:off x="262448" y="1660141"/>
            <a:ext cx="8666141" cy="830997"/>
          </a:xfrm>
          <a:prstGeom prst="rect">
            <a:avLst/>
          </a:prstGeom>
          <a:solidFill>
            <a:schemeClr val="bg1"/>
          </a:solidFill>
          <a:ln>
            <a:noFill/>
          </a:ln>
        </p:spPr>
        <p:txBody>
          <a:bodyPr wrap="square">
            <a:spAutoFit/>
          </a:bodyPr>
          <a:lstStyle/>
          <a:p>
            <a:r>
              <a:rPr lang="fr-FR" sz="1600" dirty="0" smtClean="0">
                <a:latin typeface="Arial" panose="020B0604020202020204" pitchFamily="34" charset="0"/>
                <a:cs typeface="Arial" panose="020B0604020202020204" pitchFamily="34" charset="0"/>
              </a:rPr>
              <a:t>« Afin de favoriser la diffusion ouverte des données de recherche, l’ANR attire l’attention des déposants sur l’importance de considérer la question des données de recherche au moment du montage et tout au long du projet. » </a:t>
            </a:r>
            <a:r>
              <a:rPr lang="fr-FR" sz="1200" dirty="0" smtClean="0">
                <a:hlinkClick r:id="rId5"/>
              </a:rPr>
              <a:t>http</a:t>
            </a:r>
            <a:r>
              <a:rPr lang="fr-FR" sz="1200" dirty="0">
                <a:hlinkClick r:id="rId5"/>
              </a:rPr>
              <a:t>://</a:t>
            </a:r>
            <a:r>
              <a:rPr lang="fr-FR" sz="1200" dirty="0" smtClean="0">
                <a:hlinkClick r:id="rId5"/>
              </a:rPr>
              <a:t>www.agence-nationale-recherche.fr/PA2019</a:t>
            </a:r>
            <a:endParaRPr lang="fr-FR" sz="1200" dirty="0"/>
          </a:p>
        </p:txBody>
      </p:sp>
      <p:sp>
        <p:nvSpPr>
          <p:cNvPr id="5" name="Rectangle 4"/>
          <p:cNvSpPr/>
          <p:nvPr/>
        </p:nvSpPr>
        <p:spPr>
          <a:xfrm>
            <a:off x="987957" y="963510"/>
            <a:ext cx="7215121" cy="400110"/>
          </a:xfrm>
          <a:prstGeom prst="rect">
            <a:avLst/>
          </a:prstGeom>
        </p:spPr>
        <p:txBody>
          <a:bodyPr wrap="square">
            <a:spAutoFit/>
          </a:bodyPr>
          <a:lstStyle/>
          <a:p>
            <a:pPr algn="ctr"/>
            <a:r>
              <a:rPr lang="fr-FR" sz="2000" b="1" dirty="0" smtClean="0">
                <a:solidFill>
                  <a:srgbClr val="6F9D20"/>
                </a:solidFill>
                <a:latin typeface="Arial" panose="020B0604020202020204" pitchFamily="34" charset="0"/>
                <a:cs typeface="Arial" panose="020B0604020202020204" pitchFamily="34" charset="0"/>
              </a:rPr>
              <a:t>Impose </a:t>
            </a:r>
            <a:r>
              <a:rPr lang="fr-FR" sz="2000" b="1" dirty="0">
                <a:solidFill>
                  <a:srgbClr val="6F9D20"/>
                </a:solidFill>
                <a:latin typeface="Arial" panose="020B0604020202020204" pitchFamily="34" charset="0"/>
                <a:cs typeface="Arial" panose="020B0604020202020204" pitchFamily="34" charset="0"/>
              </a:rPr>
              <a:t>un </a:t>
            </a:r>
            <a:r>
              <a:rPr lang="fr-FR" sz="2000" b="1" dirty="0" smtClean="0">
                <a:solidFill>
                  <a:srgbClr val="6F9D20"/>
                </a:solidFill>
                <a:latin typeface="Arial" panose="020B0604020202020204" pitchFamily="34" charset="0"/>
                <a:cs typeface="Arial" panose="020B0604020202020204" pitchFamily="34" charset="0"/>
              </a:rPr>
              <a:t>PGD </a:t>
            </a:r>
            <a:r>
              <a:rPr lang="fr-FR" sz="2000" b="1" dirty="0">
                <a:solidFill>
                  <a:srgbClr val="6F9D20"/>
                </a:solidFill>
                <a:latin typeface="Arial" panose="020B0604020202020204" pitchFamily="34" charset="0"/>
                <a:cs typeface="Arial" panose="020B0604020202020204" pitchFamily="34" charset="0"/>
              </a:rPr>
              <a:t>pour les projets financés à partir de </a:t>
            </a:r>
            <a:r>
              <a:rPr lang="fr-FR" sz="2000" b="1" dirty="0" smtClean="0">
                <a:solidFill>
                  <a:srgbClr val="6F9D20"/>
                </a:solidFill>
                <a:latin typeface="Arial" panose="020B0604020202020204" pitchFamily="34" charset="0"/>
                <a:cs typeface="Arial" panose="020B0604020202020204" pitchFamily="34" charset="0"/>
              </a:rPr>
              <a:t>2019</a:t>
            </a:r>
            <a:endParaRPr lang="fr-FR" sz="2000" b="1" dirty="0">
              <a:solidFill>
                <a:srgbClr val="6F9D2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28205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5" name="Shape 285"/>
          <p:cNvSpPr txBox="1">
            <a:spLocks noGrp="1"/>
          </p:cNvSpPr>
          <p:nvPr>
            <p:ph type="title"/>
          </p:nvPr>
        </p:nvSpPr>
        <p:spPr/>
        <p:txBody>
          <a:bodyPr/>
          <a:lstStyle/>
          <a:p>
            <a:pPr lvl="0"/>
            <a:r>
              <a:rPr lang="fr-FR" dirty="0" smtClean="0">
                <a:sym typeface="Arial"/>
              </a:rPr>
              <a:t>Les organismes de recherche</a:t>
            </a:r>
            <a:endParaRPr lang="fr-FR" dirty="0">
              <a:sym typeface="Arial"/>
            </a:endParaRPr>
          </a:p>
        </p:txBody>
      </p:sp>
      <p:sp>
        <p:nvSpPr>
          <p:cNvPr id="286" name="Shape 286"/>
          <p:cNvSpPr txBox="1">
            <a:spLocks noGrp="1"/>
          </p:cNvSpPr>
          <p:nvPr>
            <p:ph type="ftr" sz="quarter" idx="11"/>
          </p:nvPr>
        </p:nvSpPr>
        <p:spPr/>
        <p:txBody>
          <a:bodyPr/>
          <a:lstStyle/>
          <a:p>
            <a:pPr lvl="0"/>
            <a:r>
              <a:rPr lang="fr-FR" smtClean="0">
                <a:sym typeface="Arial"/>
              </a:rPr>
              <a:t>Les plans de gestion de données -  S. Cocaud et D. L'Hostis, INRA. URFIST Paris - 05 avril 2019</a:t>
            </a:r>
            <a:endParaRPr lang="fr-FR">
              <a:sym typeface="Arial"/>
            </a:endParaRPr>
          </a:p>
        </p:txBody>
      </p:sp>
      <p:sp>
        <p:nvSpPr>
          <p:cNvPr id="3" name="Espace réservé du numéro de diapositive 2"/>
          <p:cNvSpPr>
            <a:spLocks noGrp="1"/>
          </p:cNvSpPr>
          <p:nvPr>
            <p:ph type="sldNum" sz="quarter" idx="12"/>
          </p:nvPr>
        </p:nvSpPr>
        <p:spPr/>
        <p:txBody>
          <a:bodyPr/>
          <a:lstStyle/>
          <a:p>
            <a:pPr lvl="0"/>
            <a:fld id="{00000000-1234-1234-1234-123412341234}" type="slidenum">
              <a:rPr lang="fr-FR" smtClean="0">
                <a:sym typeface="Arial"/>
              </a:rPr>
              <a:pPr lvl="0"/>
              <a:t>25</a:t>
            </a:fld>
            <a:endParaRPr lang="fr-FR">
              <a:sym typeface="Arial"/>
            </a:endParaRPr>
          </a:p>
        </p:txBody>
      </p:sp>
      <p:sp>
        <p:nvSpPr>
          <p:cNvPr id="11" name="Shape 284"/>
          <p:cNvSpPr txBox="1">
            <a:spLocks/>
          </p:cNvSpPr>
          <p:nvPr/>
        </p:nvSpPr>
        <p:spPr>
          <a:xfrm>
            <a:off x="457199" y="3160983"/>
            <a:ext cx="6763852" cy="1326609"/>
          </a:xfrm>
          <a:prstGeom prst="rect">
            <a:avLst/>
          </a:prstGeom>
        </p:spPr>
        <p:txBody>
          <a:bodyPr vert="horz" lIns="91440" tIns="45720" rIns="91440" bIns="45720" rtlCol="0">
            <a:normAutofit/>
          </a:bodyPr>
          <a:lstStyle>
            <a:lvl1pPr marL="533400" indent="-533400" algn="l" defTabSz="457200" rtl="0" eaLnBrk="1" latinLnBrk="0" hangingPunct="1">
              <a:spcBef>
                <a:spcPct val="20000"/>
              </a:spcBef>
              <a:buClr>
                <a:schemeClr val="accent2"/>
              </a:buClr>
              <a:buSzPct val="70000"/>
              <a:buFontTx/>
              <a:buBlip>
                <a:blip r:embed="rId3"/>
              </a:buBlip>
              <a:tabLst>
                <a:tab pos="534988" algn="l"/>
              </a:tabLst>
              <a:defRPr sz="2800" b="1" i="0" kern="1200">
                <a:solidFill>
                  <a:srgbClr val="86A428"/>
                </a:solidFill>
                <a:latin typeface="Arial"/>
                <a:ea typeface="+mn-ea"/>
                <a:cs typeface="Arial"/>
              </a:defRPr>
            </a:lvl1pPr>
            <a:lvl2pPr marL="742950" indent="-285750" algn="l" defTabSz="457200" rtl="0" eaLnBrk="1" latinLnBrk="0" hangingPunct="1">
              <a:spcBef>
                <a:spcPct val="20000"/>
              </a:spcBef>
              <a:buSzPct val="100000"/>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Lucida Grande"/>
              <a:buChar char="."/>
              <a:defRPr sz="2400" b="0" kern="1200">
                <a:solidFill>
                  <a:srgbClr val="86A428"/>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fr-FR" dirty="0">
              <a:sym typeface="Arial"/>
            </a:endParaRPr>
          </a:p>
        </p:txBody>
      </p:sp>
      <p:sp>
        <p:nvSpPr>
          <p:cNvPr id="12" name="Shape 284"/>
          <p:cNvSpPr txBox="1">
            <a:spLocks/>
          </p:cNvSpPr>
          <p:nvPr/>
        </p:nvSpPr>
        <p:spPr>
          <a:xfrm>
            <a:off x="457198" y="4487592"/>
            <a:ext cx="7286019" cy="1436554"/>
          </a:xfrm>
          <a:prstGeom prst="rect">
            <a:avLst/>
          </a:prstGeom>
        </p:spPr>
        <p:txBody>
          <a:bodyPr vert="horz" lIns="91440" tIns="45720" rIns="91440" bIns="45720" rtlCol="0">
            <a:normAutofit/>
          </a:bodyPr>
          <a:lstStyle>
            <a:lvl1pPr marL="533400" indent="-533400" algn="l" defTabSz="457200" rtl="0" eaLnBrk="1" latinLnBrk="0" hangingPunct="1">
              <a:spcBef>
                <a:spcPct val="20000"/>
              </a:spcBef>
              <a:buClr>
                <a:schemeClr val="accent2"/>
              </a:buClr>
              <a:buSzPct val="70000"/>
              <a:buFontTx/>
              <a:buBlip>
                <a:blip r:embed="rId3"/>
              </a:buBlip>
              <a:tabLst>
                <a:tab pos="534988" algn="l"/>
              </a:tabLst>
              <a:defRPr sz="2800" b="1" i="0" kern="1200">
                <a:solidFill>
                  <a:srgbClr val="86A428"/>
                </a:solidFill>
                <a:latin typeface="Arial"/>
                <a:ea typeface="+mn-ea"/>
                <a:cs typeface="Arial"/>
              </a:defRPr>
            </a:lvl1pPr>
            <a:lvl2pPr marL="742950" indent="-285750" algn="l" defTabSz="457200" rtl="0" eaLnBrk="1" latinLnBrk="0" hangingPunct="1">
              <a:spcBef>
                <a:spcPct val="20000"/>
              </a:spcBef>
              <a:buSzPct val="100000"/>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Lucida Grande"/>
              <a:buChar char="."/>
              <a:defRPr sz="2400" b="0" kern="1200">
                <a:solidFill>
                  <a:srgbClr val="86A428"/>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fr-FR" dirty="0">
              <a:sym typeface="Arial"/>
            </a:endParaRPr>
          </a:p>
        </p:txBody>
      </p:sp>
      <p:pic>
        <p:nvPicPr>
          <p:cNvPr id="6" name="Image 5"/>
          <p:cNvPicPr>
            <a:picLocks noChangeAspect="1"/>
          </p:cNvPicPr>
          <p:nvPr/>
        </p:nvPicPr>
        <p:blipFill>
          <a:blip r:embed="rId4"/>
          <a:stretch>
            <a:fillRect/>
          </a:stretch>
        </p:blipFill>
        <p:spPr>
          <a:xfrm>
            <a:off x="2568388" y="3055575"/>
            <a:ext cx="2620133" cy="1070084"/>
          </a:xfrm>
          <a:prstGeom prst="rect">
            <a:avLst/>
          </a:prstGeom>
          <a:ln>
            <a:solidFill>
              <a:schemeClr val="bg1">
                <a:lumMod val="85000"/>
              </a:schemeClr>
            </a:solidFill>
          </a:ln>
        </p:spPr>
      </p:pic>
      <p:pic>
        <p:nvPicPr>
          <p:cNvPr id="7" name="Image 6"/>
          <p:cNvPicPr>
            <a:picLocks noChangeAspect="1"/>
          </p:cNvPicPr>
          <p:nvPr/>
        </p:nvPicPr>
        <p:blipFill>
          <a:blip r:embed="rId5"/>
          <a:stretch>
            <a:fillRect/>
          </a:stretch>
        </p:blipFill>
        <p:spPr>
          <a:xfrm>
            <a:off x="678500" y="3240284"/>
            <a:ext cx="1259925" cy="1219063"/>
          </a:xfrm>
          <a:prstGeom prst="rect">
            <a:avLst/>
          </a:prstGeom>
          <a:ln>
            <a:solidFill>
              <a:schemeClr val="bg1">
                <a:lumMod val="85000"/>
              </a:schemeClr>
            </a:solidFill>
          </a:ln>
        </p:spPr>
      </p:pic>
      <p:pic>
        <p:nvPicPr>
          <p:cNvPr id="8" name="Image 7"/>
          <p:cNvPicPr>
            <a:picLocks noChangeAspect="1"/>
          </p:cNvPicPr>
          <p:nvPr/>
        </p:nvPicPr>
        <p:blipFill>
          <a:blip r:embed="rId6"/>
          <a:stretch>
            <a:fillRect/>
          </a:stretch>
        </p:blipFill>
        <p:spPr>
          <a:xfrm>
            <a:off x="1021976" y="1459227"/>
            <a:ext cx="2684392" cy="1159658"/>
          </a:xfrm>
          <a:prstGeom prst="rect">
            <a:avLst/>
          </a:prstGeom>
          <a:ln>
            <a:solidFill>
              <a:schemeClr val="bg1">
                <a:lumMod val="85000"/>
              </a:schemeClr>
            </a:solidFill>
          </a:ln>
        </p:spPr>
      </p:pic>
      <p:pic>
        <p:nvPicPr>
          <p:cNvPr id="9" name="Image 8"/>
          <p:cNvPicPr>
            <a:picLocks noChangeAspect="1"/>
          </p:cNvPicPr>
          <p:nvPr/>
        </p:nvPicPr>
        <p:blipFill>
          <a:blip r:embed="rId7"/>
          <a:stretch>
            <a:fillRect/>
          </a:stretch>
        </p:blipFill>
        <p:spPr>
          <a:xfrm>
            <a:off x="2111187" y="4784735"/>
            <a:ext cx="2551747" cy="1095665"/>
          </a:xfrm>
          <a:prstGeom prst="rect">
            <a:avLst/>
          </a:prstGeom>
          <a:ln>
            <a:solidFill>
              <a:schemeClr val="bg1">
                <a:lumMod val="85000"/>
              </a:schemeClr>
            </a:solidFill>
          </a:ln>
        </p:spPr>
      </p:pic>
      <p:pic>
        <p:nvPicPr>
          <p:cNvPr id="13" name="Image 12"/>
          <p:cNvPicPr>
            <a:picLocks noChangeAspect="1"/>
          </p:cNvPicPr>
          <p:nvPr/>
        </p:nvPicPr>
        <p:blipFill>
          <a:blip r:embed="rId8"/>
          <a:stretch>
            <a:fillRect/>
          </a:stretch>
        </p:blipFill>
        <p:spPr>
          <a:xfrm>
            <a:off x="4878438" y="1372196"/>
            <a:ext cx="2882327" cy="1106873"/>
          </a:xfrm>
          <a:prstGeom prst="rect">
            <a:avLst/>
          </a:prstGeom>
          <a:ln>
            <a:solidFill>
              <a:schemeClr val="bg1">
                <a:lumMod val="85000"/>
              </a:schemeClr>
            </a:solidFill>
          </a:ln>
        </p:spPr>
      </p:pic>
      <p:pic>
        <p:nvPicPr>
          <p:cNvPr id="17" name="Image 16"/>
          <p:cNvPicPr>
            <a:picLocks noChangeAspect="1"/>
          </p:cNvPicPr>
          <p:nvPr/>
        </p:nvPicPr>
        <p:blipFill>
          <a:blip r:embed="rId9"/>
          <a:stretch>
            <a:fillRect/>
          </a:stretch>
        </p:blipFill>
        <p:spPr>
          <a:xfrm>
            <a:off x="5806382" y="3319072"/>
            <a:ext cx="2530739" cy="1196765"/>
          </a:xfrm>
          <a:prstGeom prst="rect">
            <a:avLst/>
          </a:prstGeom>
          <a:ln>
            <a:solidFill>
              <a:schemeClr val="bg1">
                <a:lumMod val="85000"/>
              </a:schemeClr>
            </a:solidFill>
          </a:ln>
        </p:spPr>
      </p:pic>
      <p:pic>
        <p:nvPicPr>
          <p:cNvPr id="18" name="Image 17"/>
          <p:cNvPicPr>
            <a:picLocks noChangeAspect="1"/>
          </p:cNvPicPr>
          <p:nvPr/>
        </p:nvPicPr>
        <p:blipFill>
          <a:blip r:embed="rId10"/>
          <a:stretch>
            <a:fillRect/>
          </a:stretch>
        </p:blipFill>
        <p:spPr>
          <a:xfrm>
            <a:off x="5728446" y="5089803"/>
            <a:ext cx="2776169" cy="1027716"/>
          </a:xfrm>
          <a:prstGeom prst="rect">
            <a:avLst/>
          </a:prstGeom>
          <a:ln>
            <a:solidFill>
              <a:schemeClr val="bg1">
                <a:lumMod val="85000"/>
              </a:schemeClr>
            </a:solidFill>
          </a:ln>
        </p:spPr>
      </p:pic>
    </p:spTree>
    <p:extLst>
      <p:ext uri="{BB962C8B-B14F-4D97-AF65-F5344CB8AC3E}">
        <p14:creationId xmlns:p14="http://schemas.microsoft.com/office/powerpoint/2010/main" val="28524784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p:txBody>
          <a:bodyPr/>
          <a:lstStyle/>
          <a:p>
            <a:r>
              <a:rPr lang="fr-FR" dirty="0" smtClean="0"/>
              <a:t>Les universités</a:t>
            </a:r>
            <a:endParaRPr lang="fr-FR" dirty="0"/>
          </a:p>
        </p:txBody>
      </p:sp>
      <p:sp>
        <p:nvSpPr>
          <p:cNvPr id="2" name="Espace réservé du pied de page 1"/>
          <p:cNvSpPr>
            <a:spLocks noGrp="1"/>
          </p:cNvSpPr>
          <p:nvPr>
            <p:ph type="ftr" sz="quarter" idx="11"/>
          </p:nvPr>
        </p:nvSpPr>
        <p:spPr/>
        <p:txBody>
          <a:bodyPr/>
          <a:lstStyle/>
          <a:p>
            <a:r>
              <a:rPr lang="fr-FR" smtClean="0"/>
              <a:t>Les plans de gestion de données -  S. Cocaud et D. L'Hostis, INRA. URFIST Paris - 05 avril 2019</a:t>
            </a:r>
            <a:endParaRPr lang="fr-FR"/>
          </a:p>
        </p:txBody>
      </p:sp>
      <p:sp>
        <p:nvSpPr>
          <p:cNvPr id="3" name="Espace réservé du numéro de diapositive 2"/>
          <p:cNvSpPr>
            <a:spLocks noGrp="1"/>
          </p:cNvSpPr>
          <p:nvPr>
            <p:ph type="sldNum" sz="quarter" idx="12"/>
          </p:nvPr>
        </p:nvSpPr>
        <p:spPr/>
        <p:txBody>
          <a:bodyPr/>
          <a:lstStyle/>
          <a:p>
            <a:pPr lvl="0"/>
            <a:fld id="{00000000-1234-1234-1234-123412341234}" type="slidenum">
              <a:rPr lang="fr-FR" smtClean="0">
                <a:sym typeface="Arial"/>
              </a:rPr>
              <a:pPr lvl="0"/>
              <a:t>26</a:t>
            </a:fld>
            <a:endParaRPr lang="fr-FR">
              <a:sym typeface="Arial"/>
            </a:endParaRPr>
          </a:p>
        </p:txBody>
      </p:sp>
      <p:pic>
        <p:nvPicPr>
          <p:cNvPr id="5" name="Image 4"/>
          <p:cNvPicPr>
            <a:picLocks noChangeAspect="1"/>
          </p:cNvPicPr>
          <p:nvPr/>
        </p:nvPicPr>
        <p:blipFill>
          <a:blip r:embed="rId3"/>
          <a:stretch>
            <a:fillRect/>
          </a:stretch>
        </p:blipFill>
        <p:spPr>
          <a:xfrm>
            <a:off x="4833871" y="646112"/>
            <a:ext cx="3686175" cy="5505450"/>
          </a:xfrm>
          <a:prstGeom prst="rect">
            <a:avLst/>
          </a:prstGeom>
          <a:ln>
            <a:solidFill>
              <a:schemeClr val="accent1"/>
            </a:solidFill>
          </a:ln>
        </p:spPr>
      </p:pic>
      <p:pic>
        <p:nvPicPr>
          <p:cNvPr id="4" name="Image 3"/>
          <p:cNvPicPr>
            <a:picLocks noChangeAspect="1"/>
          </p:cNvPicPr>
          <p:nvPr/>
        </p:nvPicPr>
        <p:blipFill>
          <a:blip r:embed="rId4"/>
          <a:stretch>
            <a:fillRect/>
          </a:stretch>
        </p:blipFill>
        <p:spPr>
          <a:xfrm>
            <a:off x="180975" y="1789112"/>
            <a:ext cx="6257925" cy="2574739"/>
          </a:xfrm>
          <a:prstGeom prst="rect">
            <a:avLst/>
          </a:prstGeom>
          <a:ln>
            <a:solidFill>
              <a:schemeClr val="accent1"/>
            </a:solidFill>
          </a:ln>
        </p:spPr>
      </p:pic>
    </p:spTree>
    <p:extLst>
      <p:ext uri="{BB962C8B-B14F-4D97-AF65-F5344CB8AC3E}">
        <p14:creationId xmlns:p14="http://schemas.microsoft.com/office/powerpoint/2010/main" val="69362642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fr-FR" smtClean="0"/>
              <a:t>Les plans de gestion de données -  S. Cocaud et D. L'Hostis, INRA. URFIST Paris - 05 avril 2019</a:t>
            </a:r>
            <a:endParaRPr lang="fr-FR"/>
          </a:p>
        </p:txBody>
      </p:sp>
      <p:sp>
        <p:nvSpPr>
          <p:cNvPr id="5" name="Espace réservé du numéro de diapositive 4"/>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27</a:t>
            </a:fld>
            <a:endParaRPr lang="fr-FR" sz="1200" b="1" i="0" u="none" strike="noStrike" cap="none">
              <a:solidFill>
                <a:schemeClr val="lt1"/>
              </a:solidFill>
              <a:latin typeface="Arial"/>
              <a:ea typeface="Arial"/>
              <a:cs typeface="Arial"/>
              <a:sym typeface="Arial"/>
            </a:endParaRPr>
          </a:p>
        </p:txBody>
      </p:sp>
      <p:pic>
        <p:nvPicPr>
          <p:cNvPr id="6" name="Image 5"/>
          <p:cNvPicPr>
            <a:picLocks noChangeAspect="1"/>
          </p:cNvPicPr>
          <p:nvPr/>
        </p:nvPicPr>
        <p:blipFill>
          <a:blip r:embed="rId3"/>
          <a:stretch>
            <a:fillRect/>
          </a:stretch>
        </p:blipFill>
        <p:spPr>
          <a:xfrm>
            <a:off x="1479623" y="716937"/>
            <a:ext cx="7664377" cy="5378824"/>
          </a:xfrm>
          <a:prstGeom prst="rect">
            <a:avLst/>
          </a:prstGeom>
          <a:ln>
            <a:solidFill>
              <a:schemeClr val="accent1"/>
            </a:solidFill>
          </a:ln>
        </p:spPr>
      </p:pic>
      <p:pic>
        <p:nvPicPr>
          <p:cNvPr id="8" name="Image 7"/>
          <p:cNvPicPr>
            <a:picLocks noChangeAspect="1"/>
          </p:cNvPicPr>
          <p:nvPr/>
        </p:nvPicPr>
        <p:blipFill>
          <a:blip r:embed="rId4"/>
          <a:stretch>
            <a:fillRect/>
          </a:stretch>
        </p:blipFill>
        <p:spPr>
          <a:xfrm>
            <a:off x="2514544" y="3637875"/>
            <a:ext cx="6524625" cy="2505075"/>
          </a:xfrm>
          <a:prstGeom prst="rect">
            <a:avLst/>
          </a:prstGeom>
          <a:ln w="25400">
            <a:solidFill>
              <a:srgbClr val="C00000"/>
            </a:solidFill>
          </a:ln>
        </p:spPr>
      </p:pic>
      <p:sp>
        <p:nvSpPr>
          <p:cNvPr id="3" name="Rectangle 2"/>
          <p:cNvSpPr/>
          <p:nvPr/>
        </p:nvSpPr>
        <p:spPr>
          <a:xfrm>
            <a:off x="5512241" y="409160"/>
            <a:ext cx="3526928" cy="307777"/>
          </a:xfrm>
          <a:prstGeom prst="rect">
            <a:avLst/>
          </a:prstGeom>
          <a:solidFill>
            <a:schemeClr val="bg1"/>
          </a:solidFill>
        </p:spPr>
        <p:txBody>
          <a:bodyPr wrap="none">
            <a:spAutoFit/>
          </a:bodyPr>
          <a:lstStyle/>
          <a:p>
            <a:r>
              <a:rPr lang="fr-FR" dirty="0">
                <a:hlinkClick r:id="rId5"/>
              </a:rPr>
              <a:t>http://</a:t>
            </a:r>
            <a:r>
              <a:rPr lang="fr-FR" dirty="0" smtClean="0">
                <a:hlinkClick r:id="rId5"/>
              </a:rPr>
              <a:t>blogs.lshtm.ac.uk/rdmss/lshtm_dmp</a:t>
            </a:r>
            <a:r>
              <a:rPr lang="fr-FR" dirty="0" smtClean="0"/>
              <a:t>/</a:t>
            </a:r>
            <a:endParaRPr lang="fr-FR" dirty="0"/>
          </a:p>
        </p:txBody>
      </p:sp>
    </p:spTree>
    <p:extLst>
      <p:ext uri="{BB962C8B-B14F-4D97-AF65-F5344CB8AC3E}">
        <p14:creationId xmlns:p14="http://schemas.microsoft.com/office/powerpoint/2010/main" val="35640581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Les plans de gestion de données -  S. Cocaud et D. L'Hostis, INRA. URFIST Paris - 05 avril 2019</a:t>
            </a:r>
            <a:endParaRPr lang="fr-FR"/>
          </a:p>
        </p:txBody>
      </p:sp>
      <p:sp>
        <p:nvSpPr>
          <p:cNvPr id="3" name="Espace réservé du numéro de diapositive 2"/>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smtClean="0">
                <a:solidFill>
                  <a:schemeClr val="lt1"/>
                </a:solidFill>
                <a:latin typeface="Arial"/>
                <a:ea typeface="Arial"/>
                <a:cs typeface="Arial"/>
                <a:sym typeface="Arial"/>
              </a:rPr>
              <a:t>28</a:t>
            </a:fld>
            <a:endParaRPr lang="fr-FR" sz="1200" b="1" i="0">
              <a:solidFill>
                <a:schemeClr val="lt1"/>
              </a:solidFill>
              <a:latin typeface="Arial"/>
              <a:ea typeface="Arial"/>
              <a:cs typeface="Arial"/>
              <a:sym typeface="Arial"/>
            </a:endParaRPr>
          </a:p>
        </p:txBody>
      </p:sp>
      <p:pic>
        <p:nvPicPr>
          <p:cNvPr id="4" name="Image 3"/>
          <p:cNvPicPr>
            <a:picLocks noChangeAspect="1"/>
          </p:cNvPicPr>
          <p:nvPr/>
        </p:nvPicPr>
        <p:blipFill>
          <a:blip r:embed="rId2"/>
          <a:stretch>
            <a:fillRect/>
          </a:stretch>
        </p:blipFill>
        <p:spPr>
          <a:xfrm>
            <a:off x="533375" y="244614"/>
            <a:ext cx="4128376" cy="5630107"/>
          </a:xfrm>
          <a:prstGeom prst="rect">
            <a:avLst/>
          </a:prstGeom>
          <a:ln>
            <a:solidFill>
              <a:schemeClr val="accent1"/>
            </a:solidFill>
          </a:ln>
        </p:spPr>
      </p:pic>
      <p:sp>
        <p:nvSpPr>
          <p:cNvPr id="5" name="Rectangle 4"/>
          <p:cNvSpPr/>
          <p:nvPr/>
        </p:nvSpPr>
        <p:spPr>
          <a:xfrm>
            <a:off x="1933938" y="5566944"/>
            <a:ext cx="2808782" cy="307777"/>
          </a:xfrm>
          <a:prstGeom prst="rect">
            <a:avLst/>
          </a:prstGeom>
        </p:spPr>
        <p:txBody>
          <a:bodyPr wrap="none">
            <a:spAutoFit/>
          </a:bodyPr>
          <a:lstStyle/>
          <a:p>
            <a:r>
              <a:rPr lang="fr-FR" dirty="0">
                <a:hlinkClick r:id="rId3"/>
              </a:rPr>
              <a:t>http://</a:t>
            </a:r>
            <a:r>
              <a:rPr lang="fr-FR" dirty="0" smtClean="0">
                <a:hlinkClick r:id="rId3"/>
              </a:rPr>
              <a:t>dx.doi.org/10.18452/19301</a:t>
            </a:r>
            <a:r>
              <a:rPr lang="fr-FR" dirty="0" smtClean="0"/>
              <a:t> </a:t>
            </a:r>
            <a:endParaRPr lang="fr-FR" dirty="0"/>
          </a:p>
        </p:txBody>
      </p:sp>
      <p:sp>
        <p:nvSpPr>
          <p:cNvPr id="6" name="Rectangle 5"/>
          <p:cNvSpPr/>
          <p:nvPr/>
        </p:nvSpPr>
        <p:spPr>
          <a:xfrm>
            <a:off x="4876929" y="3398496"/>
            <a:ext cx="4096383" cy="1323439"/>
          </a:xfrm>
          <a:prstGeom prst="rect">
            <a:avLst/>
          </a:prstGeom>
          <a:solidFill>
            <a:schemeClr val="bg1"/>
          </a:solidFill>
          <a:ln>
            <a:solidFill>
              <a:schemeClr val="bg1"/>
            </a:solidFill>
          </a:ln>
        </p:spPr>
        <p:txBody>
          <a:bodyPr wrap="square">
            <a:spAutoFit/>
          </a:bodyPr>
          <a:lstStyle/>
          <a:p>
            <a:r>
              <a:rPr lang="en-US" sz="1600" dirty="0" smtClean="0">
                <a:latin typeface="Verdana" panose="020B0604030504040204" pitchFamily="34" charset="0"/>
              </a:rPr>
              <a:t>“</a:t>
            </a:r>
            <a:r>
              <a:rPr lang="en-US" sz="1600" i="1" dirty="0" smtClean="0">
                <a:latin typeface="Verdana" panose="020B0604030504040204" pitchFamily="34" charset="0"/>
              </a:rPr>
              <a:t>If </a:t>
            </a:r>
            <a:r>
              <a:rPr lang="en-US" sz="1600" i="1" dirty="0">
                <a:latin typeface="Verdana" panose="020B0604030504040204" pitchFamily="34" charset="0"/>
              </a:rPr>
              <a:t>possible, we recommend the preparation of a data management plan (DMP) as part of project planning, before starting the actual research</a:t>
            </a:r>
            <a:r>
              <a:rPr lang="en-US" sz="1600" dirty="0" smtClean="0">
                <a:latin typeface="Verdana" panose="020B0604030504040204" pitchFamily="34" charset="0"/>
              </a:rPr>
              <a:t>.” </a:t>
            </a:r>
            <a:endParaRPr lang="fr-FR" sz="1600" dirty="0"/>
          </a:p>
        </p:txBody>
      </p:sp>
    </p:spTree>
    <p:extLst>
      <p:ext uri="{BB962C8B-B14F-4D97-AF65-F5344CB8AC3E}">
        <p14:creationId xmlns:p14="http://schemas.microsoft.com/office/powerpoint/2010/main" val="22272475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619301" y="2678910"/>
            <a:ext cx="8140138" cy="1362075"/>
          </a:xfrm>
        </p:spPr>
        <p:txBody>
          <a:bodyPr>
            <a:normAutofit/>
          </a:bodyPr>
          <a:lstStyle/>
          <a:p>
            <a:r>
              <a:rPr lang="fr-FR" cap="none" dirty="0">
                <a:sym typeface="Arial"/>
              </a:rPr>
              <a:t>Comment rédiger un </a:t>
            </a:r>
            <a:r>
              <a:rPr lang="fr-FR" cap="none" dirty="0" smtClean="0">
                <a:sym typeface="Arial"/>
              </a:rPr>
              <a:t>PGD ?</a:t>
            </a:r>
            <a:endParaRPr lang="fr-FR" cap="none" dirty="0">
              <a:sym typeface="Arial"/>
            </a:endParaRPr>
          </a:p>
        </p:txBody>
      </p:sp>
      <p:sp>
        <p:nvSpPr>
          <p:cNvPr id="4" name="Espace réservé du texte 3"/>
          <p:cNvSpPr>
            <a:spLocks noGrp="1"/>
          </p:cNvSpPr>
          <p:nvPr>
            <p:ph type="body" idx="1"/>
          </p:nvPr>
        </p:nvSpPr>
        <p:spPr>
          <a:xfrm>
            <a:off x="619301" y="4312711"/>
            <a:ext cx="7772400" cy="1500187"/>
          </a:xfrm>
        </p:spPr>
        <p:txBody>
          <a:bodyPr>
            <a:normAutofit/>
          </a:bodyPr>
          <a:lstStyle/>
          <a:p>
            <a:endParaRPr lang="fr-FR" dirty="0"/>
          </a:p>
        </p:txBody>
      </p:sp>
      <p:sp>
        <p:nvSpPr>
          <p:cNvPr id="277" name="Shape 277"/>
          <p:cNvSpPr txBox="1">
            <a:spLocks noGrp="1"/>
          </p:cNvSpPr>
          <p:nvPr>
            <p:ph type="ftr" sz="quarter" idx="11"/>
          </p:nvPr>
        </p:nvSpPr>
        <p:spPr/>
        <p:txBody>
          <a:bodyPr/>
          <a:lstStyle/>
          <a:p>
            <a:pPr lvl="0"/>
            <a:r>
              <a:rPr lang="fr-FR" smtClean="0">
                <a:sym typeface="Arial"/>
              </a:rPr>
              <a:t>Les plans de gestion de données -  S. Cocaud et D. L'Hostis, INRA. URFIST Paris - 05 avril 2019</a:t>
            </a:r>
            <a:endParaRPr lang="fr-FR">
              <a:sym typeface="Arial"/>
            </a:endParaRPr>
          </a:p>
        </p:txBody>
      </p:sp>
      <p:sp>
        <p:nvSpPr>
          <p:cNvPr id="2" name="Espace réservé du numéro de diapositive 1"/>
          <p:cNvSpPr>
            <a:spLocks noGrp="1"/>
          </p:cNvSpPr>
          <p:nvPr>
            <p:ph type="sldNum" sz="quarter" idx="12"/>
          </p:nvPr>
        </p:nvSpPr>
        <p:spPr/>
        <p:txBody>
          <a:bodyPr/>
          <a:lstStyle/>
          <a:p>
            <a:pPr lvl="0"/>
            <a:fld id="{00000000-1234-1234-1234-123412341234}" type="slidenum">
              <a:rPr lang="fr-FR" smtClean="0">
                <a:sym typeface="Arial"/>
              </a:rPr>
              <a:pPr lvl="0"/>
              <a:t>29</a:t>
            </a:fld>
            <a:endParaRPr lang="fr-FR">
              <a:sym typeface="Arial"/>
            </a:endParaRPr>
          </a:p>
        </p:txBody>
      </p:sp>
    </p:spTree>
    <p:extLst>
      <p:ext uri="{BB962C8B-B14F-4D97-AF65-F5344CB8AC3E}">
        <p14:creationId xmlns:p14="http://schemas.microsoft.com/office/powerpoint/2010/main" val="15276968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Shape 121"/>
          <p:cNvSpPr txBox="1">
            <a:spLocks noGrp="1"/>
          </p:cNvSpPr>
          <p:nvPr>
            <p:ph type="title"/>
          </p:nvPr>
        </p:nvSpPr>
        <p:spPr>
          <a:prstGeom prst="rect">
            <a:avLst/>
          </a:prstGeom>
          <a:noFill/>
          <a:ln>
            <a:noFill/>
          </a:ln>
        </p:spPr>
        <p:txBody>
          <a:bodyPr lIns="91425" tIns="45700" rIns="91425" bIns="45700" anchor="t" anchorCtr="0">
            <a:noAutofit/>
          </a:bodyPr>
          <a:lstStyle/>
          <a:p>
            <a:pPr marL="0" marR="0" lvl="0" indent="0" algn="l" rtl="0">
              <a:spcBef>
                <a:spcPts val="0"/>
              </a:spcBef>
              <a:buClr>
                <a:srgbClr val="AB092F"/>
              </a:buClr>
              <a:buSzPct val="25000"/>
              <a:buFont typeface="Arial"/>
              <a:buNone/>
            </a:pPr>
            <a:r>
              <a:rPr lang="fr-FR" sz="4000" b="1" i="0" u="none" strike="noStrike" cap="none" dirty="0" smtClean="0">
                <a:solidFill>
                  <a:srgbClr val="AB092F"/>
                </a:solidFill>
                <a:latin typeface="Arial"/>
                <a:ea typeface="Arial"/>
                <a:cs typeface="Arial"/>
                <a:sym typeface="Arial"/>
              </a:rPr>
              <a:t>Tour de table</a:t>
            </a:r>
            <a:endParaRPr lang="fr-FR" sz="4000" b="1" i="0" u="none" strike="noStrike" cap="none" dirty="0">
              <a:solidFill>
                <a:srgbClr val="AB092F"/>
              </a:solidFill>
              <a:latin typeface="Arial"/>
              <a:ea typeface="Arial"/>
              <a:cs typeface="Arial"/>
              <a:sym typeface="Arial"/>
            </a:endParaRPr>
          </a:p>
        </p:txBody>
      </p:sp>
      <p:sp>
        <p:nvSpPr>
          <p:cNvPr id="122" name="Shape 122"/>
          <p:cNvSpPr txBox="1">
            <a:spLocks noGrp="1"/>
          </p:cNvSpPr>
          <p:nvPr>
            <p:ph type="body" idx="1"/>
          </p:nvPr>
        </p:nvSpPr>
        <p:spPr>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chemeClr val="accent6"/>
              </a:buClr>
              <a:buSzPct val="25000"/>
              <a:buFont typeface="Arial"/>
              <a:buNone/>
            </a:pPr>
            <a:endParaRPr sz="2000" b="1" i="0" u="none" strike="noStrike" cap="none">
              <a:solidFill>
                <a:srgbClr val="3F3F3F"/>
              </a:solidFill>
              <a:latin typeface="Arial"/>
              <a:ea typeface="Arial"/>
              <a:cs typeface="Arial"/>
              <a:sym typeface="Arial"/>
            </a:endParaRPr>
          </a:p>
        </p:txBody>
      </p:sp>
      <p:sp>
        <p:nvSpPr>
          <p:cNvPr id="123" name="Shape 123"/>
          <p:cNvSpPr txBox="1">
            <a:spLocks noGrp="1"/>
          </p:cNvSpPr>
          <p:nvPr>
            <p:ph type="ftr" sz="quarter" idx="11"/>
          </p:nvPr>
        </p:nvSpPr>
        <p:spPr>
          <a:prstGeom prst="rect">
            <a:avLst/>
          </a:prstGeom>
          <a:noFill/>
          <a:ln>
            <a:noFill/>
          </a:ln>
        </p:spPr>
        <p:txBody>
          <a:bodyPr lIns="91425" tIns="45700" rIns="91425" bIns="45700" anchor="ctr" anchorCtr="0">
            <a:noAutofit/>
          </a:bodyPr>
          <a:lstStyle/>
          <a:p>
            <a:pPr marL="0" marR="0" lvl="0" indent="0" algn="l" rtl="0">
              <a:spcBef>
                <a:spcPts val="0"/>
              </a:spcBef>
              <a:buSzPct val="25000"/>
              <a:buNone/>
            </a:pPr>
            <a:r>
              <a:rPr lang="fr-FR" sz="1200" smtClean="0">
                <a:solidFill>
                  <a:schemeClr val="lt1"/>
                </a:solidFill>
                <a:latin typeface="Arial"/>
                <a:ea typeface="Arial"/>
                <a:cs typeface="Arial"/>
                <a:sym typeface="Arial"/>
              </a:rPr>
              <a:t>Les plans de gestion de données -  S. Cocaud et D. L'Hostis, INRA. URFIST Paris - 05 avril 2019</a:t>
            </a:r>
            <a:endParaRPr lang="fr-FR" sz="1200" dirty="0">
              <a:solidFill>
                <a:schemeClr val="lt1"/>
              </a:solidFill>
              <a:latin typeface="Arial"/>
              <a:ea typeface="Arial"/>
              <a:cs typeface="Arial"/>
              <a:sym typeface="Arial"/>
            </a:endParaRPr>
          </a:p>
        </p:txBody>
      </p:sp>
      <p:sp>
        <p:nvSpPr>
          <p:cNvPr id="2" name="Espace réservé du numéro de diapositive 1"/>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smtClean="0">
                <a:solidFill>
                  <a:schemeClr val="lt1"/>
                </a:solidFill>
                <a:latin typeface="Arial"/>
                <a:ea typeface="Arial"/>
                <a:cs typeface="Arial"/>
                <a:sym typeface="Arial"/>
              </a:rPr>
              <a:t>3</a:t>
            </a:fld>
            <a:endParaRPr lang="fr-FR" sz="1200" b="1" i="0">
              <a:solidFill>
                <a:schemeClr val="lt1"/>
              </a:solidFill>
              <a:latin typeface="Arial"/>
              <a:ea typeface="Arial"/>
              <a:cs typeface="Arial"/>
              <a:sym typeface="Arial"/>
            </a:endParaRPr>
          </a:p>
        </p:txBody>
      </p:sp>
    </p:spTree>
    <p:extLst>
      <p:ext uri="{BB962C8B-B14F-4D97-AF65-F5344CB8AC3E}">
        <p14:creationId xmlns:p14="http://schemas.microsoft.com/office/powerpoint/2010/main" val="38788203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re 15"/>
          <p:cNvSpPr>
            <a:spLocks noGrp="1"/>
          </p:cNvSpPr>
          <p:nvPr>
            <p:ph type="title"/>
          </p:nvPr>
        </p:nvSpPr>
        <p:spPr/>
        <p:txBody>
          <a:bodyPr>
            <a:normAutofit/>
          </a:bodyPr>
          <a:lstStyle/>
          <a:p>
            <a:r>
              <a:rPr lang="fr-FR" dirty="0" smtClean="0">
                <a:solidFill>
                  <a:srgbClr val="C00000"/>
                </a:solidFill>
              </a:rPr>
              <a:t>Appliquer les </a:t>
            </a:r>
            <a:r>
              <a:rPr lang="fr-FR" dirty="0">
                <a:solidFill>
                  <a:srgbClr val="C00000"/>
                </a:solidFill>
              </a:rPr>
              <a:t>principes </a:t>
            </a:r>
            <a:r>
              <a:rPr lang="fr-FR" dirty="0" smtClean="0">
                <a:solidFill>
                  <a:srgbClr val="C00000"/>
                </a:solidFill>
              </a:rPr>
              <a:t>FAIR </a:t>
            </a:r>
            <a:endParaRPr lang="fr-FR" dirty="0"/>
          </a:p>
        </p:txBody>
      </p:sp>
      <p:sp>
        <p:nvSpPr>
          <p:cNvPr id="3" name="Espace réservé du pied de page 2"/>
          <p:cNvSpPr>
            <a:spLocks noGrp="1"/>
          </p:cNvSpPr>
          <p:nvPr>
            <p:ph type="ftr" sz="quarter" idx="11"/>
          </p:nvPr>
        </p:nvSpPr>
        <p:spPr/>
        <p:txBody>
          <a:bodyPr/>
          <a:lstStyle/>
          <a:p>
            <a:r>
              <a:rPr lang="fr-FR" smtClean="0"/>
              <a:t>Les plans de gestion de données -  S. Cocaud et D. L'Hostis, INRA. URFIST Paris - 05 avril 2019</a:t>
            </a:r>
            <a:endParaRPr lang="fr-FR"/>
          </a:p>
        </p:txBody>
      </p:sp>
      <p:sp>
        <p:nvSpPr>
          <p:cNvPr id="4" name="Espace réservé du numéro de diapositive 3"/>
          <p:cNvSpPr>
            <a:spLocks noGrp="1"/>
          </p:cNvSpPr>
          <p:nvPr>
            <p:ph type="sldNum" sz="quarter" idx="12"/>
          </p:nvPr>
        </p:nvSpPr>
        <p:spPr/>
        <p:txBody>
          <a:bodyPr/>
          <a:lstStyle/>
          <a:p>
            <a:pPr lvl="0"/>
            <a:fld id="{00000000-1234-1234-1234-123412341234}" type="slidenum">
              <a:rPr lang="fr-FR" smtClean="0">
                <a:sym typeface="Arial"/>
              </a:rPr>
              <a:pPr lvl="0"/>
              <a:t>30</a:t>
            </a:fld>
            <a:endParaRPr lang="fr-FR">
              <a:sym typeface="Arial"/>
            </a:endParaRPr>
          </a:p>
        </p:txBody>
      </p:sp>
      <p:pic>
        <p:nvPicPr>
          <p:cNvPr id="10" name="Image 9"/>
          <p:cNvPicPr>
            <a:picLocks noChangeAspect="1"/>
          </p:cNvPicPr>
          <p:nvPr/>
        </p:nvPicPr>
        <p:blipFill>
          <a:blip r:embed="rId3"/>
          <a:stretch>
            <a:fillRect/>
          </a:stretch>
        </p:blipFill>
        <p:spPr>
          <a:xfrm>
            <a:off x="457200" y="1705523"/>
            <a:ext cx="4438650" cy="3257550"/>
          </a:xfrm>
          <a:prstGeom prst="rect">
            <a:avLst/>
          </a:prstGeom>
        </p:spPr>
      </p:pic>
      <p:grpSp>
        <p:nvGrpSpPr>
          <p:cNvPr id="17" name="Groupe 16"/>
          <p:cNvGrpSpPr/>
          <p:nvPr/>
        </p:nvGrpSpPr>
        <p:grpSpPr>
          <a:xfrm>
            <a:off x="1415951" y="2300450"/>
            <a:ext cx="6301088" cy="2228006"/>
            <a:chOff x="120714" y="3226787"/>
            <a:chExt cx="7022991" cy="2023984"/>
          </a:xfrm>
        </p:grpSpPr>
        <p:pic>
          <p:nvPicPr>
            <p:cNvPr id="2" name="Image 1"/>
            <p:cNvPicPr>
              <a:picLocks noChangeAspect="1"/>
            </p:cNvPicPr>
            <p:nvPr/>
          </p:nvPicPr>
          <p:blipFill>
            <a:blip r:embed="rId4"/>
            <a:stretch>
              <a:fillRect/>
            </a:stretch>
          </p:blipFill>
          <p:spPr>
            <a:xfrm>
              <a:off x="120714" y="3226787"/>
              <a:ext cx="1977854" cy="2023984"/>
            </a:xfrm>
            <a:prstGeom prst="rect">
              <a:avLst/>
            </a:prstGeom>
            <a:ln>
              <a:solidFill>
                <a:schemeClr val="accent1"/>
              </a:solidFill>
            </a:ln>
          </p:spPr>
        </p:pic>
        <p:pic>
          <p:nvPicPr>
            <p:cNvPr id="7" name="Image 6"/>
            <p:cNvPicPr>
              <a:picLocks noChangeAspect="1"/>
            </p:cNvPicPr>
            <p:nvPr/>
          </p:nvPicPr>
          <p:blipFill>
            <a:blip r:embed="rId5"/>
            <a:stretch>
              <a:fillRect/>
            </a:stretch>
          </p:blipFill>
          <p:spPr>
            <a:xfrm>
              <a:off x="2298615" y="3226787"/>
              <a:ext cx="1698475" cy="1354654"/>
            </a:xfrm>
            <a:prstGeom prst="rect">
              <a:avLst/>
            </a:prstGeom>
            <a:ln>
              <a:solidFill>
                <a:schemeClr val="accent1"/>
              </a:solidFill>
            </a:ln>
          </p:spPr>
        </p:pic>
        <p:pic>
          <p:nvPicPr>
            <p:cNvPr id="8" name="Image 7"/>
            <p:cNvPicPr>
              <a:picLocks noChangeAspect="1"/>
            </p:cNvPicPr>
            <p:nvPr/>
          </p:nvPicPr>
          <p:blipFill>
            <a:blip r:embed="rId6"/>
            <a:stretch>
              <a:fillRect/>
            </a:stretch>
          </p:blipFill>
          <p:spPr>
            <a:xfrm>
              <a:off x="4197137" y="3226787"/>
              <a:ext cx="1238838" cy="821741"/>
            </a:xfrm>
            <a:prstGeom prst="rect">
              <a:avLst/>
            </a:prstGeom>
            <a:ln>
              <a:solidFill>
                <a:schemeClr val="accent1"/>
              </a:solidFill>
            </a:ln>
          </p:spPr>
        </p:pic>
        <p:pic>
          <p:nvPicPr>
            <p:cNvPr id="9" name="Image 8"/>
            <p:cNvPicPr>
              <a:picLocks noChangeAspect="1"/>
            </p:cNvPicPr>
            <p:nvPr/>
          </p:nvPicPr>
          <p:blipFill>
            <a:blip r:embed="rId7"/>
            <a:stretch>
              <a:fillRect/>
            </a:stretch>
          </p:blipFill>
          <p:spPr>
            <a:xfrm>
              <a:off x="5636022" y="3226787"/>
              <a:ext cx="1507683" cy="1141109"/>
            </a:xfrm>
            <a:prstGeom prst="rect">
              <a:avLst/>
            </a:prstGeom>
            <a:ln>
              <a:solidFill>
                <a:schemeClr val="accent1"/>
              </a:solidFill>
            </a:ln>
          </p:spPr>
        </p:pic>
      </p:grpSp>
      <p:sp>
        <p:nvSpPr>
          <p:cNvPr id="6" name="Rectangle 5"/>
          <p:cNvSpPr/>
          <p:nvPr/>
        </p:nvSpPr>
        <p:spPr>
          <a:xfrm>
            <a:off x="471714" y="5185723"/>
            <a:ext cx="8215085" cy="307777"/>
          </a:xfrm>
          <a:prstGeom prst="rect">
            <a:avLst/>
          </a:prstGeom>
        </p:spPr>
        <p:txBody>
          <a:bodyPr wrap="square">
            <a:spAutoFit/>
          </a:bodyPr>
          <a:lstStyle/>
          <a:p>
            <a:r>
              <a:rPr lang="en-US" dirty="0" err="1"/>
              <a:t>Hooft</a:t>
            </a:r>
            <a:r>
              <a:rPr lang="en-US" dirty="0"/>
              <a:t>, R. </a:t>
            </a:r>
            <a:r>
              <a:rPr lang="en-US" dirty="0" smtClean="0"/>
              <a:t>(2016). </a:t>
            </a:r>
            <a:r>
              <a:rPr lang="en-US" b="1" dirty="0">
                <a:hlinkClick r:id="rId8"/>
              </a:rPr>
              <a:t>Creating a good research data management </a:t>
            </a:r>
            <a:r>
              <a:rPr lang="en-US" b="1" dirty="0" smtClean="0">
                <a:hlinkClick r:id="rId8"/>
              </a:rPr>
              <a:t>plan</a:t>
            </a:r>
            <a:r>
              <a:rPr lang="en-US" dirty="0" smtClean="0"/>
              <a:t>. </a:t>
            </a:r>
            <a:r>
              <a:rPr lang="en-US" dirty="0"/>
              <a:t>Elsevier Publishing Campus</a:t>
            </a:r>
            <a:r>
              <a:rPr lang="en-US" dirty="0" smtClean="0"/>
              <a:t>.</a:t>
            </a:r>
            <a:endParaRPr lang="en-US" dirty="0">
              <a:effectLst/>
            </a:endParaRPr>
          </a:p>
        </p:txBody>
      </p:sp>
    </p:spTree>
    <p:extLst>
      <p:ext uri="{BB962C8B-B14F-4D97-AF65-F5344CB8AC3E}">
        <p14:creationId xmlns:p14="http://schemas.microsoft.com/office/powerpoint/2010/main" val="4314483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normAutofit fontScale="62500" lnSpcReduction="20000"/>
          </a:bodyPr>
          <a:lstStyle/>
          <a:p>
            <a:endParaRPr lang="fr-FR" dirty="0" smtClean="0"/>
          </a:p>
          <a:p>
            <a:r>
              <a:rPr lang="fr-FR" dirty="0" smtClean="0"/>
              <a:t>Quel identifiant sera attribué aux données ? </a:t>
            </a:r>
          </a:p>
          <a:p>
            <a:pPr lvl="1"/>
            <a:r>
              <a:rPr lang="fr-FR" dirty="0" smtClean="0"/>
              <a:t>Persistant et unique (DOI…)</a:t>
            </a:r>
          </a:p>
          <a:p>
            <a:r>
              <a:rPr lang="fr-FR" dirty="0" smtClean="0"/>
              <a:t>Quelles métadonnées seront utilisées pour décrire les données ? </a:t>
            </a:r>
          </a:p>
          <a:p>
            <a:pPr lvl="1"/>
            <a:r>
              <a:rPr lang="fr-FR" dirty="0" smtClean="0"/>
              <a:t>Spécifier les standards de métadonnées utilisés, ou les schémas développés si pas de standard</a:t>
            </a:r>
          </a:p>
          <a:p>
            <a:r>
              <a:rPr lang="fr-FR" dirty="0" smtClean="0"/>
              <a:t>Dans quel entrepôt seront déposées données ? </a:t>
            </a:r>
          </a:p>
          <a:p>
            <a:r>
              <a:rPr lang="fr-FR" dirty="0" smtClean="0"/>
              <a:t>Des mots-clés sont-ils utilisés pour faciliter la découverte des données ? </a:t>
            </a:r>
          </a:p>
          <a:p>
            <a:r>
              <a:rPr lang="fr-FR" dirty="0" smtClean="0"/>
              <a:t>Des mécanismes d'interrogation standards (SPARQL, SQL, APIs standards) seront-ils disponibles ?</a:t>
            </a:r>
          </a:p>
          <a:p>
            <a:pPr lvl="0"/>
            <a:r>
              <a:rPr lang="fr-FR" dirty="0" smtClean="0"/>
              <a:t>Comment les fichiers seront-ils organisés ?</a:t>
            </a:r>
          </a:p>
          <a:p>
            <a:pPr lvl="0"/>
            <a:r>
              <a:rPr lang="fr-FR" dirty="0" smtClean="0"/>
              <a:t>Quelle convention de nommage sera utilisée pour les répertoires et les fichiers de données ?</a:t>
            </a:r>
          </a:p>
          <a:p>
            <a:pPr lvl="0"/>
            <a:r>
              <a:rPr lang="fr-FR" dirty="0" smtClean="0"/>
              <a:t>Comment les versions des fichiers seront-elles identifiées ?</a:t>
            </a:r>
          </a:p>
          <a:p>
            <a:endParaRPr lang="fr-FR" dirty="0"/>
          </a:p>
        </p:txBody>
      </p:sp>
      <p:sp>
        <p:nvSpPr>
          <p:cNvPr id="16" name="Titre 15"/>
          <p:cNvSpPr>
            <a:spLocks noGrp="1"/>
          </p:cNvSpPr>
          <p:nvPr>
            <p:ph type="title"/>
          </p:nvPr>
        </p:nvSpPr>
        <p:spPr/>
        <p:txBody>
          <a:bodyPr/>
          <a:lstStyle/>
          <a:p>
            <a:r>
              <a:rPr lang="fr-FR" dirty="0" smtClean="0"/>
              <a:t>Le principe </a:t>
            </a:r>
            <a:r>
              <a:rPr lang="fr-FR" u="sng" dirty="0" err="1"/>
              <a:t>Findable</a:t>
            </a:r>
            <a:r>
              <a:rPr lang="fr-FR" dirty="0"/>
              <a:t> </a:t>
            </a:r>
            <a:r>
              <a:rPr lang="fr-FR" dirty="0" smtClean="0"/>
              <a:t>dans le PGD</a:t>
            </a:r>
            <a:endParaRPr lang="fr-FR" dirty="0"/>
          </a:p>
        </p:txBody>
      </p:sp>
      <p:sp>
        <p:nvSpPr>
          <p:cNvPr id="3" name="Espace réservé du pied de page 2"/>
          <p:cNvSpPr>
            <a:spLocks noGrp="1"/>
          </p:cNvSpPr>
          <p:nvPr>
            <p:ph type="ftr" sz="quarter" idx="11"/>
          </p:nvPr>
        </p:nvSpPr>
        <p:spPr/>
        <p:txBody>
          <a:bodyPr/>
          <a:lstStyle/>
          <a:p>
            <a:r>
              <a:rPr lang="fr-FR" smtClean="0"/>
              <a:t>Les plans de gestion de données -  S. Cocaud et D. L'Hostis, INRA. URFIST Paris - 05 avril 2019</a:t>
            </a:r>
            <a:endParaRPr lang="fr-FR"/>
          </a:p>
        </p:txBody>
      </p:sp>
      <p:sp>
        <p:nvSpPr>
          <p:cNvPr id="4" name="Espace réservé du numéro de diapositive 3"/>
          <p:cNvSpPr>
            <a:spLocks noGrp="1"/>
          </p:cNvSpPr>
          <p:nvPr>
            <p:ph type="sldNum" sz="quarter" idx="12"/>
          </p:nvPr>
        </p:nvSpPr>
        <p:spPr/>
        <p:txBody>
          <a:bodyPr/>
          <a:lstStyle/>
          <a:p>
            <a:pPr lvl="0"/>
            <a:fld id="{00000000-1234-1234-1234-123412341234}" type="slidenum">
              <a:rPr lang="fr-FR" smtClean="0">
                <a:sym typeface="Arial"/>
              </a:rPr>
              <a:pPr lvl="0"/>
              <a:t>31</a:t>
            </a:fld>
            <a:endParaRPr lang="fr-FR">
              <a:sym typeface="Arial"/>
            </a:endParaRPr>
          </a:p>
        </p:txBody>
      </p:sp>
      <p:sp>
        <p:nvSpPr>
          <p:cNvPr id="5" name="ZoneTexte 4"/>
          <p:cNvSpPr txBox="1"/>
          <p:nvPr/>
        </p:nvSpPr>
        <p:spPr>
          <a:xfrm>
            <a:off x="578224" y="984738"/>
            <a:ext cx="7761908" cy="338554"/>
          </a:xfrm>
          <a:prstGeom prst="rect">
            <a:avLst/>
          </a:prstGeom>
          <a:noFill/>
        </p:spPr>
        <p:txBody>
          <a:bodyPr wrap="square" rtlCol="0">
            <a:spAutoFit/>
          </a:bodyPr>
          <a:lstStyle/>
          <a:p>
            <a:r>
              <a:rPr lang="fr-FR" sz="1600" dirty="0">
                <a:hlinkClick r:id="rId3"/>
              </a:rPr>
              <a:t>https://</a:t>
            </a:r>
            <a:r>
              <a:rPr lang="fr-FR" sz="1600" dirty="0" smtClean="0">
                <a:hlinkClick r:id="rId3"/>
              </a:rPr>
              <a:t>www6.inra.fr/datapartage/Produire-des-donnees-FAIR/Findable</a:t>
            </a:r>
            <a:r>
              <a:rPr lang="fr-FR" sz="1600" dirty="0" smtClean="0"/>
              <a:t> </a:t>
            </a:r>
            <a:endParaRPr lang="fr-FR" sz="1600" dirty="0"/>
          </a:p>
        </p:txBody>
      </p:sp>
    </p:spTree>
    <p:extLst>
      <p:ext uri="{BB962C8B-B14F-4D97-AF65-F5344CB8AC3E}">
        <p14:creationId xmlns:p14="http://schemas.microsoft.com/office/powerpoint/2010/main" val="215860037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457200" y="1612232"/>
            <a:ext cx="8229600" cy="4525963"/>
          </a:xfrm>
        </p:spPr>
        <p:txBody>
          <a:bodyPr>
            <a:normAutofit fontScale="70000" lnSpcReduction="20000"/>
          </a:bodyPr>
          <a:lstStyle/>
          <a:p>
            <a:endParaRPr lang="fr-FR" dirty="0" smtClean="0"/>
          </a:p>
          <a:p>
            <a:r>
              <a:rPr lang="fr-FR" dirty="0"/>
              <a:t>Quelles </a:t>
            </a:r>
            <a:r>
              <a:rPr lang="fr-FR" dirty="0" smtClean="0"/>
              <a:t>sont les données qui </a:t>
            </a:r>
            <a:r>
              <a:rPr lang="fr-FR" dirty="0"/>
              <a:t>seront </a:t>
            </a:r>
            <a:r>
              <a:rPr lang="fr-FR" dirty="0" smtClean="0"/>
              <a:t>librement accessibles ? </a:t>
            </a:r>
          </a:p>
          <a:p>
            <a:r>
              <a:rPr lang="fr-FR" dirty="0"/>
              <a:t>Comment les données </a:t>
            </a:r>
            <a:r>
              <a:rPr lang="fr-FR" dirty="0" smtClean="0"/>
              <a:t>seront </a:t>
            </a:r>
            <a:r>
              <a:rPr lang="fr-FR" dirty="0"/>
              <a:t>rendues accessibles ? </a:t>
            </a:r>
            <a:endParaRPr lang="fr-FR" dirty="0" smtClean="0"/>
          </a:p>
          <a:p>
            <a:pPr lvl="1"/>
            <a:r>
              <a:rPr lang="fr-FR" dirty="0" smtClean="0"/>
              <a:t>dépôt </a:t>
            </a:r>
            <a:r>
              <a:rPr lang="fr-FR" dirty="0"/>
              <a:t>dans un </a:t>
            </a:r>
            <a:r>
              <a:rPr lang="fr-FR" dirty="0" smtClean="0"/>
              <a:t>entrepôt… </a:t>
            </a:r>
          </a:p>
          <a:p>
            <a:r>
              <a:rPr lang="fr-FR" dirty="0" smtClean="0"/>
              <a:t>S’il y a des données en accès restreint,</a:t>
            </a:r>
          </a:p>
          <a:p>
            <a:pPr lvl="1"/>
            <a:r>
              <a:rPr lang="fr-FR" dirty="0" smtClean="0"/>
              <a:t>Pour quelles raisons ces données </a:t>
            </a:r>
            <a:r>
              <a:rPr lang="fr-FR" dirty="0"/>
              <a:t>ne peuvent pas être partagées </a:t>
            </a:r>
            <a:r>
              <a:rPr lang="fr-FR" dirty="0" smtClean="0"/>
              <a:t>largement ?</a:t>
            </a:r>
          </a:p>
          <a:p>
            <a:pPr lvl="1"/>
            <a:r>
              <a:rPr lang="fr-FR" dirty="0" smtClean="0"/>
              <a:t>Comment accéder à ces données ? (contact par mail, organe </a:t>
            </a:r>
            <a:r>
              <a:rPr lang="fr-FR" dirty="0"/>
              <a:t>de </a:t>
            </a:r>
            <a:r>
              <a:rPr lang="fr-FR" dirty="0" smtClean="0"/>
              <a:t>décision, authentification…)</a:t>
            </a:r>
            <a:endParaRPr lang="fr-FR" dirty="0"/>
          </a:p>
          <a:p>
            <a:pPr lvl="1"/>
            <a:r>
              <a:rPr lang="fr-FR" dirty="0"/>
              <a:t>Avez-vous décrit les conditions d'accès </a:t>
            </a:r>
            <a:r>
              <a:rPr lang="fr-FR" dirty="0" smtClean="0"/>
              <a:t>? </a:t>
            </a:r>
            <a:endParaRPr lang="fr-FR" dirty="0"/>
          </a:p>
          <a:p>
            <a:r>
              <a:rPr lang="fr-FR" dirty="0" smtClean="0"/>
              <a:t>Des outils </a:t>
            </a:r>
            <a:r>
              <a:rPr lang="fr-FR" dirty="0"/>
              <a:t>(documentation ou logiciel…) sont-ils nécessaires </a:t>
            </a:r>
            <a:r>
              <a:rPr lang="fr-FR" dirty="0" smtClean="0"/>
              <a:t>pour accéder aux données ?</a:t>
            </a:r>
          </a:p>
          <a:p>
            <a:pPr lvl="1"/>
            <a:r>
              <a:rPr lang="fr-FR" dirty="0" smtClean="0"/>
              <a:t>Sont-ils open source, sinon </a:t>
            </a:r>
            <a:r>
              <a:rPr lang="fr-FR" dirty="0"/>
              <a:t>seront-ils fournis </a:t>
            </a:r>
            <a:r>
              <a:rPr lang="fr-FR" dirty="0" smtClean="0"/>
              <a:t>?</a:t>
            </a:r>
          </a:p>
          <a:p>
            <a:r>
              <a:rPr lang="fr-FR" dirty="0" smtClean="0"/>
              <a:t>La </a:t>
            </a:r>
            <a:r>
              <a:rPr lang="fr-FR" dirty="0"/>
              <a:t>documentation et le code </a:t>
            </a:r>
            <a:r>
              <a:rPr lang="fr-FR" dirty="0" smtClean="0"/>
              <a:t>associés</a:t>
            </a:r>
            <a:r>
              <a:rPr lang="fr-FR" dirty="0"/>
              <a:t> </a:t>
            </a:r>
            <a:r>
              <a:rPr lang="fr-FR" dirty="0" smtClean="0"/>
              <a:t>sont-ils accessibles avec les données ?</a:t>
            </a:r>
            <a:endParaRPr lang="fr-FR" dirty="0"/>
          </a:p>
          <a:p>
            <a:pPr marL="457200" lvl="1" indent="0">
              <a:buNone/>
            </a:pPr>
            <a:endParaRPr lang="fr-FR" dirty="0"/>
          </a:p>
        </p:txBody>
      </p:sp>
      <p:sp>
        <p:nvSpPr>
          <p:cNvPr id="16" name="Titre 15"/>
          <p:cNvSpPr>
            <a:spLocks noGrp="1"/>
          </p:cNvSpPr>
          <p:nvPr>
            <p:ph type="title"/>
          </p:nvPr>
        </p:nvSpPr>
        <p:spPr/>
        <p:txBody>
          <a:bodyPr/>
          <a:lstStyle/>
          <a:p>
            <a:r>
              <a:rPr lang="fr-FR" dirty="0" smtClean="0"/>
              <a:t>Le principe </a:t>
            </a:r>
            <a:r>
              <a:rPr lang="fr-FR" u="sng" dirty="0"/>
              <a:t>Accessible</a:t>
            </a:r>
            <a:r>
              <a:rPr lang="fr-FR" dirty="0"/>
              <a:t> </a:t>
            </a:r>
            <a:r>
              <a:rPr lang="fr-FR" dirty="0" smtClean="0"/>
              <a:t>dans le PGD</a:t>
            </a:r>
            <a:endParaRPr lang="fr-FR" dirty="0"/>
          </a:p>
        </p:txBody>
      </p:sp>
      <p:sp>
        <p:nvSpPr>
          <p:cNvPr id="3" name="Espace réservé du pied de page 2"/>
          <p:cNvSpPr>
            <a:spLocks noGrp="1"/>
          </p:cNvSpPr>
          <p:nvPr>
            <p:ph type="ftr" sz="quarter" idx="11"/>
          </p:nvPr>
        </p:nvSpPr>
        <p:spPr/>
        <p:txBody>
          <a:bodyPr/>
          <a:lstStyle/>
          <a:p>
            <a:r>
              <a:rPr lang="fr-FR" smtClean="0"/>
              <a:t>Les plans de gestion de données -  S. Cocaud et D. L'Hostis, INRA. URFIST Paris - 05 avril 2019</a:t>
            </a:r>
            <a:endParaRPr lang="fr-FR"/>
          </a:p>
        </p:txBody>
      </p:sp>
      <p:sp>
        <p:nvSpPr>
          <p:cNvPr id="4" name="Espace réservé du numéro de diapositive 3"/>
          <p:cNvSpPr>
            <a:spLocks noGrp="1"/>
          </p:cNvSpPr>
          <p:nvPr>
            <p:ph type="sldNum" sz="quarter" idx="12"/>
          </p:nvPr>
        </p:nvSpPr>
        <p:spPr/>
        <p:txBody>
          <a:bodyPr/>
          <a:lstStyle/>
          <a:p>
            <a:pPr lvl="0"/>
            <a:fld id="{00000000-1234-1234-1234-123412341234}" type="slidenum">
              <a:rPr lang="fr-FR" smtClean="0">
                <a:sym typeface="Arial"/>
              </a:rPr>
              <a:pPr lvl="0"/>
              <a:t>32</a:t>
            </a:fld>
            <a:endParaRPr lang="fr-FR">
              <a:sym typeface="Arial"/>
            </a:endParaRPr>
          </a:p>
        </p:txBody>
      </p:sp>
      <p:sp>
        <p:nvSpPr>
          <p:cNvPr id="5" name="Rectangle 4"/>
          <p:cNvSpPr/>
          <p:nvPr/>
        </p:nvSpPr>
        <p:spPr>
          <a:xfrm>
            <a:off x="457200" y="977276"/>
            <a:ext cx="8229599" cy="338554"/>
          </a:xfrm>
          <a:prstGeom prst="rect">
            <a:avLst/>
          </a:prstGeom>
        </p:spPr>
        <p:txBody>
          <a:bodyPr wrap="square">
            <a:spAutoFit/>
          </a:bodyPr>
          <a:lstStyle/>
          <a:p>
            <a:r>
              <a:rPr lang="fr-FR" sz="1600" dirty="0">
                <a:hlinkClick r:id="rId3"/>
              </a:rPr>
              <a:t>https://</a:t>
            </a:r>
            <a:r>
              <a:rPr lang="fr-FR" sz="1600" dirty="0" smtClean="0">
                <a:hlinkClick r:id="rId3"/>
              </a:rPr>
              <a:t>www6.inra.fr/datapartage/Produire-des-donnees-FAIR/Accessible</a:t>
            </a:r>
            <a:r>
              <a:rPr lang="fr-FR" sz="1600" dirty="0" smtClean="0"/>
              <a:t> </a:t>
            </a:r>
            <a:endParaRPr lang="fr-FR" sz="1600" dirty="0"/>
          </a:p>
        </p:txBody>
      </p:sp>
    </p:spTree>
    <p:extLst>
      <p:ext uri="{BB962C8B-B14F-4D97-AF65-F5344CB8AC3E}">
        <p14:creationId xmlns:p14="http://schemas.microsoft.com/office/powerpoint/2010/main" val="321602728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normAutofit fontScale="70000" lnSpcReduction="20000"/>
          </a:bodyPr>
          <a:lstStyle/>
          <a:p>
            <a:endParaRPr lang="fr-FR" dirty="0" smtClean="0"/>
          </a:p>
          <a:p>
            <a:r>
              <a:rPr lang="fr-FR" dirty="0" smtClean="0"/>
              <a:t>Les (méta)données peuvent-elles être échangées, combinées et utilisées par d'autres (humains ou machines) ? </a:t>
            </a:r>
          </a:p>
          <a:p>
            <a:pPr lvl="1"/>
            <a:r>
              <a:rPr lang="fr-FR" dirty="0" smtClean="0"/>
              <a:t>Spécifier les standards, méthodologies, vocabulaires, utilisés pour assurer l’interopérabilité des données et métadonnées</a:t>
            </a:r>
          </a:p>
          <a:p>
            <a:pPr lvl="1"/>
            <a:r>
              <a:rPr lang="fr-FR" dirty="0" smtClean="0"/>
              <a:t>Utilisez-vous des vocabulaires standards assurant une interopérabilité interdisciplinaire ?</a:t>
            </a:r>
          </a:p>
          <a:p>
            <a:pPr lvl="1"/>
            <a:r>
              <a:rPr lang="fr-FR" dirty="0" smtClean="0"/>
              <a:t>Dans le cas où vous devez utiliser des ontologies ou des vocabulaires non standards, prévoyez-vous de faire des liens (</a:t>
            </a:r>
            <a:r>
              <a:rPr lang="fr-FR" dirty="0" err="1" smtClean="0"/>
              <a:t>mapping</a:t>
            </a:r>
            <a:r>
              <a:rPr lang="fr-FR" dirty="0" smtClean="0"/>
              <a:t>) vers des ontologies ou des vocabulaires communs ?</a:t>
            </a:r>
          </a:p>
          <a:p>
            <a:r>
              <a:rPr lang="fr-FR" dirty="0" smtClean="0"/>
              <a:t>Les (méta)données sont-elles liées à d’autres données ?</a:t>
            </a:r>
          </a:p>
          <a:p>
            <a:pPr lvl="1"/>
            <a:r>
              <a:rPr lang="fr-FR" dirty="0" smtClean="0"/>
              <a:t>Liens standards (</a:t>
            </a:r>
            <a:r>
              <a:rPr lang="fr-FR" b="0" dirty="0" err="1" smtClean="0"/>
              <a:t>RelatedIdentifier</a:t>
            </a:r>
            <a:r>
              <a:rPr lang="fr-FR" b="0" dirty="0" smtClean="0"/>
              <a:t>…)</a:t>
            </a:r>
            <a:endParaRPr lang="fr-FR" dirty="0"/>
          </a:p>
        </p:txBody>
      </p:sp>
      <p:sp>
        <p:nvSpPr>
          <p:cNvPr id="16" name="Titre 15"/>
          <p:cNvSpPr>
            <a:spLocks noGrp="1"/>
          </p:cNvSpPr>
          <p:nvPr>
            <p:ph type="title"/>
          </p:nvPr>
        </p:nvSpPr>
        <p:spPr/>
        <p:txBody>
          <a:bodyPr/>
          <a:lstStyle/>
          <a:p>
            <a:r>
              <a:rPr lang="fr-FR" dirty="0" smtClean="0"/>
              <a:t>Le principe </a:t>
            </a:r>
            <a:r>
              <a:rPr lang="fr-FR" u="sng" dirty="0" err="1"/>
              <a:t>Interoperable</a:t>
            </a:r>
            <a:r>
              <a:rPr lang="fr-FR" i="1" dirty="0"/>
              <a:t> </a:t>
            </a:r>
            <a:r>
              <a:rPr lang="fr-FR" dirty="0" smtClean="0"/>
              <a:t>dans le PGD</a:t>
            </a:r>
            <a:endParaRPr lang="fr-FR" dirty="0"/>
          </a:p>
        </p:txBody>
      </p:sp>
      <p:sp>
        <p:nvSpPr>
          <p:cNvPr id="3" name="Espace réservé du pied de page 2"/>
          <p:cNvSpPr>
            <a:spLocks noGrp="1"/>
          </p:cNvSpPr>
          <p:nvPr>
            <p:ph type="ftr" sz="quarter" idx="11"/>
          </p:nvPr>
        </p:nvSpPr>
        <p:spPr/>
        <p:txBody>
          <a:bodyPr/>
          <a:lstStyle/>
          <a:p>
            <a:r>
              <a:rPr lang="fr-FR" smtClean="0"/>
              <a:t>Les plans de gestion de données -  S. Cocaud et D. L'Hostis, INRA. URFIST Paris - 05 avril 2019</a:t>
            </a:r>
            <a:endParaRPr lang="fr-FR"/>
          </a:p>
        </p:txBody>
      </p:sp>
      <p:sp>
        <p:nvSpPr>
          <p:cNvPr id="4" name="Espace réservé du numéro de diapositive 3"/>
          <p:cNvSpPr>
            <a:spLocks noGrp="1"/>
          </p:cNvSpPr>
          <p:nvPr>
            <p:ph type="sldNum" sz="quarter" idx="12"/>
          </p:nvPr>
        </p:nvSpPr>
        <p:spPr/>
        <p:txBody>
          <a:bodyPr/>
          <a:lstStyle/>
          <a:p>
            <a:pPr lvl="0"/>
            <a:fld id="{00000000-1234-1234-1234-123412341234}" type="slidenum">
              <a:rPr lang="fr-FR" smtClean="0">
                <a:sym typeface="Arial"/>
              </a:rPr>
              <a:pPr lvl="0"/>
              <a:t>33</a:t>
            </a:fld>
            <a:endParaRPr lang="fr-FR">
              <a:sym typeface="Arial"/>
            </a:endParaRPr>
          </a:p>
        </p:txBody>
      </p:sp>
      <p:sp>
        <p:nvSpPr>
          <p:cNvPr id="5" name="Rectangle 4"/>
          <p:cNvSpPr/>
          <p:nvPr/>
        </p:nvSpPr>
        <p:spPr>
          <a:xfrm>
            <a:off x="457199" y="961887"/>
            <a:ext cx="8229599" cy="338554"/>
          </a:xfrm>
          <a:prstGeom prst="rect">
            <a:avLst/>
          </a:prstGeom>
        </p:spPr>
        <p:txBody>
          <a:bodyPr wrap="square">
            <a:spAutoFit/>
          </a:bodyPr>
          <a:lstStyle/>
          <a:p>
            <a:r>
              <a:rPr lang="fr-FR" sz="1600" dirty="0">
                <a:hlinkClick r:id="rId3"/>
              </a:rPr>
              <a:t>https://</a:t>
            </a:r>
            <a:r>
              <a:rPr lang="fr-FR" sz="1600" dirty="0" smtClean="0">
                <a:hlinkClick r:id="rId3"/>
              </a:rPr>
              <a:t>www6.inra.fr/datapartage/Produire-des-donnees-FAIR/Interoperable</a:t>
            </a:r>
            <a:r>
              <a:rPr lang="fr-FR" sz="1600" dirty="0" smtClean="0"/>
              <a:t> </a:t>
            </a:r>
            <a:endParaRPr lang="fr-FR" sz="1600" dirty="0"/>
          </a:p>
        </p:txBody>
      </p:sp>
    </p:spTree>
    <p:extLst>
      <p:ext uri="{BB962C8B-B14F-4D97-AF65-F5344CB8AC3E}">
        <p14:creationId xmlns:p14="http://schemas.microsoft.com/office/powerpoint/2010/main" val="86503002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normAutofit fontScale="92500" lnSpcReduction="20000"/>
          </a:bodyPr>
          <a:lstStyle/>
          <a:p>
            <a:endParaRPr lang="fr-FR" dirty="0" smtClean="0"/>
          </a:p>
          <a:p>
            <a:r>
              <a:rPr lang="fr-FR" dirty="0"/>
              <a:t>Quelle licence sera associée aux données pour permettre une large utilisation?</a:t>
            </a:r>
          </a:p>
          <a:p>
            <a:r>
              <a:rPr lang="fr-FR" dirty="0"/>
              <a:t>Quand les données seront-elles mises à </a:t>
            </a:r>
            <a:r>
              <a:rPr lang="fr-FR" dirty="0" smtClean="0"/>
              <a:t>disposition ?</a:t>
            </a:r>
            <a:endParaRPr lang="fr-FR" dirty="0"/>
          </a:p>
          <a:p>
            <a:pPr lvl="1"/>
            <a:r>
              <a:rPr lang="fr-FR" sz="2400" dirty="0" smtClean="0"/>
              <a:t>Les </a:t>
            </a:r>
            <a:r>
              <a:rPr lang="fr-FR" sz="2400" dirty="0"/>
              <a:t>données sont-elles utilisables par des tiers, </a:t>
            </a:r>
            <a:r>
              <a:rPr lang="fr-FR" sz="2400" dirty="0" smtClean="0"/>
              <a:t>pendant le projet/après </a:t>
            </a:r>
            <a:r>
              <a:rPr lang="fr-FR" sz="2400" dirty="0"/>
              <a:t>la fin du projet? </a:t>
            </a:r>
            <a:endParaRPr lang="fr-FR" sz="2400" dirty="0" smtClean="0"/>
          </a:p>
          <a:p>
            <a:pPr lvl="1"/>
            <a:r>
              <a:rPr lang="fr-FR" sz="2400" dirty="0" smtClean="0"/>
              <a:t>Quelles </a:t>
            </a:r>
            <a:r>
              <a:rPr lang="fr-FR" sz="2400" dirty="0"/>
              <a:t>données sont à accès restreint et pourquoi</a:t>
            </a:r>
            <a:r>
              <a:rPr lang="fr-FR" sz="2400" dirty="0" smtClean="0"/>
              <a:t>?</a:t>
            </a:r>
          </a:p>
          <a:p>
            <a:pPr lvl="1"/>
            <a:r>
              <a:rPr lang="fr-FR" sz="2400" dirty="0"/>
              <a:t>Quel délai pour un éventuel embargo</a:t>
            </a:r>
            <a:r>
              <a:rPr lang="fr-FR" sz="2400" dirty="0" smtClean="0"/>
              <a:t>?</a:t>
            </a:r>
            <a:endParaRPr lang="fr-FR" sz="2400" dirty="0"/>
          </a:p>
          <a:p>
            <a:pPr lvl="1"/>
            <a:r>
              <a:rPr lang="fr-FR" sz="2400" dirty="0"/>
              <a:t>Pour quelle durée les données seront-elles disponibles pour réutilisation?</a:t>
            </a:r>
          </a:p>
          <a:p>
            <a:r>
              <a:rPr lang="fr-FR" dirty="0"/>
              <a:t>Avez-vous décrit les processus d'assurance qualité des </a:t>
            </a:r>
            <a:r>
              <a:rPr lang="fr-FR" dirty="0" smtClean="0"/>
              <a:t>données?</a:t>
            </a:r>
            <a:endParaRPr lang="fr-FR" dirty="0"/>
          </a:p>
        </p:txBody>
      </p:sp>
      <p:sp>
        <p:nvSpPr>
          <p:cNvPr id="16" name="Titre 15"/>
          <p:cNvSpPr>
            <a:spLocks noGrp="1"/>
          </p:cNvSpPr>
          <p:nvPr>
            <p:ph type="title"/>
          </p:nvPr>
        </p:nvSpPr>
        <p:spPr/>
        <p:txBody>
          <a:bodyPr/>
          <a:lstStyle/>
          <a:p>
            <a:r>
              <a:rPr lang="fr-FR" dirty="0" smtClean="0"/>
              <a:t>Le principe </a:t>
            </a:r>
            <a:r>
              <a:rPr lang="fr-FR" u="sng" dirty="0" err="1"/>
              <a:t>Reusable</a:t>
            </a:r>
            <a:r>
              <a:rPr lang="fr-FR" i="1" dirty="0"/>
              <a:t> </a:t>
            </a:r>
            <a:r>
              <a:rPr lang="fr-FR" dirty="0" smtClean="0"/>
              <a:t>dans le PGD</a:t>
            </a:r>
            <a:endParaRPr lang="fr-FR" dirty="0"/>
          </a:p>
        </p:txBody>
      </p:sp>
      <p:sp>
        <p:nvSpPr>
          <p:cNvPr id="3" name="Espace réservé du pied de page 2"/>
          <p:cNvSpPr>
            <a:spLocks noGrp="1"/>
          </p:cNvSpPr>
          <p:nvPr>
            <p:ph type="ftr" sz="quarter" idx="11"/>
          </p:nvPr>
        </p:nvSpPr>
        <p:spPr/>
        <p:txBody>
          <a:bodyPr/>
          <a:lstStyle/>
          <a:p>
            <a:r>
              <a:rPr lang="fr-FR" smtClean="0"/>
              <a:t>Les plans de gestion de données -  S. Cocaud et D. L'Hostis, INRA. URFIST Paris - 05 avril 2019</a:t>
            </a:r>
            <a:endParaRPr lang="fr-FR"/>
          </a:p>
        </p:txBody>
      </p:sp>
      <p:sp>
        <p:nvSpPr>
          <p:cNvPr id="4" name="Espace réservé du numéro de diapositive 3"/>
          <p:cNvSpPr>
            <a:spLocks noGrp="1"/>
          </p:cNvSpPr>
          <p:nvPr>
            <p:ph type="sldNum" sz="quarter" idx="12"/>
          </p:nvPr>
        </p:nvSpPr>
        <p:spPr/>
        <p:txBody>
          <a:bodyPr/>
          <a:lstStyle/>
          <a:p>
            <a:pPr lvl="0"/>
            <a:fld id="{00000000-1234-1234-1234-123412341234}" type="slidenum">
              <a:rPr lang="fr-FR" smtClean="0">
                <a:sym typeface="Arial"/>
              </a:rPr>
              <a:pPr lvl="0"/>
              <a:t>34</a:t>
            </a:fld>
            <a:endParaRPr lang="fr-FR">
              <a:sym typeface="Arial"/>
            </a:endParaRPr>
          </a:p>
        </p:txBody>
      </p:sp>
      <p:sp>
        <p:nvSpPr>
          <p:cNvPr id="5" name="Rectangle 4"/>
          <p:cNvSpPr/>
          <p:nvPr/>
        </p:nvSpPr>
        <p:spPr>
          <a:xfrm>
            <a:off x="457199" y="1009512"/>
            <a:ext cx="8229599" cy="338554"/>
          </a:xfrm>
          <a:prstGeom prst="rect">
            <a:avLst/>
          </a:prstGeom>
        </p:spPr>
        <p:txBody>
          <a:bodyPr wrap="square">
            <a:spAutoFit/>
          </a:bodyPr>
          <a:lstStyle/>
          <a:p>
            <a:r>
              <a:rPr lang="fr-FR" sz="1600" dirty="0">
                <a:hlinkClick r:id="rId3"/>
              </a:rPr>
              <a:t>https://</a:t>
            </a:r>
            <a:r>
              <a:rPr lang="fr-FR" sz="1600" dirty="0" smtClean="0">
                <a:hlinkClick r:id="rId3"/>
              </a:rPr>
              <a:t>www6.inra.fr/datapartage/Produire-des-donnees-FAIR/Reusable</a:t>
            </a:r>
            <a:r>
              <a:rPr lang="fr-FR" sz="1600" dirty="0" smtClean="0"/>
              <a:t> </a:t>
            </a:r>
            <a:endParaRPr lang="fr-FR" sz="1600" dirty="0"/>
          </a:p>
        </p:txBody>
      </p:sp>
    </p:spTree>
    <p:extLst>
      <p:ext uri="{BB962C8B-B14F-4D97-AF65-F5344CB8AC3E}">
        <p14:creationId xmlns:p14="http://schemas.microsoft.com/office/powerpoint/2010/main" val="146715907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5"/>
          <p:cNvSpPr>
            <a:spLocks noGrp="1"/>
          </p:cNvSpPr>
          <p:nvPr>
            <p:ph idx="1"/>
          </p:nvPr>
        </p:nvSpPr>
        <p:spPr/>
        <p:txBody>
          <a:bodyPr>
            <a:normAutofit fontScale="40000" lnSpcReduction="20000"/>
          </a:bodyPr>
          <a:lstStyle/>
          <a:p>
            <a:pPr marL="0" indent="0">
              <a:buNone/>
            </a:pPr>
            <a:r>
              <a:rPr lang="en-US" sz="3000" dirty="0" smtClean="0"/>
              <a:t>1. Data </a:t>
            </a:r>
            <a:r>
              <a:rPr lang="en-US" sz="3000" dirty="0"/>
              <a:t>description and collection or re-use of existing data</a:t>
            </a:r>
          </a:p>
          <a:p>
            <a:pPr marL="247650" indent="0">
              <a:buNone/>
            </a:pPr>
            <a:r>
              <a:rPr lang="en-US" dirty="0" smtClean="0">
                <a:solidFill>
                  <a:srgbClr val="C00000"/>
                </a:solidFill>
              </a:rPr>
              <a:t>F2,</a:t>
            </a:r>
            <a:r>
              <a:rPr lang="en-US" dirty="0">
                <a:solidFill>
                  <a:srgbClr val="C00000"/>
                </a:solidFill>
              </a:rPr>
              <a:t> </a:t>
            </a:r>
            <a:r>
              <a:rPr lang="en-US" dirty="0" smtClean="0">
                <a:solidFill>
                  <a:srgbClr val="C00000"/>
                </a:solidFill>
              </a:rPr>
              <a:t>R1.2</a:t>
            </a:r>
            <a:r>
              <a:rPr lang="en-US" b="0" dirty="0" smtClean="0">
                <a:solidFill>
                  <a:schemeClr val="tx1"/>
                </a:solidFill>
              </a:rPr>
              <a:t>. </a:t>
            </a:r>
            <a:r>
              <a:rPr lang="en-US" b="0" dirty="0">
                <a:solidFill>
                  <a:schemeClr val="tx1"/>
                </a:solidFill>
              </a:rPr>
              <a:t>How will new data be collected or produced and/or how will existing data be re-used?</a:t>
            </a:r>
          </a:p>
          <a:p>
            <a:pPr marL="247650" indent="0">
              <a:buNone/>
            </a:pPr>
            <a:r>
              <a:rPr lang="en-US" dirty="0" smtClean="0">
                <a:solidFill>
                  <a:srgbClr val="C00000"/>
                </a:solidFill>
              </a:rPr>
              <a:t>I1,</a:t>
            </a:r>
            <a:r>
              <a:rPr lang="en-US" dirty="0">
                <a:solidFill>
                  <a:srgbClr val="C00000"/>
                </a:solidFill>
              </a:rPr>
              <a:t> </a:t>
            </a:r>
            <a:r>
              <a:rPr lang="en-US" dirty="0" smtClean="0">
                <a:solidFill>
                  <a:srgbClr val="C00000"/>
                </a:solidFill>
              </a:rPr>
              <a:t>R1.2,</a:t>
            </a:r>
            <a:r>
              <a:rPr lang="en-US" dirty="0">
                <a:solidFill>
                  <a:srgbClr val="C00000"/>
                </a:solidFill>
              </a:rPr>
              <a:t> </a:t>
            </a:r>
            <a:r>
              <a:rPr lang="en-US" dirty="0" smtClean="0">
                <a:solidFill>
                  <a:srgbClr val="C00000"/>
                </a:solidFill>
              </a:rPr>
              <a:t>R1.3</a:t>
            </a:r>
            <a:r>
              <a:rPr lang="en-US" b="0" dirty="0" smtClean="0">
                <a:solidFill>
                  <a:schemeClr val="tx1"/>
                </a:solidFill>
              </a:rPr>
              <a:t>. </a:t>
            </a:r>
            <a:r>
              <a:rPr lang="en-US" b="0" dirty="0">
                <a:solidFill>
                  <a:schemeClr val="tx1"/>
                </a:solidFill>
              </a:rPr>
              <a:t>What data (for example the kinds, formats, and volumes) will be collected or produced?</a:t>
            </a:r>
          </a:p>
          <a:p>
            <a:pPr marL="0" indent="0">
              <a:buNone/>
            </a:pPr>
            <a:r>
              <a:rPr lang="en-US" sz="3000" dirty="0"/>
              <a:t>2. Documentation and data quality</a:t>
            </a:r>
          </a:p>
          <a:p>
            <a:pPr marL="247650" indent="0">
              <a:buNone/>
            </a:pPr>
            <a:r>
              <a:rPr lang="en-US" dirty="0" smtClean="0">
                <a:solidFill>
                  <a:srgbClr val="C00000"/>
                </a:solidFill>
              </a:rPr>
              <a:t>I1, I2, I3, R1</a:t>
            </a:r>
            <a:r>
              <a:rPr lang="en-US" dirty="0">
                <a:solidFill>
                  <a:srgbClr val="C00000"/>
                </a:solidFill>
              </a:rPr>
              <a:t> , R1.3</a:t>
            </a:r>
            <a:r>
              <a:rPr lang="en-US" b="0" dirty="0" smtClean="0">
                <a:solidFill>
                  <a:schemeClr val="tx1"/>
                </a:solidFill>
              </a:rPr>
              <a:t>. </a:t>
            </a:r>
            <a:r>
              <a:rPr lang="en-US" b="0" dirty="0">
                <a:solidFill>
                  <a:schemeClr val="tx1"/>
                </a:solidFill>
              </a:rPr>
              <a:t>What metadata and documentation (for example the methodology of data collection and way of organizing data) will accompany data?</a:t>
            </a:r>
          </a:p>
          <a:p>
            <a:pPr marL="247650" indent="0">
              <a:buNone/>
            </a:pPr>
            <a:r>
              <a:rPr lang="en-US" dirty="0" smtClean="0">
                <a:solidFill>
                  <a:srgbClr val="C00000"/>
                </a:solidFill>
              </a:rPr>
              <a:t>I2, R1, </a:t>
            </a:r>
            <a:r>
              <a:rPr lang="en-US" dirty="0">
                <a:solidFill>
                  <a:srgbClr val="C00000"/>
                </a:solidFill>
              </a:rPr>
              <a:t>R1.2</a:t>
            </a:r>
            <a:r>
              <a:rPr lang="en-US" b="0" dirty="0" smtClean="0">
                <a:solidFill>
                  <a:schemeClr val="tx1"/>
                </a:solidFill>
              </a:rPr>
              <a:t>. </a:t>
            </a:r>
            <a:r>
              <a:rPr lang="en-US" b="0" dirty="0">
                <a:solidFill>
                  <a:schemeClr val="tx1"/>
                </a:solidFill>
              </a:rPr>
              <a:t>What data quality control measures will be used?</a:t>
            </a:r>
          </a:p>
          <a:p>
            <a:pPr marL="0" indent="0">
              <a:buNone/>
            </a:pPr>
            <a:r>
              <a:rPr lang="en-US" sz="3000" dirty="0"/>
              <a:t>3. Storage and backup during the research process</a:t>
            </a:r>
          </a:p>
          <a:p>
            <a:pPr marL="247650" indent="0">
              <a:buNone/>
            </a:pPr>
            <a:r>
              <a:rPr lang="en-US" b="0" dirty="0">
                <a:solidFill>
                  <a:schemeClr val="tx1"/>
                </a:solidFill>
              </a:rPr>
              <a:t>a. How will data and metadata be stored and backed up during the research process?</a:t>
            </a:r>
          </a:p>
          <a:p>
            <a:pPr marL="247650" indent="0">
              <a:buNone/>
            </a:pPr>
            <a:r>
              <a:rPr lang="en-US" b="0" dirty="0">
                <a:solidFill>
                  <a:schemeClr val="tx1"/>
                </a:solidFill>
              </a:rPr>
              <a:t>b. How will data security and protection of sensitive data be taken care of during the research?</a:t>
            </a:r>
          </a:p>
          <a:p>
            <a:pPr marL="0" indent="0">
              <a:buNone/>
            </a:pPr>
            <a:r>
              <a:rPr lang="en-US" sz="3000" dirty="0"/>
              <a:t>4. Legal and ethical requirements, codes of conduct</a:t>
            </a:r>
          </a:p>
          <a:p>
            <a:pPr marL="247650" indent="0">
              <a:buNone/>
            </a:pPr>
            <a:r>
              <a:rPr lang="en-US" b="0" dirty="0">
                <a:solidFill>
                  <a:schemeClr val="tx1"/>
                </a:solidFill>
              </a:rPr>
              <a:t>a. If personal data are processed, how will compliance with legislation on personal data and on data security be ensured?</a:t>
            </a:r>
          </a:p>
          <a:p>
            <a:pPr marL="247650" indent="0">
              <a:buNone/>
            </a:pPr>
            <a:r>
              <a:rPr lang="en-US" dirty="0" smtClean="0">
                <a:solidFill>
                  <a:srgbClr val="C00000"/>
                </a:solidFill>
              </a:rPr>
              <a:t>A1.2, R1.1</a:t>
            </a:r>
            <a:r>
              <a:rPr lang="en-US" b="0" dirty="0" smtClean="0">
                <a:solidFill>
                  <a:schemeClr val="tx1"/>
                </a:solidFill>
              </a:rPr>
              <a:t>. </a:t>
            </a:r>
            <a:r>
              <a:rPr lang="en-US" b="0" dirty="0">
                <a:solidFill>
                  <a:schemeClr val="tx1"/>
                </a:solidFill>
              </a:rPr>
              <a:t>How will other legal issues, such as intellectual property rights and ownership, be managed? What legislation is applicable?</a:t>
            </a:r>
          </a:p>
          <a:p>
            <a:pPr marL="247650" indent="0">
              <a:buNone/>
            </a:pPr>
            <a:r>
              <a:rPr lang="en-US" dirty="0" smtClean="0">
                <a:solidFill>
                  <a:srgbClr val="C00000"/>
                </a:solidFill>
              </a:rPr>
              <a:t>A2.</a:t>
            </a:r>
            <a:r>
              <a:rPr lang="en-US" b="0" dirty="0" smtClean="0">
                <a:solidFill>
                  <a:schemeClr val="tx1"/>
                </a:solidFill>
              </a:rPr>
              <a:t>. </a:t>
            </a:r>
            <a:r>
              <a:rPr lang="en-US" b="0" dirty="0">
                <a:solidFill>
                  <a:schemeClr val="tx1"/>
                </a:solidFill>
              </a:rPr>
              <a:t>How will possible ethical issues be taken into account, and codes of conduct followed?</a:t>
            </a:r>
          </a:p>
          <a:p>
            <a:pPr marL="0" indent="0">
              <a:buNone/>
            </a:pPr>
            <a:r>
              <a:rPr lang="en-US" sz="3000" dirty="0"/>
              <a:t>5. Data sharing and long-term preservation</a:t>
            </a:r>
          </a:p>
          <a:p>
            <a:pPr marL="247650" indent="0">
              <a:buNone/>
            </a:pPr>
            <a:r>
              <a:rPr lang="en-US" dirty="0" smtClean="0">
                <a:solidFill>
                  <a:srgbClr val="C00000"/>
                </a:solidFill>
              </a:rPr>
              <a:t>A1.2, A2, I3, </a:t>
            </a:r>
            <a:r>
              <a:rPr lang="en-US" dirty="0">
                <a:solidFill>
                  <a:srgbClr val="C00000"/>
                </a:solidFill>
              </a:rPr>
              <a:t>R1.1</a:t>
            </a:r>
            <a:r>
              <a:rPr lang="en-US" dirty="0" smtClean="0">
                <a:solidFill>
                  <a:srgbClr val="C00000"/>
                </a:solidFill>
              </a:rPr>
              <a:t>.</a:t>
            </a:r>
            <a:r>
              <a:rPr lang="en-US" b="0" dirty="0" smtClean="0">
                <a:solidFill>
                  <a:schemeClr val="tx1"/>
                </a:solidFill>
              </a:rPr>
              <a:t>. </a:t>
            </a:r>
            <a:r>
              <a:rPr lang="en-US" b="0" dirty="0">
                <a:solidFill>
                  <a:schemeClr val="tx1"/>
                </a:solidFill>
              </a:rPr>
              <a:t>How and when will data be shared? Are there possible restrictions to data sharing or embargo reasons?</a:t>
            </a:r>
          </a:p>
          <a:p>
            <a:pPr marL="247650" indent="0">
              <a:buNone/>
            </a:pPr>
            <a:r>
              <a:rPr lang="en-US" b="0" dirty="0">
                <a:solidFill>
                  <a:schemeClr val="tx1"/>
                </a:solidFill>
              </a:rPr>
              <a:t>b. How will data for preservation be selected, and where will data be preserved long-term (for example a data repository or archive)?</a:t>
            </a:r>
          </a:p>
          <a:p>
            <a:pPr marL="247650" indent="0">
              <a:buNone/>
            </a:pPr>
            <a:r>
              <a:rPr lang="en-US" dirty="0" smtClean="0">
                <a:solidFill>
                  <a:srgbClr val="C00000"/>
                </a:solidFill>
              </a:rPr>
              <a:t>A1.1, A1.2, </a:t>
            </a:r>
            <a:r>
              <a:rPr lang="en-US" dirty="0">
                <a:solidFill>
                  <a:srgbClr val="C00000"/>
                </a:solidFill>
              </a:rPr>
              <a:t>I3</a:t>
            </a:r>
            <a:r>
              <a:rPr lang="en-US" b="0" dirty="0" smtClean="0">
                <a:solidFill>
                  <a:schemeClr val="tx1"/>
                </a:solidFill>
              </a:rPr>
              <a:t>. </a:t>
            </a:r>
            <a:r>
              <a:rPr lang="en-US" b="0" dirty="0">
                <a:solidFill>
                  <a:schemeClr val="tx1"/>
                </a:solidFill>
              </a:rPr>
              <a:t>What methods or software tools will be needed to access and use the data?</a:t>
            </a:r>
          </a:p>
          <a:p>
            <a:pPr marL="247650" indent="0">
              <a:buNone/>
            </a:pPr>
            <a:r>
              <a:rPr lang="en-US" dirty="0" smtClean="0">
                <a:solidFill>
                  <a:srgbClr val="C00000"/>
                </a:solidFill>
              </a:rPr>
              <a:t>F1, F3, </a:t>
            </a:r>
            <a:r>
              <a:rPr lang="en-US" dirty="0">
                <a:solidFill>
                  <a:srgbClr val="C00000"/>
                </a:solidFill>
              </a:rPr>
              <a:t>A2</a:t>
            </a:r>
            <a:r>
              <a:rPr lang="en-US" dirty="0" smtClean="0">
                <a:solidFill>
                  <a:srgbClr val="C00000"/>
                </a:solidFill>
              </a:rPr>
              <a:t> </a:t>
            </a:r>
            <a:r>
              <a:rPr lang="en-US" b="0" dirty="0" smtClean="0">
                <a:solidFill>
                  <a:schemeClr val="tx1"/>
                </a:solidFill>
              </a:rPr>
              <a:t>. </a:t>
            </a:r>
            <a:r>
              <a:rPr lang="en-US" b="0" dirty="0">
                <a:solidFill>
                  <a:schemeClr val="tx1"/>
                </a:solidFill>
              </a:rPr>
              <a:t>How will the application of a unique and persistent identifier (such as a Digital Object Identifier (DOI)) to each data set be ensured?</a:t>
            </a:r>
          </a:p>
          <a:p>
            <a:pPr marL="0" indent="0">
              <a:buNone/>
            </a:pPr>
            <a:r>
              <a:rPr lang="en-US" sz="3000" dirty="0"/>
              <a:t>6. Data management responsibilities and resources</a:t>
            </a:r>
          </a:p>
          <a:p>
            <a:pPr marL="247650" indent="0">
              <a:buNone/>
            </a:pPr>
            <a:r>
              <a:rPr lang="en-US" b="0" dirty="0">
                <a:solidFill>
                  <a:schemeClr val="tx1"/>
                </a:solidFill>
              </a:rPr>
              <a:t>a. Who (for example role, position, and institution) will be responsible for data management (i.e. the data steward)?</a:t>
            </a:r>
          </a:p>
          <a:p>
            <a:pPr marL="247650" indent="0">
              <a:buNone/>
            </a:pPr>
            <a:r>
              <a:rPr lang="en-US" b="0" dirty="0">
                <a:solidFill>
                  <a:schemeClr val="tx1"/>
                </a:solidFill>
              </a:rPr>
              <a:t>b. What resources (for example financial and time) will be dedicated to data management and ensuring that data will be FAIR (Findable, Accessible, Interoperable, Re-usable</a:t>
            </a:r>
            <a:r>
              <a:rPr lang="en-US" b="0" dirty="0" smtClean="0">
                <a:solidFill>
                  <a:schemeClr val="tx1"/>
                </a:solidFill>
              </a:rPr>
              <a:t>)?</a:t>
            </a:r>
            <a:endParaRPr lang="en-US" b="0" dirty="0">
              <a:solidFill>
                <a:schemeClr val="tx1"/>
              </a:solidFill>
            </a:endParaRPr>
          </a:p>
        </p:txBody>
      </p:sp>
      <p:sp>
        <p:nvSpPr>
          <p:cNvPr id="5" name="Titre 4"/>
          <p:cNvSpPr>
            <a:spLocks noGrp="1"/>
          </p:cNvSpPr>
          <p:nvPr>
            <p:ph type="title"/>
          </p:nvPr>
        </p:nvSpPr>
        <p:spPr>
          <a:xfrm>
            <a:off x="1600200" y="274638"/>
            <a:ext cx="7086599" cy="1143000"/>
          </a:xfrm>
        </p:spPr>
        <p:txBody>
          <a:bodyPr/>
          <a:lstStyle/>
          <a:p>
            <a:r>
              <a:rPr lang="fr-FR" dirty="0" err="1"/>
              <a:t>Core</a:t>
            </a:r>
            <a:r>
              <a:rPr lang="fr-FR" dirty="0"/>
              <a:t> </a:t>
            </a:r>
            <a:r>
              <a:rPr lang="fr-FR" dirty="0" err="1" smtClean="0"/>
              <a:t>requirements</a:t>
            </a:r>
            <a:r>
              <a:rPr lang="fr-FR" dirty="0" smtClean="0"/>
              <a:t> </a:t>
            </a:r>
            <a:r>
              <a:rPr lang="fr-FR" dirty="0"/>
              <a:t>for </a:t>
            </a:r>
            <a:r>
              <a:rPr lang="fr-FR" dirty="0" err="1"/>
              <a:t>DMPs</a:t>
            </a:r>
            <a:endParaRPr lang="fr-FR" dirty="0"/>
          </a:p>
        </p:txBody>
      </p:sp>
      <p:sp>
        <p:nvSpPr>
          <p:cNvPr id="3" name="Espace réservé du pied de page 2"/>
          <p:cNvSpPr>
            <a:spLocks noGrp="1"/>
          </p:cNvSpPr>
          <p:nvPr>
            <p:ph type="ftr" sz="quarter" idx="11"/>
          </p:nvPr>
        </p:nvSpPr>
        <p:spPr/>
        <p:txBody>
          <a:bodyPr/>
          <a:lstStyle/>
          <a:p>
            <a:r>
              <a:rPr lang="fr-FR" smtClean="0"/>
              <a:t>Réunion de lancement du CATI PROSODIe 11-12 mars 2019 </a:t>
            </a:r>
            <a:endParaRPr lang="en-US" dirty="0"/>
          </a:p>
        </p:txBody>
      </p:sp>
      <p:sp>
        <p:nvSpPr>
          <p:cNvPr id="4" name="Espace réservé du numéro de diapositive 3"/>
          <p:cNvSpPr>
            <a:spLocks noGrp="1"/>
          </p:cNvSpPr>
          <p:nvPr>
            <p:ph type="sldNum" sz="quarter" idx="12"/>
          </p:nvPr>
        </p:nvSpPr>
        <p:spPr/>
        <p:txBody>
          <a:bodyPr/>
          <a:lstStyle/>
          <a:p>
            <a:fld id="{6EE8C280-EBA0-4348-845F-2B9BB32CE2E9}" type="slidenum">
              <a:rPr lang="en-US" smtClean="0"/>
              <a:t>35</a:t>
            </a:fld>
            <a:endParaRPr lang="en-US"/>
          </a:p>
        </p:txBody>
      </p:sp>
      <p:sp>
        <p:nvSpPr>
          <p:cNvPr id="7" name="Rectangle 6"/>
          <p:cNvSpPr/>
          <p:nvPr/>
        </p:nvSpPr>
        <p:spPr>
          <a:xfrm>
            <a:off x="457199" y="908348"/>
            <a:ext cx="6911163" cy="584775"/>
          </a:xfrm>
          <a:prstGeom prst="rect">
            <a:avLst/>
          </a:prstGeom>
        </p:spPr>
        <p:txBody>
          <a:bodyPr wrap="square">
            <a:spAutoFit/>
          </a:bodyPr>
          <a:lstStyle/>
          <a:p>
            <a:pPr lvl="0">
              <a:buSzPct val="25000"/>
            </a:pPr>
            <a:r>
              <a:rPr lang="en-US" sz="1600" i="1" dirty="0">
                <a:solidFill>
                  <a:schemeClr val="dk1"/>
                </a:solidFill>
                <a:ea typeface="Calibri"/>
                <a:cs typeface="Calibri"/>
                <a:sym typeface="Calibri"/>
              </a:rPr>
              <a:t>Science Europe. (2018). </a:t>
            </a:r>
            <a:r>
              <a:rPr lang="en-US" sz="1600" i="1" dirty="0">
                <a:solidFill>
                  <a:schemeClr val="dk1"/>
                </a:solidFill>
                <a:ea typeface="Calibri"/>
                <a:cs typeface="Calibri"/>
                <a:sym typeface="Calibri"/>
                <a:hlinkClick r:id="rId3"/>
              </a:rPr>
              <a:t>Practical guide to the international alignment of research data </a:t>
            </a:r>
            <a:r>
              <a:rPr lang="en-US" sz="1600" i="1" dirty="0" smtClean="0">
                <a:solidFill>
                  <a:schemeClr val="dk1"/>
                </a:solidFill>
                <a:ea typeface="Calibri"/>
                <a:cs typeface="Calibri"/>
                <a:sym typeface="Calibri"/>
                <a:hlinkClick r:id="rId3"/>
              </a:rPr>
              <a:t>management</a:t>
            </a:r>
            <a:r>
              <a:rPr lang="en-US" sz="1600" i="1" dirty="0" smtClean="0">
                <a:solidFill>
                  <a:schemeClr val="dk1"/>
                </a:solidFill>
                <a:ea typeface="Calibri"/>
                <a:cs typeface="Calibri"/>
                <a:sym typeface="Calibri"/>
              </a:rPr>
              <a:t>.</a:t>
            </a:r>
            <a:endParaRPr lang="fr-FR" sz="1600" i="1" dirty="0">
              <a:solidFill>
                <a:schemeClr val="dk1"/>
              </a:solidFill>
              <a:ea typeface="Calibri"/>
              <a:cs typeface="Calibri"/>
              <a:sym typeface="Calibri"/>
            </a:endParaRPr>
          </a:p>
        </p:txBody>
      </p:sp>
      <p:pic>
        <p:nvPicPr>
          <p:cNvPr id="8" name="Image 7"/>
          <p:cNvPicPr>
            <a:picLocks noChangeAspect="1"/>
          </p:cNvPicPr>
          <p:nvPr/>
        </p:nvPicPr>
        <p:blipFill>
          <a:blip r:embed="rId4"/>
          <a:stretch>
            <a:fillRect/>
          </a:stretch>
        </p:blipFill>
        <p:spPr>
          <a:xfrm>
            <a:off x="7557940" y="87386"/>
            <a:ext cx="1501000" cy="2134819"/>
          </a:xfrm>
          <a:prstGeom prst="rect">
            <a:avLst/>
          </a:prstGeom>
          <a:ln>
            <a:solidFill>
              <a:schemeClr val="accent1"/>
            </a:solidFill>
          </a:ln>
        </p:spPr>
      </p:pic>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
            <a:ext cx="1600200" cy="690134"/>
          </a:xfrm>
          <a:prstGeom prst="rect">
            <a:avLst/>
          </a:prstGeom>
        </p:spPr>
      </p:pic>
    </p:spTree>
    <p:extLst>
      <p:ext uri="{BB962C8B-B14F-4D97-AF65-F5344CB8AC3E}">
        <p14:creationId xmlns:p14="http://schemas.microsoft.com/office/powerpoint/2010/main" val="29414653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p:cNvSpPr>
            <a:spLocks noGrp="1"/>
          </p:cNvSpPr>
          <p:nvPr>
            <p:ph idx="1"/>
          </p:nvPr>
        </p:nvSpPr>
        <p:spPr/>
        <p:txBody>
          <a:bodyPr>
            <a:normAutofit fontScale="55000" lnSpcReduction="20000"/>
          </a:bodyPr>
          <a:lstStyle/>
          <a:p>
            <a:r>
              <a:rPr lang="fr-CA" sz="4400" dirty="0" smtClean="0"/>
              <a:t>Prévoir un coordinateur pour la rédaction du PGD</a:t>
            </a:r>
          </a:p>
          <a:p>
            <a:r>
              <a:rPr lang="fr-CA" sz="4400" dirty="0" smtClean="0"/>
              <a:t>S’appuyer sur les documents existants </a:t>
            </a:r>
          </a:p>
          <a:p>
            <a:r>
              <a:rPr lang="fr-CA" sz="4400" dirty="0" smtClean="0"/>
              <a:t>Utiliser le réseau de compétences pour couvrir tous les domaines du PGD</a:t>
            </a:r>
          </a:p>
          <a:p>
            <a:pPr lvl="1"/>
            <a:r>
              <a:rPr lang="fr-FR" sz="3300" b="1" dirty="0" smtClean="0"/>
              <a:t>Chercheur</a:t>
            </a:r>
            <a:r>
              <a:rPr lang="fr-FR" sz="3300" dirty="0" smtClean="0"/>
              <a:t> : coordinateur du DMP, responsable des données : description des données, découpage des jeux de données…</a:t>
            </a:r>
          </a:p>
          <a:p>
            <a:pPr lvl="1"/>
            <a:r>
              <a:rPr lang="fr-FR" sz="3300" b="1" dirty="0" smtClean="0"/>
              <a:t>Ingénieur-projet</a:t>
            </a:r>
            <a:r>
              <a:rPr lang="fr-FR" sz="3300" dirty="0" smtClean="0"/>
              <a:t> : coordonne les actions autour du DMP, agreement, éligibilité des coûts </a:t>
            </a:r>
          </a:p>
          <a:p>
            <a:pPr lvl="1"/>
            <a:r>
              <a:rPr lang="fr-FR" sz="3300" b="1" dirty="0" smtClean="0"/>
              <a:t>Informaticien</a:t>
            </a:r>
            <a:r>
              <a:rPr lang="fr-FR" sz="3300" dirty="0" smtClean="0"/>
              <a:t> : interlocuteur pour le stockage et sécurisation des données, les aspects infrastructure et les coûts associés</a:t>
            </a:r>
          </a:p>
          <a:p>
            <a:pPr lvl="1"/>
            <a:r>
              <a:rPr lang="fr-FR" sz="3300" b="1" dirty="0" smtClean="0"/>
              <a:t>Spécialiste de l’IST </a:t>
            </a:r>
            <a:r>
              <a:rPr lang="fr-FR" sz="3300" dirty="0" smtClean="0"/>
              <a:t>: propose des standards, des métadonnées, conseille sur les entrepôts, réalise des alignements avec des référentiels existants…</a:t>
            </a:r>
          </a:p>
          <a:p>
            <a:pPr lvl="1"/>
            <a:r>
              <a:rPr lang="fr-FR" sz="3300" b="1" dirty="0" smtClean="0"/>
              <a:t>Archiviste</a:t>
            </a:r>
            <a:r>
              <a:rPr lang="fr-FR" sz="3300" dirty="0" smtClean="0"/>
              <a:t> : aide le chercheur à sélectionner les données pour la conservation, à définir les durées et les solutions techniques</a:t>
            </a:r>
          </a:p>
          <a:p>
            <a:pPr lvl="1"/>
            <a:r>
              <a:rPr lang="fr-FR" sz="3300" b="1" dirty="0" smtClean="0"/>
              <a:t>Juriste</a:t>
            </a:r>
            <a:r>
              <a:rPr lang="fr-FR" sz="3300" dirty="0" smtClean="0"/>
              <a:t> : conseille sur la propriété intellectuelle des données</a:t>
            </a:r>
          </a:p>
        </p:txBody>
      </p:sp>
      <p:sp>
        <p:nvSpPr>
          <p:cNvPr id="4" name="Titre 3"/>
          <p:cNvSpPr>
            <a:spLocks noGrp="1"/>
          </p:cNvSpPr>
          <p:nvPr>
            <p:ph type="title"/>
          </p:nvPr>
        </p:nvSpPr>
        <p:spPr/>
        <p:txBody>
          <a:bodyPr/>
          <a:lstStyle/>
          <a:p>
            <a:r>
              <a:rPr lang="fr-FR" dirty="0" smtClean="0"/>
              <a:t>Réunir diverses compétences</a:t>
            </a:r>
            <a:endParaRPr lang="fr-FR" dirty="0"/>
          </a:p>
        </p:txBody>
      </p:sp>
      <p:sp>
        <p:nvSpPr>
          <p:cNvPr id="2" name="Espace réservé du pied de page 1"/>
          <p:cNvSpPr>
            <a:spLocks noGrp="1"/>
          </p:cNvSpPr>
          <p:nvPr>
            <p:ph type="ftr" sz="quarter" idx="11"/>
          </p:nvPr>
        </p:nvSpPr>
        <p:spPr/>
        <p:txBody>
          <a:bodyPr/>
          <a:lstStyle/>
          <a:p>
            <a:r>
              <a:rPr lang="fr-FR" smtClean="0"/>
              <a:t>Les plans de gestion de données -  S. Cocaud et D. L'Hostis, INRA. URFIST Paris - 05 avril 2019</a:t>
            </a:r>
            <a:endParaRPr lang="fr-FR"/>
          </a:p>
        </p:txBody>
      </p:sp>
      <p:sp>
        <p:nvSpPr>
          <p:cNvPr id="3" name="Espace réservé du numéro de diapositive 2"/>
          <p:cNvSpPr>
            <a:spLocks noGrp="1"/>
          </p:cNvSpPr>
          <p:nvPr>
            <p:ph type="sldNum" sz="quarter" idx="12"/>
          </p:nvPr>
        </p:nvSpPr>
        <p:spPr/>
        <p:txBody>
          <a:bodyPr/>
          <a:lstStyle/>
          <a:p>
            <a:fld id="{FDBC492A-54F5-4F6A-B0E4-07DED51B11E7}" type="slidenum">
              <a:rPr lang="fr-FR" smtClean="0"/>
              <a:pPr/>
              <a:t>36</a:t>
            </a:fld>
            <a:endParaRPr lang="fr-FR"/>
          </a:p>
        </p:txBody>
      </p:sp>
    </p:spTree>
    <p:extLst>
      <p:ext uri="{BB962C8B-B14F-4D97-AF65-F5344CB8AC3E}">
        <p14:creationId xmlns:p14="http://schemas.microsoft.com/office/powerpoint/2010/main" val="40316433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Espace réservé du contenu 12"/>
          <p:cNvPicPr>
            <a:picLocks noGrp="1" noChangeAspect="1"/>
          </p:cNvPicPr>
          <p:nvPr>
            <p:ph idx="1"/>
          </p:nvPr>
        </p:nvPicPr>
        <p:blipFill>
          <a:blip r:embed="rId3"/>
          <a:stretch>
            <a:fillRect/>
          </a:stretch>
        </p:blipFill>
        <p:spPr>
          <a:xfrm>
            <a:off x="4626903" y="2188718"/>
            <a:ext cx="3972000" cy="3928000"/>
          </a:xfrm>
          <a:prstGeom prst="rect">
            <a:avLst/>
          </a:prstGeom>
        </p:spPr>
      </p:pic>
      <p:sp>
        <p:nvSpPr>
          <p:cNvPr id="3" name="Titre 2"/>
          <p:cNvSpPr>
            <a:spLocks noGrp="1"/>
          </p:cNvSpPr>
          <p:nvPr>
            <p:ph type="title"/>
          </p:nvPr>
        </p:nvSpPr>
        <p:spPr/>
        <p:txBody>
          <a:bodyPr/>
          <a:lstStyle/>
          <a:p>
            <a:r>
              <a:rPr lang="fr-FR" dirty="0" smtClean="0"/>
              <a:t> </a:t>
            </a:r>
            <a:endParaRPr lang="fr-FR" dirty="0"/>
          </a:p>
        </p:txBody>
      </p:sp>
      <p:sp>
        <p:nvSpPr>
          <p:cNvPr id="4" name="Espace réservé du pied de page 3"/>
          <p:cNvSpPr>
            <a:spLocks noGrp="1"/>
          </p:cNvSpPr>
          <p:nvPr>
            <p:ph type="ftr" sz="quarter" idx="11"/>
          </p:nvPr>
        </p:nvSpPr>
        <p:spPr/>
        <p:txBody>
          <a:bodyPr/>
          <a:lstStyle/>
          <a:p>
            <a:r>
              <a:rPr lang="fr-FR" smtClean="0"/>
              <a:t>Les plans de gestion de données -  S. Cocaud et D. L'Hostis, INRA. URFIST Paris - 05 avril 2019</a:t>
            </a:r>
            <a:endParaRPr lang="fr-FR"/>
          </a:p>
        </p:txBody>
      </p:sp>
      <p:sp>
        <p:nvSpPr>
          <p:cNvPr id="5" name="Espace réservé du numéro de diapositive 4"/>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37</a:t>
            </a:fld>
            <a:endParaRPr lang="fr-FR" sz="1200" b="1" i="0" u="none" strike="noStrike" cap="none">
              <a:solidFill>
                <a:schemeClr val="lt1"/>
              </a:solidFill>
              <a:latin typeface="Arial"/>
              <a:ea typeface="Arial"/>
              <a:cs typeface="Arial"/>
              <a:sym typeface="Arial"/>
            </a:endParaRPr>
          </a:p>
        </p:txBody>
      </p:sp>
      <p:sp>
        <p:nvSpPr>
          <p:cNvPr id="7" name="Rectangle 6"/>
          <p:cNvSpPr/>
          <p:nvPr/>
        </p:nvSpPr>
        <p:spPr>
          <a:xfrm>
            <a:off x="419036" y="1848836"/>
            <a:ext cx="6193867" cy="523220"/>
          </a:xfrm>
          <a:prstGeom prst="rect">
            <a:avLst/>
          </a:prstGeom>
        </p:spPr>
        <p:txBody>
          <a:bodyPr wrap="square">
            <a:spAutoFit/>
          </a:bodyPr>
          <a:lstStyle/>
          <a:p>
            <a:r>
              <a:rPr lang="fr-FR" dirty="0">
                <a:hlinkClick r:id="rId4"/>
              </a:rPr>
              <a:t>https://</a:t>
            </a:r>
            <a:r>
              <a:rPr lang="fr-FR" dirty="0" smtClean="0">
                <a:hlinkClick r:id="rId4"/>
              </a:rPr>
              <a:t>www.edugroepen.nl/sites/RDM_platform/SitePages/Home.aspx</a:t>
            </a:r>
            <a:endParaRPr lang="fr-FR" dirty="0" smtClean="0"/>
          </a:p>
          <a:p>
            <a:endParaRPr lang="fr-FR" dirty="0"/>
          </a:p>
        </p:txBody>
      </p:sp>
      <p:pic>
        <p:nvPicPr>
          <p:cNvPr id="11" name="Image 10"/>
          <p:cNvPicPr>
            <a:picLocks noChangeAspect="1"/>
          </p:cNvPicPr>
          <p:nvPr/>
        </p:nvPicPr>
        <p:blipFill>
          <a:blip r:embed="rId5"/>
          <a:stretch>
            <a:fillRect/>
          </a:stretch>
        </p:blipFill>
        <p:spPr>
          <a:xfrm>
            <a:off x="5437955" y="408836"/>
            <a:ext cx="3248844" cy="1422305"/>
          </a:xfrm>
          <a:prstGeom prst="rect">
            <a:avLst/>
          </a:prstGeom>
        </p:spPr>
      </p:pic>
      <p:pic>
        <p:nvPicPr>
          <p:cNvPr id="12" name="Image 11"/>
          <p:cNvPicPr>
            <a:picLocks noChangeAspect="1"/>
          </p:cNvPicPr>
          <p:nvPr/>
        </p:nvPicPr>
        <p:blipFill>
          <a:blip r:embed="rId6"/>
          <a:stretch>
            <a:fillRect/>
          </a:stretch>
        </p:blipFill>
        <p:spPr>
          <a:xfrm>
            <a:off x="457200" y="2188719"/>
            <a:ext cx="3998788" cy="3754128"/>
          </a:xfrm>
          <a:prstGeom prst="rect">
            <a:avLst/>
          </a:prstGeom>
        </p:spPr>
      </p:pic>
      <p:sp>
        <p:nvSpPr>
          <p:cNvPr id="10" name="Shape 320"/>
          <p:cNvSpPr txBox="1">
            <a:spLocks/>
          </p:cNvSpPr>
          <p:nvPr/>
        </p:nvSpPr>
        <p:spPr>
          <a:xfrm>
            <a:off x="512103" y="35006"/>
            <a:ext cx="8229600" cy="1143000"/>
          </a:xfrm>
          <a:prstGeom prst="rect">
            <a:avLst/>
          </a:prstGeom>
        </p:spPr>
        <p:txBody>
          <a:bodyPr vert="horz" lIns="91440" tIns="45720" rIns="91440" bIns="45720" rtlCol="0" anchor="t" anchorCtr="0">
            <a:normAutofit/>
          </a:bodyPr>
          <a:lstStyle>
            <a:lvl1pPr algn="l" defTabSz="457200" rtl="0" eaLnBrk="1" latinLnBrk="0" hangingPunct="1">
              <a:spcBef>
                <a:spcPct val="0"/>
              </a:spcBef>
              <a:buNone/>
              <a:defRPr sz="3200" b="1" i="0" kern="1200">
                <a:solidFill>
                  <a:srgbClr val="AA0A2F"/>
                </a:solidFill>
                <a:latin typeface="Arial"/>
                <a:ea typeface="+mj-ea"/>
                <a:cs typeface="Myriad Pro Cond"/>
              </a:defRPr>
            </a:lvl1pPr>
          </a:lstStyle>
          <a:p>
            <a:endParaRPr lang="fr-FR" dirty="0">
              <a:sym typeface="Arial"/>
            </a:endParaRPr>
          </a:p>
        </p:txBody>
      </p:sp>
      <p:pic>
        <p:nvPicPr>
          <p:cNvPr id="14" name="Image 13"/>
          <p:cNvPicPr>
            <a:picLocks noChangeAspect="1"/>
          </p:cNvPicPr>
          <p:nvPr/>
        </p:nvPicPr>
        <p:blipFill>
          <a:blip r:embed="rId7"/>
          <a:stretch>
            <a:fillRect/>
          </a:stretch>
        </p:blipFill>
        <p:spPr>
          <a:xfrm>
            <a:off x="143150" y="851280"/>
            <a:ext cx="3152962" cy="906241"/>
          </a:xfrm>
          <a:prstGeom prst="rect">
            <a:avLst/>
          </a:prstGeom>
        </p:spPr>
      </p:pic>
    </p:spTree>
    <p:extLst>
      <p:ext uri="{BB962C8B-B14F-4D97-AF65-F5344CB8AC3E}">
        <p14:creationId xmlns:p14="http://schemas.microsoft.com/office/powerpoint/2010/main" val="59310631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endParaRPr lang="fr-FR"/>
          </a:p>
        </p:txBody>
      </p:sp>
      <p:sp>
        <p:nvSpPr>
          <p:cNvPr id="8" name="Titre 7"/>
          <p:cNvSpPr>
            <a:spLocks noGrp="1"/>
          </p:cNvSpPr>
          <p:nvPr>
            <p:ph type="title"/>
          </p:nvPr>
        </p:nvSpPr>
        <p:spPr>
          <a:xfrm>
            <a:off x="457200" y="274638"/>
            <a:ext cx="8353514" cy="1143000"/>
          </a:xfrm>
        </p:spPr>
        <p:txBody>
          <a:bodyPr/>
          <a:lstStyle/>
          <a:p>
            <a:r>
              <a:rPr lang="fr-FR" dirty="0" smtClean="0"/>
              <a:t>S’appuyer sur des modèles existants : financeurs </a:t>
            </a:r>
            <a:endParaRPr lang="fr-FR" dirty="0"/>
          </a:p>
        </p:txBody>
      </p:sp>
      <p:sp>
        <p:nvSpPr>
          <p:cNvPr id="4" name="Espace réservé du pied de page 3"/>
          <p:cNvSpPr>
            <a:spLocks noGrp="1"/>
          </p:cNvSpPr>
          <p:nvPr>
            <p:ph type="ftr" sz="quarter" idx="11"/>
          </p:nvPr>
        </p:nvSpPr>
        <p:spPr/>
        <p:txBody>
          <a:bodyPr/>
          <a:lstStyle/>
          <a:p>
            <a:r>
              <a:rPr lang="fr-FR" smtClean="0"/>
              <a:t>Les plans de gestion de données -  S. Cocaud et D. L'Hostis, INRA. URFIST Paris - 05 avril 2019</a:t>
            </a:r>
            <a:endParaRPr lang="fr-FR"/>
          </a:p>
        </p:txBody>
      </p:sp>
      <p:sp>
        <p:nvSpPr>
          <p:cNvPr id="5" name="Espace réservé du numéro de diapositive 4"/>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38</a:t>
            </a:fld>
            <a:endParaRPr lang="fr-FR" sz="1200" b="1" i="0" u="none" strike="noStrike" cap="none">
              <a:solidFill>
                <a:schemeClr val="lt1"/>
              </a:solidFill>
              <a:latin typeface="Arial"/>
              <a:ea typeface="Arial"/>
              <a:cs typeface="Arial"/>
              <a:sym typeface="Arial"/>
            </a:endParaRPr>
          </a:p>
        </p:txBody>
      </p:sp>
      <p:pic>
        <p:nvPicPr>
          <p:cNvPr id="7" name="Image 6"/>
          <p:cNvPicPr>
            <a:picLocks noChangeAspect="1"/>
          </p:cNvPicPr>
          <p:nvPr/>
        </p:nvPicPr>
        <p:blipFill>
          <a:blip r:embed="rId3"/>
          <a:stretch>
            <a:fillRect/>
          </a:stretch>
        </p:blipFill>
        <p:spPr>
          <a:xfrm>
            <a:off x="457200" y="1417638"/>
            <a:ext cx="7506152" cy="4443075"/>
          </a:xfrm>
          <a:prstGeom prst="rect">
            <a:avLst/>
          </a:prstGeom>
          <a:ln>
            <a:solidFill>
              <a:schemeClr val="accent1"/>
            </a:solidFill>
          </a:ln>
        </p:spPr>
      </p:pic>
      <p:sp>
        <p:nvSpPr>
          <p:cNvPr id="2" name="Rectangle 1"/>
          <p:cNvSpPr/>
          <p:nvPr/>
        </p:nvSpPr>
        <p:spPr>
          <a:xfrm>
            <a:off x="2992090" y="5948361"/>
            <a:ext cx="3058851" cy="523220"/>
          </a:xfrm>
          <a:prstGeom prst="rect">
            <a:avLst/>
          </a:prstGeom>
        </p:spPr>
        <p:txBody>
          <a:bodyPr wrap="none">
            <a:spAutoFit/>
          </a:bodyPr>
          <a:lstStyle/>
          <a:p>
            <a:r>
              <a:rPr lang="fr-FR" dirty="0">
                <a:hlinkClick r:id="rId4"/>
              </a:rPr>
              <a:t>https://</a:t>
            </a:r>
            <a:r>
              <a:rPr lang="fr-FR" dirty="0" smtClean="0">
                <a:hlinkClick r:id="rId4"/>
              </a:rPr>
              <a:t>dmptool.org/public_templates</a:t>
            </a:r>
            <a:endParaRPr lang="fr-FR" dirty="0" smtClean="0"/>
          </a:p>
          <a:p>
            <a:r>
              <a:rPr lang="fr-FR" dirty="0" smtClean="0"/>
              <a:t> </a:t>
            </a:r>
            <a:endParaRPr lang="fr-FR" dirty="0"/>
          </a:p>
        </p:txBody>
      </p:sp>
    </p:spTree>
    <p:extLst>
      <p:ext uri="{BB962C8B-B14F-4D97-AF65-F5344CB8AC3E}">
        <p14:creationId xmlns:p14="http://schemas.microsoft.com/office/powerpoint/2010/main" val="103246429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endParaRPr lang="fr-FR"/>
          </a:p>
        </p:txBody>
      </p:sp>
      <p:sp>
        <p:nvSpPr>
          <p:cNvPr id="8" name="Titre 7"/>
          <p:cNvSpPr>
            <a:spLocks noGrp="1"/>
          </p:cNvSpPr>
          <p:nvPr>
            <p:ph type="title"/>
          </p:nvPr>
        </p:nvSpPr>
        <p:spPr>
          <a:xfrm>
            <a:off x="457199" y="274638"/>
            <a:ext cx="8541521" cy="1143000"/>
          </a:xfrm>
        </p:spPr>
        <p:txBody>
          <a:bodyPr/>
          <a:lstStyle/>
          <a:p>
            <a:r>
              <a:rPr lang="fr-FR" dirty="0" smtClean="0"/>
              <a:t>S’appuyer sur des modèles existants : financeurs </a:t>
            </a:r>
            <a:endParaRPr lang="fr-FR" dirty="0"/>
          </a:p>
        </p:txBody>
      </p:sp>
      <p:sp>
        <p:nvSpPr>
          <p:cNvPr id="4" name="Espace réservé du pied de page 3"/>
          <p:cNvSpPr>
            <a:spLocks noGrp="1"/>
          </p:cNvSpPr>
          <p:nvPr>
            <p:ph type="ftr" sz="quarter" idx="11"/>
          </p:nvPr>
        </p:nvSpPr>
        <p:spPr/>
        <p:txBody>
          <a:bodyPr/>
          <a:lstStyle/>
          <a:p>
            <a:r>
              <a:rPr lang="fr-FR" smtClean="0"/>
              <a:t>Les plans de gestion de données -  S. Cocaud et D. L'Hostis, INRA. URFIST Paris - 05 avril 2019</a:t>
            </a:r>
            <a:endParaRPr lang="fr-FR"/>
          </a:p>
        </p:txBody>
      </p:sp>
      <p:sp>
        <p:nvSpPr>
          <p:cNvPr id="5" name="Espace réservé du numéro de diapositive 4"/>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39</a:t>
            </a:fld>
            <a:endParaRPr lang="fr-FR" sz="1200" b="1" i="0" u="none" strike="noStrike" cap="none">
              <a:solidFill>
                <a:schemeClr val="lt1"/>
              </a:solidFill>
              <a:latin typeface="Arial"/>
              <a:ea typeface="Arial"/>
              <a:cs typeface="Arial"/>
              <a:sym typeface="Arial"/>
            </a:endParaRPr>
          </a:p>
        </p:txBody>
      </p:sp>
      <p:sp>
        <p:nvSpPr>
          <p:cNvPr id="2" name="Rectangle 1"/>
          <p:cNvSpPr/>
          <p:nvPr/>
        </p:nvSpPr>
        <p:spPr>
          <a:xfrm>
            <a:off x="2992090" y="5948361"/>
            <a:ext cx="3746538" cy="523220"/>
          </a:xfrm>
          <a:prstGeom prst="rect">
            <a:avLst/>
          </a:prstGeom>
        </p:spPr>
        <p:txBody>
          <a:bodyPr wrap="none">
            <a:spAutoFit/>
          </a:bodyPr>
          <a:lstStyle/>
          <a:p>
            <a:r>
              <a:rPr lang="fr-FR" dirty="0">
                <a:hlinkClick r:id="rId3"/>
              </a:rPr>
              <a:t>https://</a:t>
            </a:r>
            <a:r>
              <a:rPr lang="fr-FR" dirty="0" smtClean="0">
                <a:hlinkClick r:id="rId3"/>
              </a:rPr>
              <a:t>dmponline.dcc.ac.uk/public_templates</a:t>
            </a:r>
            <a:endParaRPr lang="fr-FR" dirty="0" smtClean="0"/>
          </a:p>
          <a:p>
            <a:r>
              <a:rPr lang="fr-FR" dirty="0" smtClean="0"/>
              <a:t> </a:t>
            </a:r>
            <a:endParaRPr lang="fr-FR" dirty="0"/>
          </a:p>
        </p:txBody>
      </p:sp>
      <p:pic>
        <p:nvPicPr>
          <p:cNvPr id="9" name="Image 8"/>
          <p:cNvPicPr>
            <a:picLocks noChangeAspect="1"/>
          </p:cNvPicPr>
          <p:nvPr/>
        </p:nvPicPr>
        <p:blipFill>
          <a:blip r:embed="rId4"/>
          <a:stretch>
            <a:fillRect/>
          </a:stretch>
        </p:blipFill>
        <p:spPr>
          <a:xfrm>
            <a:off x="582679" y="1417638"/>
            <a:ext cx="8290560" cy="4463258"/>
          </a:xfrm>
          <a:prstGeom prst="rect">
            <a:avLst/>
          </a:prstGeom>
        </p:spPr>
      </p:pic>
    </p:spTree>
    <p:extLst>
      <p:ext uri="{BB962C8B-B14F-4D97-AF65-F5344CB8AC3E}">
        <p14:creationId xmlns:p14="http://schemas.microsoft.com/office/powerpoint/2010/main" val="35035203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Shape 121"/>
          <p:cNvSpPr txBox="1">
            <a:spLocks noGrp="1"/>
          </p:cNvSpPr>
          <p:nvPr>
            <p:ph type="title"/>
          </p:nvPr>
        </p:nvSpPr>
        <p:spPr>
          <a:prstGeom prst="rect">
            <a:avLst/>
          </a:prstGeom>
          <a:noFill/>
          <a:ln>
            <a:noFill/>
          </a:ln>
        </p:spPr>
        <p:txBody>
          <a:bodyPr lIns="91425" tIns="45700" rIns="91425" bIns="45700" anchor="t" anchorCtr="0">
            <a:noAutofit/>
          </a:bodyPr>
          <a:lstStyle/>
          <a:p>
            <a:pPr marL="0" marR="0" lvl="0" indent="0" algn="l" rtl="0">
              <a:spcBef>
                <a:spcPts val="0"/>
              </a:spcBef>
              <a:buClr>
                <a:srgbClr val="AB092F"/>
              </a:buClr>
              <a:buSzPct val="25000"/>
              <a:buFont typeface="Arial"/>
              <a:buNone/>
            </a:pPr>
            <a:r>
              <a:rPr lang="fr-FR" sz="4000" b="1" i="0" u="none" strike="noStrike" cap="none">
                <a:solidFill>
                  <a:srgbClr val="AB092F"/>
                </a:solidFill>
                <a:latin typeface="Arial"/>
                <a:ea typeface="Arial"/>
                <a:cs typeface="Arial"/>
                <a:sym typeface="Arial"/>
              </a:rPr>
              <a:t>Qu’est ce qu’un PGD ?</a:t>
            </a:r>
          </a:p>
        </p:txBody>
      </p:sp>
      <p:sp>
        <p:nvSpPr>
          <p:cNvPr id="123" name="Shape 123"/>
          <p:cNvSpPr txBox="1">
            <a:spLocks noGrp="1"/>
          </p:cNvSpPr>
          <p:nvPr>
            <p:ph type="ftr" sz="quarter" idx="11"/>
          </p:nvPr>
        </p:nvSpPr>
        <p:spPr>
          <a:prstGeom prst="rect">
            <a:avLst/>
          </a:prstGeom>
          <a:noFill/>
          <a:ln>
            <a:noFill/>
          </a:ln>
        </p:spPr>
        <p:txBody>
          <a:bodyPr lIns="91425" tIns="45700" rIns="91425" bIns="45700" anchor="ctr" anchorCtr="0">
            <a:noAutofit/>
          </a:bodyPr>
          <a:lstStyle/>
          <a:p>
            <a:pPr marL="0" marR="0" lvl="0" indent="0" algn="l" rtl="0">
              <a:spcBef>
                <a:spcPts val="0"/>
              </a:spcBef>
              <a:buSzPct val="25000"/>
              <a:buNone/>
            </a:pPr>
            <a:r>
              <a:rPr lang="fr-FR" sz="1200" smtClean="0">
                <a:solidFill>
                  <a:schemeClr val="lt1"/>
                </a:solidFill>
                <a:latin typeface="Arial"/>
                <a:ea typeface="Arial"/>
                <a:cs typeface="Arial"/>
                <a:sym typeface="Arial"/>
              </a:rPr>
              <a:t>Les plans de gestion de données -  S. Cocaud et D. L'Hostis, INRA. URFIST Paris - 05 avril 2019</a:t>
            </a:r>
            <a:endParaRPr lang="fr-FR" sz="1200">
              <a:solidFill>
                <a:schemeClr val="lt1"/>
              </a:solidFill>
              <a:latin typeface="Arial"/>
              <a:ea typeface="Arial"/>
              <a:cs typeface="Arial"/>
              <a:sym typeface="Arial"/>
            </a:endParaRPr>
          </a:p>
        </p:txBody>
      </p:sp>
      <p:sp>
        <p:nvSpPr>
          <p:cNvPr id="2" name="Espace réservé du numéro de diapositive 1"/>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smtClean="0">
                <a:solidFill>
                  <a:schemeClr val="lt1"/>
                </a:solidFill>
                <a:latin typeface="Arial"/>
                <a:ea typeface="Arial"/>
                <a:cs typeface="Arial"/>
                <a:sym typeface="Arial"/>
              </a:rPr>
              <a:t>4</a:t>
            </a:fld>
            <a:endParaRPr lang="fr-FR" sz="1200" b="1" i="0">
              <a:solidFill>
                <a:schemeClr val="lt1"/>
              </a:solidFill>
              <a:latin typeface="Arial"/>
              <a:ea typeface="Arial"/>
              <a:cs typeface="Arial"/>
              <a:sym typeface="Arial"/>
            </a:endParaRPr>
          </a:p>
        </p:txBody>
      </p:sp>
    </p:spTree>
    <p:extLst>
      <p:ext uri="{BB962C8B-B14F-4D97-AF65-F5344CB8AC3E}">
        <p14:creationId xmlns:p14="http://schemas.microsoft.com/office/powerpoint/2010/main" val="387971483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5"/>
          <p:cNvPicPr>
            <a:picLocks noGrp="1" noChangeAspect="1"/>
          </p:cNvPicPr>
          <p:nvPr>
            <p:ph idx="1"/>
          </p:nvPr>
        </p:nvPicPr>
        <p:blipFill>
          <a:blip r:embed="rId3"/>
          <a:stretch>
            <a:fillRect/>
          </a:stretch>
        </p:blipFill>
        <p:spPr>
          <a:xfrm>
            <a:off x="2815046" y="968067"/>
            <a:ext cx="3513907" cy="4525963"/>
          </a:xfrm>
          <a:prstGeom prst="rect">
            <a:avLst/>
          </a:prstGeom>
          <a:ln>
            <a:solidFill>
              <a:schemeClr val="tx2"/>
            </a:solidFill>
          </a:ln>
        </p:spPr>
      </p:pic>
      <p:sp>
        <p:nvSpPr>
          <p:cNvPr id="3" name="Titre 2"/>
          <p:cNvSpPr>
            <a:spLocks noGrp="1"/>
          </p:cNvSpPr>
          <p:nvPr>
            <p:ph type="title"/>
          </p:nvPr>
        </p:nvSpPr>
        <p:spPr/>
        <p:txBody>
          <a:bodyPr/>
          <a:lstStyle/>
          <a:p>
            <a:r>
              <a:rPr lang="fr-FR" dirty="0"/>
              <a:t>S’appuyer sur des modèles existants : </a:t>
            </a:r>
            <a:r>
              <a:rPr lang="fr-FR" dirty="0" smtClean="0"/>
              <a:t>H2020</a:t>
            </a:r>
            <a:endParaRPr lang="fr-FR" dirty="0"/>
          </a:p>
        </p:txBody>
      </p:sp>
      <p:sp>
        <p:nvSpPr>
          <p:cNvPr id="4" name="Espace réservé du pied de page 3"/>
          <p:cNvSpPr>
            <a:spLocks noGrp="1"/>
          </p:cNvSpPr>
          <p:nvPr>
            <p:ph type="ftr" sz="quarter" idx="11"/>
          </p:nvPr>
        </p:nvSpPr>
        <p:spPr/>
        <p:txBody>
          <a:bodyPr/>
          <a:lstStyle/>
          <a:p>
            <a:r>
              <a:rPr lang="fr-FR" smtClean="0"/>
              <a:t>Les plans de gestion de données -  S. Cocaud et D. L'Hostis, INRA. URFIST Paris - 05 avril 2019</a:t>
            </a:r>
            <a:endParaRPr lang="fr-FR"/>
          </a:p>
        </p:txBody>
      </p:sp>
      <p:sp>
        <p:nvSpPr>
          <p:cNvPr id="5" name="Espace réservé du numéro de diapositive 4"/>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40</a:t>
            </a:fld>
            <a:endParaRPr lang="fr-FR" sz="1200" b="1" i="0" u="none" strike="noStrike" cap="none">
              <a:solidFill>
                <a:schemeClr val="lt1"/>
              </a:solidFill>
              <a:latin typeface="Arial"/>
              <a:ea typeface="Arial"/>
              <a:cs typeface="Arial"/>
              <a:sym typeface="Arial"/>
            </a:endParaRPr>
          </a:p>
        </p:txBody>
      </p:sp>
      <p:sp>
        <p:nvSpPr>
          <p:cNvPr id="8" name="Rectangle 7"/>
          <p:cNvSpPr/>
          <p:nvPr/>
        </p:nvSpPr>
        <p:spPr>
          <a:xfrm>
            <a:off x="629921" y="5617412"/>
            <a:ext cx="8056878" cy="307777"/>
          </a:xfrm>
          <a:prstGeom prst="rect">
            <a:avLst/>
          </a:prstGeom>
        </p:spPr>
        <p:txBody>
          <a:bodyPr wrap="square">
            <a:spAutoFit/>
          </a:bodyPr>
          <a:lstStyle/>
          <a:p>
            <a:r>
              <a:rPr lang="fr-FR" dirty="0">
                <a:hlinkClick r:id="rId4"/>
              </a:rPr>
              <a:t>https://</a:t>
            </a:r>
            <a:r>
              <a:rPr lang="fr-FR" dirty="0" smtClean="0">
                <a:hlinkClick r:id="rId4"/>
              </a:rPr>
              <a:t>erc.europa.eu/sites/default/files/document/file/ERC_DataManagementPlan_template.docx</a:t>
            </a:r>
            <a:r>
              <a:rPr lang="fr-FR" dirty="0" smtClean="0"/>
              <a:t> </a:t>
            </a:r>
            <a:endParaRPr lang="fr-FR" dirty="0"/>
          </a:p>
        </p:txBody>
      </p:sp>
    </p:spTree>
    <p:extLst>
      <p:ext uri="{BB962C8B-B14F-4D97-AF65-F5344CB8AC3E}">
        <p14:creationId xmlns:p14="http://schemas.microsoft.com/office/powerpoint/2010/main" val="164600116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Modèle de plan H2020 FAIR DMP</a:t>
            </a:r>
            <a:endParaRPr lang="fr-FR" dirty="0"/>
          </a:p>
        </p:txBody>
      </p:sp>
      <p:sp>
        <p:nvSpPr>
          <p:cNvPr id="3" name="Espace réservé du pied de page 2"/>
          <p:cNvSpPr>
            <a:spLocks noGrp="1"/>
          </p:cNvSpPr>
          <p:nvPr>
            <p:ph type="ftr" sz="quarter" idx="11"/>
          </p:nvPr>
        </p:nvSpPr>
        <p:spPr/>
        <p:txBody>
          <a:bodyPr/>
          <a:lstStyle/>
          <a:p>
            <a:r>
              <a:rPr lang="fr-FR" smtClean="0"/>
              <a:t>Les plans de gestion de données -  S. Cocaud et D. L'Hostis, INRA. URFIST Paris - 05 avril 2019</a:t>
            </a:r>
            <a:endParaRPr lang="fr-FR"/>
          </a:p>
        </p:txBody>
      </p:sp>
      <p:sp>
        <p:nvSpPr>
          <p:cNvPr id="4" name="Espace réservé du numéro de diapositive 3"/>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smtClean="0">
                <a:solidFill>
                  <a:schemeClr val="lt1"/>
                </a:solidFill>
                <a:latin typeface="Arial"/>
                <a:ea typeface="Arial"/>
                <a:cs typeface="Arial"/>
                <a:sym typeface="Arial"/>
              </a:rPr>
              <a:t>41</a:t>
            </a:fld>
            <a:endParaRPr lang="fr-FR" sz="1200" b="1" i="0">
              <a:solidFill>
                <a:schemeClr val="lt1"/>
              </a:solidFill>
              <a:latin typeface="Arial"/>
              <a:ea typeface="Arial"/>
              <a:cs typeface="Arial"/>
              <a:sym typeface="Arial"/>
            </a:endParaRPr>
          </a:p>
        </p:txBody>
      </p:sp>
      <p:pic>
        <p:nvPicPr>
          <p:cNvPr id="6" name="Image 5"/>
          <p:cNvPicPr>
            <a:picLocks noChangeAspect="1"/>
          </p:cNvPicPr>
          <p:nvPr/>
        </p:nvPicPr>
        <p:blipFill>
          <a:blip r:embed="rId2"/>
          <a:stretch>
            <a:fillRect/>
          </a:stretch>
        </p:blipFill>
        <p:spPr>
          <a:xfrm>
            <a:off x="457200" y="1131423"/>
            <a:ext cx="3690127" cy="4938712"/>
          </a:xfrm>
          <a:prstGeom prst="rect">
            <a:avLst/>
          </a:prstGeom>
          <a:ln>
            <a:solidFill>
              <a:schemeClr val="accent1"/>
            </a:solidFill>
          </a:ln>
        </p:spPr>
      </p:pic>
      <p:sp>
        <p:nvSpPr>
          <p:cNvPr id="5" name="Rectangle 4"/>
          <p:cNvSpPr/>
          <p:nvPr/>
        </p:nvSpPr>
        <p:spPr>
          <a:xfrm>
            <a:off x="4351107" y="3192657"/>
            <a:ext cx="4792893" cy="2800767"/>
          </a:xfrm>
          <a:prstGeom prst="rect">
            <a:avLst/>
          </a:prstGeom>
          <a:solidFill>
            <a:schemeClr val="bg1"/>
          </a:solidFill>
          <a:ln>
            <a:solidFill>
              <a:schemeClr val="accent1"/>
            </a:solidFill>
          </a:ln>
        </p:spPr>
        <p:txBody>
          <a:bodyPr wrap="square">
            <a:spAutoFit/>
          </a:bodyPr>
          <a:lstStyle/>
          <a:p>
            <a:pPr marL="342900" indent="-342900" hangingPunct="0">
              <a:buAutoNum type="arabicPeriod"/>
            </a:pPr>
            <a:r>
              <a:rPr lang="fr-FR" sz="1600" dirty="0"/>
              <a:t>Introduction</a:t>
            </a:r>
          </a:p>
          <a:p>
            <a:pPr marL="342900" indent="-342900" hangingPunct="0">
              <a:buAutoNum type="arabicPeriod"/>
            </a:pPr>
            <a:r>
              <a:rPr lang="fr-FR" sz="1600" dirty="0" smtClean="0"/>
              <a:t>Résumé </a:t>
            </a:r>
            <a:r>
              <a:rPr lang="fr-FR" sz="1600" dirty="0"/>
              <a:t>descriptif des </a:t>
            </a:r>
            <a:r>
              <a:rPr lang="fr-FR" sz="1600" dirty="0" smtClean="0"/>
              <a:t>données</a:t>
            </a:r>
          </a:p>
          <a:p>
            <a:pPr marL="342900" indent="-342900" hangingPunct="0">
              <a:buAutoNum type="arabicPeriod"/>
            </a:pPr>
            <a:r>
              <a:rPr lang="fr-FR" sz="1600" dirty="0" smtClean="0"/>
              <a:t>Données FAIR</a:t>
            </a:r>
          </a:p>
          <a:p>
            <a:pPr lvl="3" hangingPunct="0"/>
            <a:r>
              <a:rPr lang="fr-FR" sz="1600" dirty="0" smtClean="0"/>
              <a:t>       3.1 </a:t>
            </a:r>
            <a:r>
              <a:rPr lang="fr-FR" sz="1600" dirty="0"/>
              <a:t>Rendre les données faciles à </a:t>
            </a:r>
            <a:r>
              <a:rPr lang="fr-FR" sz="1600" dirty="0" smtClean="0"/>
              <a:t>trouver</a:t>
            </a:r>
            <a:r>
              <a:rPr lang="fr-FR" sz="1600" dirty="0"/>
              <a:t> </a:t>
            </a:r>
          </a:p>
          <a:p>
            <a:pPr lvl="2" hangingPunct="0"/>
            <a:r>
              <a:rPr lang="fr-FR" sz="1600" dirty="0" smtClean="0"/>
              <a:t>       3.2 </a:t>
            </a:r>
            <a:r>
              <a:rPr lang="fr-FR" sz="1600" dirty="0"/>
              <a:t>Rendre les données librement </a:t>
            </a:r>
            <a:r>
              <a:rPr lang="fr-FR" sz="1600" dirty="0" smtClean="0"/>
              <a:t>accessibles</a:t>
            </a:r>
            <a:br>
              <a:rPr lang="fr-FR" sz="1600" dirty="0" smtClean="0"/>
            </a:br>
            <a:r>
              <a:rPr lang="fr-FR" sz="1600" dirty="0" smtClean="0"/>
              <a:t>       3.3 </a:t>
            </a:r>
            <a:r>
              <a:rPr lang="en-US" sz="1600" dirty="0" err="1" smtClean="0"/>
              <a:t>Rendre</a:t>
            </a:r>
            <a:r>
              <a:rPr lang="en-US" sz="1600" dirty="0" smtClean="0"/>
              <a:t> </a:t>
            </a:r>
            <a:r>
              <a:rPr lang="en-US" sz="1600" dirty="0"/>
              <a:t>les </a:t>
            </a:r>
            <a:r>
              <a:rPr lang="en-US" sz="1600" dirty="0" err="1"/>
              <a:t>données</a:t>
            </a:r>
            <a:r>
              <a:rPr lang="en-US" sz="1600" dirty="0"/>
              <a:t> </a:t>
            </a:r>
            <a:r>
              <a:rPr lang="en-US" sz="1600" dirty="0" err="1" smtClean="0"/>
              <a:t>interopérables</a:t>
            </a:r>
            <a:r>
              <a:rPr lang="en-US" sz="1600" dirty="0" smtClean="0"/>
              <a:t/>
            </a:r>
            <a:br>
              <a:rPr lang="en-US" sz="1600" dirty="0" smtClean="0"/>
            </a:br>
            <a:r>
              <a:rPr lang="en-US" sz="1600" dirty="0" smtClean="0"/>
              <a:t>      </a:t>
            </a:r>
            <a:r>
              <a:rPr lang="fr-FR" sz="1600" dirty="0"/>
              <a:t> </a:t>
            </a:r>
            <a:r>
              <a:rPr lang="fr-FR" sz="1600" dirty="0" smtClean="0"/>
              <a:t>3.4.Accroître </a:t>
            </a:r>
            <a:r>
              <a:rPr lang="fr-FR" sz="1600" dirty="0"/>
              <a:t>la réutilisation des </a:t>
            </a:r>
            <a:r>
              <a:rPr lang="fr-FR" sz="1600" dirty="0" smtClean="0"/>
              <a:t>données</a:t>
            </a:r>
            <a:endParaRPr lang="fr-FR" sz="1600" dirty="0"/>
          </a:p>
          <a:p>
            <a:pPr hangingPunct="0"/>
            <a:r>
              <a:rPr lang="fr-FR" sz="1600" dirty="0" smtClean="0"/>
              <a:t>4. </a:t>
            </a:r>
            <a:r>
              <a:rPr lang="fr-FR" sz="1600" dirty="0"/>
              <a:t>Allocation de </a:t>
            </a:r>
            <a:r>
              <a:rPr lang="fr-FR" sz="1600" dirty="0" smtClean="0"/>
              <a:t>ressources</a:t>
            </a:r>
            <a:r>
              <a:rPr lang="fr-FR" sz="1600" dirty="0"/>
              <a:t> </a:t>
            </a:r>
          </a:p>
          <a:p>
            <a:pPr hangingPunct="0"/>
            <a:r>
              <a:rPr lang="fr-FR" sz="1600" dirty="0" smtClean="0"/>
              <a:t>5. </a:t>
            </a:r>
            <a:r>
              <a:rPr lang="fr-FR" sz="1600" dirty="0"/>
              <a:t>Sécurité des données</a:t>
            </a:r>
          </a:p>
          <a:p>
            <a:pPr hangingPunct="0"/>
            <a:r>
              <a:rPr lang="fr-FR" sz="1600" dirty="0" smtClean="0"/>
              <a:t>6. </a:t>
            </a:r>
            <a:r>
              <a:rPr lang="fr-FR" sz="1600" dirty="0"/>
              <a:t>Aspects </a:t>
            </a:r>
            <a:r>
              <a:rPr lang="fr-FR" sz="1600" dirty="0" smtClean="0"/>
              <a:t>éthiques</a:t>
            </a:r>
            <a:r>
              <a:rPr lang="fr-FR" sz="1600" dirty="0"/>
              <a:t> </a:t>
            </a:r>
          </a:p>
          <a:p>
            <a:pPr hangingPunct="0"/>
            <a:r>
              <a:rPr lang="fr-FR" sz="1600" dirty="0" smtClean="0"/>
              <a:t>7. </a:t>
            </a:r>
            <a:r>
              <a:rPr lang="fr-FR" sz="1600" dirty="0"/>
              <a:t>Autres </a:t>
            </a:r>
          </a:p>
        </p:txBody>
      </p:sp>
    </p:spTree>
    <p:extLst>
      <p:ext uri="{BB962C8B-B14F-4D97-AF65-F5344CB8AC3E}">
        <p14:creationId xmlns:p14="http://schemas.microsoft.com/office/powerpoint/2010/main" val="194966871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457200" y="0"/>
            <a:ext cx="8229600" cy="1143000"/>
          </a:xfrm>
        </p:spPr>
        <p:txBody>
          <a:bodyPr/>
          <a:lstStyle/>
          <a:p>
            <a:r>
              <a:rPr lang="fr-FR" dirty="0"/>
              <a:t>S’appuyer sur des modèles existants : Diderot </a:t>
            </a:r>
            <a:r>
              <a:rPr lang="fr-FR" dirty="0" smtClean="0"/>
              <a:t>– Sorbonne - Descartes</a:t>
            </a:r>
            <a:endParaRPr lang="fr-FR" dirty="0"/>
          </a:p>
        </p:txBody>
      </p:sp>
      <p:sp>
        <p:nvSpPr>
          <p:cNvPr id="4" name="Espace réservé du pied de page 3"/>
          <p:cNvSpPr>
            <a:spLocks noGrp="1"/>
          </p:cNvSpPr>
          <p:nvPr>
            <p:ph type="ftr" sz="quarter" idx="11"/>
          </p:nvPr>
        </p:nvSpPr>
        <p:spPr/>
        <p:txBody>
          <a:bodyPr/>
          <a:lstStyle/>
          <a:p>
            <a:r>
              <a:rPr lang="fr-FR" smtClean="0"/>
              <a:t>Les plans de gestion de données -  S. Cocaud et D. L'Hostis, INRA. URFIST Paris - 05 avril 2019</a:t>
            </a:r>
            <a:endParaRPr lang="fr-FR"/>
          </a:p>
        </p:txBody>
      </p:sp>
      <p:sp>
        <p:nvSpPr>
          <p:cNvPr id="5" name="Espace réservé du numéro de diapositive 4"/>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42</a:t>
            </a:fld>
            <a:endParaRPr lang="fr-FR" sz="1200" b="1" i="0" u="none" strike="noStrike" cap="none">
              <a:solidFill>
                <a:schemeClr val="lt1"/>
              </a:solidFill>
              <a:latin typeface="Arial"/>
              <a:ea typeface="Arial"/>
              <a:cs typeface="Arial"/>
              <a:sym typeface="Arial"/>
            </a:endParaRPr>
          </a:p>
        </p:txBody>
      </p:sp>
      <p:pic>
        <p:nvPicPr>
          <p:cNvPr id="7" name="Image 6"/>
          <p:cNvPicPr>
            <a:picLocks noChangeAspect="1"/>
          </p:cNvPicPr>
          <p:nvPr/>
        </p:nvPicPr>
        <p:blipFill>
          <a:blip r:embed="rId3"/>
          <a:stretch>
            <a:fillRect/>
          </a:stretch>
        </p:blipFill>
        <p:spPr>
          <a:xfrm>
            <a:off x="665796" y="1040882"/>
            <a:ext cx="3092541" cy="4356698"/>
          </a:xfrm>
          <a:prstGeom prst="rect">
            <a:avLst/>
          </a:prstGeom>
        </p:spPr>
      </p:pic>
      <p:pic>
        <p:nvPicPr>
          <p:cNvPr id="8" name="Image 7"/>
          <p:cNvPicPr>
            <a:picLocks noChangeAspect="1"/>
          </p:cNvPicPr>
          <p:nvPr/>
        </p:nvPicPr>
        <p:blipFill rotWithShape="1">
          <a:blip r:embed="rId4"/>
          <a:srcRect l="1625"/>
          <a:stretch/>
        </p:blipFill>
        <p:spPr>
          <a:xfrm>
            <a:off x="4486466" y="959994"/>
            <a:ext cx="3472204" cy="5016124"/>
          </a:xfrm>
          <a:prstGeom prst="rect">
            <a:avLst/>
          </a:prstGeom>
        </p:spPr>
      </p:pic>
      <p:sp>
        <p:nvSpPr>
          <p:cNvPr id="9" name="Rectangle 8"/>
          <p:cNvSpPr/>
          <p:nvPr/>
        </p:nvSpPr>
        <p:spPr>
          <a:xfrm>
            <a:off x="457200" y="5450359"/>
            <a:ext cx="4572000" cy="861774"/>
          </a:xfrm>
          <a:prstGeom prst="rect">
            <a:avLst/>
          </a:prstGeom>
        </p:spPr>
        <p:txBody>
          <a:bodyPr>
            <a:spAutoFit/>
          </a:bodyPr>
          <a:lstStyle/>
          <a:p>
            <a:r>
              <a:rPr lang="fr-FR" sz="1200" dirty="0" err="1"/>
              <a:t>Reymonet</a:t>
            </a:r>
            <a:r>
              <a:rPr lang="fr-FR" sz="1200" dirty="0"/>
              <a:t>, N., </a:t>
            </a:r>
            <a:r>
              <a:rPr lang="fr-FR" sz="1200" dirty="0" err="1"/>
              <a:t>Moysan</a:t>
            </a:r>
            <a:r>
              <a:rPr lang="fr-FR" sz="1200" dirty="0"/>
              <a:t>, M., Cartier, A., &amp; </a:t>
            </a:r>
            <a:r>
              <a:rPr lang="fr-FR" sz="1200" dirty="0" err="1"/>
              <a:t>Délémontez</a:t>
            </a:r>
            <a:r>
              <a:rPr lang="fr-FR" sz="1200" dirty="0"/>
              <a:t> , R. (2018). [Réaliser un plan de gestion de </a:t>
            </a:r>
            <a:r>
              <a:rPr lang="fr-FR" sz="1200" dirty="0" smtClean="0"/>
              <a:t>données </a:t>
            </a:r>
            <a:r>
              <a:rPr lang="fr-FR" sz="1200" dirty="0"/>
              <a:t>"FAIR" : modèle].</a:t>
            </a:r>
          </a:p>
          <a:p>
            <a:endParaRPr lang="fr-FR" dirty="0"/>
          </a:p>
        </p:txBody>
      </p:sp>
    </p:spTree>
    <p:extLst>
      <p:ext uri="{BB962C8B-B14F-4D97-AF65-F5344CB8AC3E}">
        <p14:creationId xmlns:p14="http://schemas.microsoft.com/office/powerpoint/2010/main" val="185274123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S’appuyer sur des modèles existants : </a:t>
            </a:r>
            <a:r>
              <a:rPr lang="fr-FR" dirty="0" smtClean="0"/>
              <a:t>organismes de recherche …</a:t>
            </a:r>
            <a:endParaRPr lang="fr-FR" dirty="0"/>
          </a:p>
        </p:txBody>
      </p:sp>
      <p:sp>
        <p:nvSpPr>
          <p:cNvPr id="10" name="Espace réservé du contenu 9"/>
          <p:cNvSpPr>
            <a:spLocks noGrp="1"/>
          </p:cNvSpPr>
          <p:nvPr>
            <p:ph sz="half" idx="1"/>
          </p:nvPr>
        </p:nvSpPr>
        <p:spPr/>
        <p:txBody>
          <a:bodyPr/>
          <a:lstStyle/>
          <a:p>
            <a:r>
              <a:rPr lang="fr-FR" dirty="0" err="1" smtClean="0"/>
              <a:t>Irstea</a:t>
            </a:r>
            <a:endParaRPr lang="fr-FR" dirty="0"/>
          </a:p>
        </p:txBody>
      </p:sp>
      <p:sp>
        <p:nvSpPr>
          <p:cNvPr id="11" name="Espace réservé du contenu 10"/>
          <p:cNvSpPr>
            <a:spLocks noGrp="1"/>
          </p:cNvSpPr>
          <p:nvPr>
            <p:ph sz="half" idx="2"/>
          </p:nvPr>
        </p:nvSpPr>
        <p:spPr/>
        <p:txBody>
          <a:bodyPr/>
          <a:lstStyle/>
          <a:p>
            <a:r>
              <a:rPr lang="fr-FR" dirty="0" smtClean="0"/>
              <a:t>CIRAD</a:t>
            </a:r>
            <a:endParaRPr lang="fr-FR" dirty="0"/>
          </a:p>
        </p:txBody>
      </p:sp>
      <p:sp>
        <p:nvSpPr>
          <p:cNvPr id="3" name="Espace réservé du pied de page 2"/>
          <p:cNvSpPr>
            <a:spLocks noGrp="1"/>
          </p:cNvSpPr>
          <p:nvPr>
            <p:ph type="ftr" sz="quarter" idx="11"/>
          </p:nvPr>
        </p:nvSpPr>
        <p:spPr/>
        <p:txBody>
          <a:bodyPr/>
          <a:lstStyle/>
          <a:p>
            <a:r>
              <a:rPr lang="fr-FR" smtClean="0"/>
              <a:t>Les plans de gestion de données -  S. Cocaud et D. L'Hostis, INRA. URFIST Paris - 05 avril 2019</a:t>
            </a:r>
            <a:endParaRPr lang="fr-FR"/>
          </a:p>
        </p:txBody>
      </p:sp>
      <p:sp>
        <p:nvSpPr>
          <p:cNvPr id="4" name="Espace réservé du numéro de diapositive 3"/>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smtClean="0">
                <a:solidFill>
                  <a:schemeClr val="lt1"/>
                </a:solidFill>
                <a:latin typeface="Arial"/>
                <a:ea typeface="Arial"/>
                <a:cs typeface="Arial"/>
                <a:sym typeface="Arial"/>
              </a:rPr>
              <a:t>43</a:t>
            </a:fld>
            <a:endParaRPr lang="fr-FR" sz="1200" b="1" i="0">
              <a:solidFill>
                <a:schemeClr val="lt1"/>
              </a:solidFill>
              <a:latin typeface="Arial"/>
              <a:ea typeface="Arial"/>
              <a:cs typeface="Arial"/>
              <a:sym typeface="Arial"/>
            </a:endParaRPr>
          </a:p>
        </p:txBody>
      </p:sp>
      <p:pic>
        <p:nvPicPr>
          <p:cNvPr id="6" name="Image 5"/>
          <p:cNvPicPr>
            <a:picLocks noChangeAspect="1"/>
          </p:cNvPicPr>
          <p:nvPr/>
        </p:nvPicPr>
        <p:blipFill>
          <a:blip r:embed="rId3"/>
          <a:stretch>
            <a:fillRect/>
          </a:stretch>
        </p:blipFill>
        <p:spPr>
          <a:xfrm>
            <a:off x="406618" y="2254241"/>
            <a:ext cx="4337117" cy="1964570"/>
          </a:xfrm>
          <a:prstGeom prst="rect">
            <a:avLst/>
          </a:prstGeom>
        </p:spPr>
      </p:pic>
      <p:sp>
        <p:nvSpPr>
          <p:cNvPr id="7" name="Rectangle 6"/>
          <p:cNvSpPr/>
          <p:nvPr/>
        </p:nvSpPr>
        <p:spPr>
          <a:xfrm>
            <a:off x="407393" y="4502077"/>
            <a:ext cx="4572000" cy="738664"/>
          </a:xfrm>
          <a:prstGeom prst="rect">
            <a:avLst/>
          </a:prstGeom>
        </p:spPr>
        <p:txBody>
          <a:bodyPr>
            <a:spAutoFit/>
          </a:bodyPr>
          <a:lstStyle/>
          <a:p>
            <a:r>
              <a:rPr lang="fr-FR" dirty="0">
                <a:hlinkClick r:id="rId4"/>
              </a:rPr>
              <a:t>https://donnees-recherche.irstea.fr/dmppgd-plan-de-gestion-de-donnees</a:t>
            </a:r>
            <a:r>
              <a:rPr lang="fr-FR" dirty="0" smtClean="0">
                <a:hlinkClick r:id="rId4"/>
              </a:rPr>
              <a:t>/</a:t>
            </a:r>
            <a:endParaRPr lang="fr-FR" dirty="0" smtClean="0"/>
          </a:p>
          <a:p>
            <a:endParaRPr lang="fr-FR" dirty="0"/>
          </a:p>
        </p:txBody>
      </p:sp>
      <p:pic>
        <p:nvPicPr>
          <p:cNvPr id="8" name="Image 7"/>
          <p:cNvPicPr>
            <a:picLocks noChangeAspect="1"/>
          </p:cNvPicPr>
          <p:nvPr/>
        </p:nvPicPr>
        <p:blipFill>
          <a:blip r:embed="rId5"/>
          <a:stretch>
            <a:fillRect/>
          </a:stretch>
        </p:blipFill>
        <p:spPr>
          <a:xfrm>
            <a:off x="5055593" y="2231473"/>
            <a:ext cx="3319349" cy="3009721"/>
          </a:xfrm>
          <a:prstGeom prst="rect">
            <a:avLst/>
          </a:prstGeom>
        </p:spPr>
      </p:pic>
      <p:sp>
        <p:nvSpPr>
          <p:cNvPr id="9" name="Rectangle 8"/>
          <p:cNvSpPr/>
          <p:nvPr/>
        </p:nvSpPr>
        <p:spPr>
          <a:xfrm>
            <a:off x="4743735" y="5332022"/>
            <a:ext cx="4572000" cy="1169551"/>
          </a:xfrm>
          <a:prstGeom prst="rect">
            <a:avLst/>
          </a:prstGeom>
        </p:spPr>
        <p:txBody>
          <a:bodyPr>
            <a:spAutoFit/>
          </a:bodyPr>
          <a:lstStyle/>
          <a:p>
            <a:r>
              <a:rPr lang="fr-FR" dirty="0">
                <a:hlinkClick r:id="rId6"/>
              </a:rPr>
              <a:t>https://</a:t>
            </a:r>
            <a:r>
              <a:rPr lang="fr-FR" dirty="0" smtClean="0">
                <a:hlinkClick r:id="rId6"/>
              </a:rPr>
              <a:t>coop-ist.cirad.fr/gestion-de-l-information/gerer-les-donnees-de-la-recherche/decouvrir-des-plans-de-gestion-de-donnees-de-la-recherche/3-exemple-de-trame-d-un-plan-de-gestion-de-donnees-pgd</a:t>
            </a:r>
            <a:endParaRPr lang="fr-FR" dirty="0" smtClean="0"/>
          </a:p>
          <a:p>
            <a:endParaRPr lang="fr-FR" dirty="0"/>
          </a:p>
        </p:txBody>
      </p:sp>
    </p:spTree>
    <p:extLst>
      <p:ext uri="{BB962C8B-B14F-4D97-AF65-F5344CB8AC3E}">
        <p14:creationId xmlns:p14="http://schemas.microsoft.com/office/powerpoint/2010/main" val="328515872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idx="1"/>
          </p:nvPr>
        </p:nvSpPr>
        <p:spPr>
          <a:xfrm>
            <a:off x="457199" y="1233311"/>
            <a:ext cx="8229600" cy="5045508"/>
          </a:xfrm>
        </p:spPr>
        <p:txBody>
          <a:bodyPr/>
          <a:lstStyle/>
          <a:p>
            <a:r>
              <a:rPr lang="fr-FR" sz="2000" b="0" dirty="0" smtClean="0"/>
              <a:t>Trame </a:t>
            </a:r>
            <a:r>
              <a:rPr lang="fr-FR" sz="2000" b="0" dirty="0"/>
              <a:t>type générique, utilisable pour tout type de </a:t>
            </a:r>
            <a:r>
              <a:rPr lang="fr-FR" sz="2000" b="0" dirty="0" smtClean="0"/>
              <a:t>projet, réalisée </a:t>
            </a:r>
            <a:r>
              <a:rPr lang="fr-FR" sz="2000" b="0" dirty="0"/>
              <a:t>à partir de différents guides, et intégrant les exigences de l'</a:t>
            </a:r>
            <a:r>
              <a:rPr lang="fr-FR" sz="2000" b="0" u="sng" dirty="0">
                <a:solidFill>
                  <a:schemeClr val="hlink"/>
                </a:solidFill>
                <a:hlinkClick r:id="rId3"/>
              </a:rPr>
              <a:t>Open </a:t>
            </a:r>
            <a:r>
              <a:rPr lang="fr-FR" sz="2000" b="0" u="sng" dirty="0" err="1">
                <a:solidFill>
                  <a:schemeClr val="hlink"/>
                </a:solidFill>
                <a:hlinkClick r:id="rId3"/>
              </a:rPr>
              <a:t>research</a:t>
            </a:r>
            <a:r>
              <a:rPr lang="fr-FR" sz="2000" b="0" u="sng" dirty="0">
                <a:solidFill>
                  <a:schemeClr val="hlink"/>
                </a:solidFill>
                <a:hlinkClick r:id="rId3"/>
              </a:rPr>
              <a:t> data pilot </a:t>
            </a:r>
            <a:r>
              <a:rPr lang="fr-FR" sz="2000" b="0" u="sng" dirty="0" smtClean="0">
                <a:solidFill>
                  <a:schemeClr val="hlink"/>
                </a:solidFill>
                <a:hlinkClick r:id="rId3"/>
              </a:rPr>
              <a:t>H2020</a:t>
            </a:r>
            <a:endParaRPr lang="fr-FR" sz="2000" b="0" dirty="0" smtClean="0"/>
          </a:p>
          <a:p>
            <a:pPr marL="106680" indent="0">
              <a:buNone/>
            </a:pPr>
            <a:endParaRPr lang="fr-FR" u="sng" dirty="0" smtClean="0">
              <a:solidFill>
                <a:schemeClr val="hlink"/>
              </a:solidFill>
              <a:hlinkClick r:id=""/>
            </a:endParaRPr>
          </a:p>
          <a:p>
            <a:endParaRPr lang="fr-FR" u="sng" dirty="0" smtClean="0">
              <a:solidFill>
                <a:schemeClr val="hlink"/>
              </a:solidFill>
              <a:hlinkClick r:id=""/>
            </a:endParaRPr>
          </a:p>
          <a:p>
            <a:endParaRPr lang="fr-FR" dirty="0" smtClean="0"/>
          </a:p>
          <a:p>
            <a:endParaRPr lang="fr-FR" dirty="0"/>
          </a:p>
        </p:txBody>
      </p:sp>
      <p:sp>
        <p:nvSpPr>
          <p:cNvPr id="4" name="Titre 3"/>
          <p:cNvSpPr>
            <a:spLocks noGrp="1"/>
          </p:cNvSpPr>
          <p:nvPr>
            <p:ph type="title"/>
          </p:nvPr>
        </p:nvSpPr>
        <p:spPr>
          <a:xfrm>
            <a:off x="457199" y="274638"/>
            <a:ext cx="8464609" cy="1143000"/>
          </a:xfrm>
        </p:spPr>
        <p:txBody>
          <a:bodyPr/>
          <a:lstStyle/>
          <a:p>
            <a:r>
              <a:rPr lang="fr-FR" dirty="0"/>
              <a:t>S’appuyer sur des modèles existants </a:t>
            </a:r>
            <a:r>
              <a:rPr lang="fr-FR" dirty="0" smtClean="0"/>
              <a:t>: Inra </a:t>
            </a:r>
            <a:endParaRPr lang="fr-FR" dirty="0"/>
          </a:p>
        </p:txBody>
      </p:sp>
      <p:sp>
        <p:nvSpPr>
          <p:cNvPr id="6" name="Espace réservé du pied de page 5"/>
          <p:cNvSpPr>
            <a:spLocks noGrp="1"/>
          </p:cNvSpPr>
          <p:nvPr>
            <p:ph type="ftr" sz="quarter" idx="11"/>
          </p:nvPr>
        </p:nvSpPr>
        <p:spPr/>
        <p:txBody>
          <a:bodyPr/>
          <a:lstStyle/>
          <a:p>
            <a:r>
              <a:rPr lang="fr-FR" smtClean="0"/>
              <a:t>Les plans de gestion de données -  S. Cocaud et D. L'Hostis, INRA. URFIST Paris - 05 avril 2019</a:t>
            </a:r>
            <a:endParaRPr lang="fr-FR"/>
          </a:p>
        </p:txBody>
      </p:sp>
      <p:sp>
        <p:nvSpPr>
          <p:cNvPr id="7" name="Espace réservé du numéro de diapositive 6"/>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smtClean="0">
                <a:solidFill>
                  <a:schemeClr val="lt1"/>
                </a:solidFill>
                <a:latin typeface="Arial"/>
                <a:ea typeface="Arial"/>
                <a:cs typeface="Arial"/>
                <a:sym typeface="Arial"/>
              </a:rPr>
              <a:t>44</a:t>
            </a:fld>
            <a:endParaRPr lang="fr-FR" sz="1200" b="1" i="0">
              <a:solidFill>
                <a:schemeClr val="lt1"/>
              </a:solidFill>
              <a:latin typeface="Arial"/>
              <a:ea typeface="Arial"/>
              <a:cs typeface="Arial"/>
              <a:sym typeface="Arial"/>
            </a:endParaRPr>
          </a:p>
        </p:txBody>
      </p:sp>
      <p:sp>
        <p:nvSpPr>
          <p:cNvPr id="8" name="Shape 308"/>
          <p:cNvSpPr txBox="1">
            <a:spLocks/>
          </p:cNvSpPr>
          <p:nvPr/>
        </p:nvSpPr>
        <p:spPr>
          <a:xfrm>
            <a:off x="4437169" y="2842946"/>
            <a:ext cx="4031673" cy="3358341"/>
          </a:xfrm>
          <a:prstGeom prst="rect">
            <a:avLst/>
          </a:prstGeom>
          <a:solidFill>
            <a:srgbClr val="F3FFE2"/>
          </a:solidFill>
          <a:ln>
            <a:noFill/>
          </a:ln>
        </p:spPr>
        <p:txBody>
          <a:bodyPr lIns="91425" tIns="67500" rIns="91425" bIns="45700" anchor="t" anchorCtr="0">
            <a:noAutofit/>
          </a:bodyPr>
          <a:lstStyle>
            <a:defPPr marR="0" lvl="0" algn="l" rtl="0">
              <a:lnSpc>
                <a:spcPct val="100000"/>
              </a:lnSpc>
              <a:spcBef>
                <a:spcPts val="0"/>
              </a:spcBef>
              <a:spcAft>
                <a:spcPts val="0"/>
              </a:spcAft>
            </a:defPPr>
            <a:lvl1pPr marL="532800" marR="0" lvl="0" indent="-426120" algn="l" rtl="0">
              <a:lnSpc>
                <a:spcPct val="100000"/>
              </a:lnSpc>
              <a:spcBef>
                <a:spcPts val="600"/>
              </a:spcBef>
              <a:spcAft>
                <a:spcPts val="600"/>
              </a:spcAft>
              <a:buClr>
                <a:schemeClr val="accent2"/>
              </a:buClr>
              <a:buSzPct val="70000"/>
              <a:buFont typeface="Arial"/>
              <a:buChar char="•"/>
              <a:defRPr sz="2400" b="1" i="0" u="none" strike="noStrike" cap="none">
                <a:solidFill>
                  <a:srgbClr val="3F3F3F"/>
                </a:solidFill>
                <a:latin typeface="Arial"/>
                <a:ea typeface="Arial"/>
                <a:cs typeface="Arial"/>
                <a:sym typeface="Arial"/>
              </a:defRPr>
            </a:lvl1pPr>
            <a:lvl2pPr marL="720000" marR="0" lvl="1" indent="-148500" algn="l" rtl="0">
              <a:lnSpc>
                <a:spcPct val="100000"/>
              </a:lnSpc>
              <a:spcBef>
                <a:spcPts val="600"/>
              </a:spcBef>
              <a:spcAft>
                <a:spcPts val="600"/>
              </a:spcAft>
              <a:buClr>
                <a:srgbClr val="3F3F3F"/>
              </a:buClr>
              <a:buSzPct val="100000"/>
              <a:buFont typeface="Arial"/>
              <a:buChar char="•"/>
              <a:defRPr sz="2200" b="0" i="0" u="none" strike="noStrike" cap="none">
                <a:solidFill>
                  <a:srgbClr val="3F3F3F"/>
                </a:solidFill>
                <a:latin typeface="Arial"/>
                <a:ea typeface="Arial"/>
                <a:cs typeface="Arial"/>
                <a:sym typeface="Arial"/>
              </a:defRPr>
            </a:lvl2pPr>
            <a:lvl3pPr marL="1152000" marR="0" lvl="2" indent="-224900" algn="l" rtl="0">
              <a:lnSpc>
                <a:spcPct val="100000"/>
              </a:lnSpc>
              <a:spcBef>
                <a:spcPts val="600"/>
              </a:spcBef>
              <a:spcAft>
                <a:spcPts val="600"/>
              </a:spcAft>
              <a:buClr>
                <a:srgbClr val="3F3F3F"/>
              </a:buClr>
              <a:buSzPct val="100000"/>
              <a:buFont typeface="Courier New"/>
              <a:buChar char="o"/>
              <a:defRPr sz="2000" b="0" i="0" u="none" strike="noStrike" cap="none">
                <a:solidFill>
                  <a:srgbClr val="3F3F3F"/>
                </a:solidFill>
                <a:latin typeface="Arial"/>
                <a:ea typeface="Arial"/>
                <a:cs typeface="Arial"/>
                <a:sym typeface="Arial"/>
              </a:defRPr>
            </a:lvl3pPr>
            <a:lvl4pPr marL="1188000" marR="0" lvl="3" indent="-108499" algn="l" rtl="0">
              <a:lnSpc>
                <a:spcPct val="100000"/>
              </a:lnSpc>
              <a:spcBef>
                <a:spcPts val="400"/>
              </a:spcBef>
              <a:spcAft>
                <a:spcPts val="0"/>
              </a:spcAft>
              <a:buClr>
                <a:srgbClr val="3F3F3F"/>
              </a:buClr>
              <a:buSzPct val="100000"/>
              <a:buFont typeface="Arial"/>
              <a:buChar char="–"/>
              <a:defRPr sz="2000" b="0" i="0" u="none" strike="noStrike" cap="none">
                <a:solidFill>
                  <a:srgbClr val="3F3F3F"/>
                </a:solidFill>
                <a:latin typeface="Arial"/>
                <a:ea typeface="Arial"/>
                <a:cs typeface="Arial"/>
                <a:sym typeface="Arial"/>
              </a:defRPr>
            </a:lvl4pPr>
            <a:lvl5pPr marL="720000" marR="0" lvl="4" indent="-110399" algn="l" rtl="0">
              <a:lnSpc>
                <a:spcPct val="100000"/>
              </a:lnSpc>
              <a:spcBef>
                <a:spcPts val="600"/>
              </a:spcBef>
              <a:spcAft>
                <a:spcPts val="600"/>
              </a:spcAft>
              <a:buClr>
                <a:srgbClr val="3F3F3F"/>
              </a:buClr>
              <a:buSzPct val="100000"/>
              <a:buFont typeface="Merriweather Sans"/>
              <a:buChar char="."/>
              <a:defRPr sz="2000" b="0" i="0" u="none" strike="noStrike" cap="none">
                <a:solidFill>
                  <a:srgbClr val="3F3F3F"/>
                </a:solidFill>
                <a:latin typeface="Arial"/>
                <a:ea typeface="Arial"/>
                <a:cs typeface="Arial"/>
                <a:sym typeface="Arial"/>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289322" indent="-289322">
              <a:lnSpc>
                <a:spcPct val="80000"/>
              </a:lnSpc>
              <a:spcBef>
                <a:spcPts val="0"/>
              </a:spcBef>
              <a:spcAft>
                <a:spcPts val="0"/>
              </a:spcAft>
              <a:buFont typeface="Cambria"/>
              <a:buAutoNum type="arabicPeriod"/>
            </a:pPr>
            <a:r>
              <a:rPr lang="fr-FR" sz="1400" dirty="0" smtClean="0"/>
              <a:t>Informations sur le PGD</a:t>
            </a:r>
          </a:p>
          <a:p>
            <a:pPr marL="289322" indent="-289322">
              <a:lnSpc>
                <a:spcPct val="80000"/>
              </a:lnSpc>
              <a:spcBef>
                <a:spcPts val="1200"/>
              </a:spcBef>
              <a:spcAft>
                <a:spcPts val="0"/>
              </a:spcAft>
              <a:buFont typeface="Cambria"/>
              <a:buAutoNum type="arabicPeriod"/>
            </a:pPr>
            <a:r>
              <a:rPr lang="fr-FR" sz="1400" dirty="0" smtClean="0"/>
              <a:t>Informations sur le projet</a:t>
            </a:r>
          </a:p>
          <a:p>
            <a:pPr marL="289322" indent="-289322">
              <a:lnSpc>
                <a:spcPct val="80000"/>
              </a:lnSpc>
              <a:spcBef>
                <a:spcPts val="1200"/>
              </a:spcBef>
              <a:spcAft>
                <a:spcPts val="0"/>
              </a:spcAft>
              <a:buFont typeface="Cambria"/>
              <a:buAutoNum type="arabicPeriod"/>
            </a:pPr>
            <a:r>
              <a:rPr lang="fr-FR" sz="1400" dirty="0" smtClean="0"/>
              <a:t>Présentation succincte des données </a:t>
            </a:r>
          </a:p>
          <a:p>
            <a:pPr marL="289322" indent="-289322">
              <a:lnSpc>
                <a:spcPct val="80000"/>
              </a:lnSpc>
              <a:spcBef>
                <a:spcPts val="1200"/>
              </a:spcBef>
              <a:spcAft>
                <a:spcPts val="0"/>
              </a:spcAft>
              <a:buFont typeface="Cambria"/>
              <a:buAutoNum type="arabicPeriod"/>
            </a:pPr>
            <a:r>
              <a:rPr lang="fr-FR" sz="1400" dirty="0" smtClean="0"/>
              <a:t>Droits de propriété intellectuelle </a:t>
            </a:r>
          </a:p>
          <a:p>
            <a:pPr marL="289322" indent="-289322">
              <a:lnSpc>
                <a:spcPct val="80000"/>
              </a:lnSpc>
              <a:spcBef>
                <a:spcPts val="1200"/>
              </a:spcBef>
              <a:spcAft>
                <a:spcPts val="0"/>
              </a:spcAft>
              <a:buFont typeface="Cambria"/>
              <a:buAutoNum type="arabicPeriod"/>
            </a:pPr>
            <a:r>
              <a:rPr lang="fr-FR" sz="1400" dirty="0" smtClean="0"/>
              <a:t>Confidentialité </a:t>
            </a:r>
          </a:p>
          <a:p>
            <a:pPr marL="289322" indent="-289322">
              <a:lnSpc>
                <a:spcPct val="80000"/>
              </a:lnSpc>
              <a:spcBef>
                <a:spcPts val="1200"/>
              </a:spcBef>
              <a:spcAft>
                <a:spcPts val="0"/>
              </a:spcAft>
              <a:buFont typeface="Cambria"/>
              <a:buAutoNum type="arabicPeriod"/>
            </a:pPr>
            <a:r>
              <a:rPr lang="fr-FR" sz="1400" dirty="0" smtClean="0"/>
              <a:t>Partage des données à l'issue du projet</a:t>
            </a:r>
          </a:p>
          <a:p>
            <a:pPr marL="289322" indent="-289322">
              <a:lnSpc>
                <a:spcPct val="80000"/>
              </a:lnSpc>
              <a:spcBef>
                <a:spcPts val="1200"/>
              </a:spcBef>
              <a:spcAft>
                <a:spcPts val="0"/>
              </a:spcAft>
              <a:buFont typeface="Cambria"/>
              <a:buAutoNum type="arabicPeriod"/>
            </a:pPr>
            <a:r>
              <a:rPr lang="fr-FR" sz="1400" dirty="0" smtClean="0"/>
              <a:t>Description et organisation des données</a:t>
            </a:r>
          </a:p>
          <a:p>
            <a:pPr marL="289322" indent="-289322">
              <a:lnSpc>
                <a:spcPct val="80000"/>
              </a:lnSpc>
              <a:spcBef>
                <a:spcPts val="1200"/>
              </a:spcBef>
              <a:spcAft>
                <a:spcPts val="0"/>
              </a:spcAft>
              <a:buFont typeface="Cambria"/>
              <a:buAutoNum type="arabicPeriod"/>
            </a:pPr>
            <a:r>
              <a:rPr lang="fr-FR" sz="1400" dirty="0" smtClean="0"/>
              <a:t>Stockage et sécurité des données au cours du projet</a:t>
            </a:r>
          </a:p>
          <a:p>
            <a:pPr marL="289322" indent="-289322">
              <a:lnSpc>
                <a:spcPct val="80000"/>
              </a:lnSpc>
              <a:spcBef>
                <a:spcPts val="1200"/>
              </a:spcBef>
              <a:spcAft>
                <a:spcPts val="0"/>
              </a:spcAft>
              <a:buFont typeface="Cambria"/>
              <a:buAutoNum type="arabicPeriod"/>
            </a:pPr>
            <a:r>
              <a:rPr lang="fr-FR" sz="1400" dirty="0" smtClean="0"/>
              <a:t>Archivage et conservation des données après la fin du projet</a:t>
            </a:r>
            <a:endParaRPr lang="fr-FR" sz="1400" dirty="0"/>
          </a:p>
        </p:txBody>
      </p:sp>
      <p:sp>
        <p:nvSpPr>
          <p:cNvPr id="9" name="Shape 312"/>
          <p:cNvSpPr txBox="1"/>
          <p:nvPr/>
        </p:nvSpPr>
        <p:spPr>
          <a:xfrm>
            <a:off x="1077028" y="2795245"/>
            <a:ext cx="3125132" cy="2343285"/>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fr-FR" sz="1600" b="1" dirty="0">
                <a:solidFill>
                  <a:schemeClr val="dk1"/>
                </a:solidFill>
                <a:latin typeface="Calibri"/>
                <a:ea typeface="Calibri"/>
                <a:cs typeface="Calibri"/>
                <a:sym typeface="Calibri"/>
              </a:rPr>
              <a:t>Consolidation des aspects </a:t>
            </a:r>
            <a:r>
              <a:rPr lang="fr-FR" sz="1600" dirty="0">
                <a:solidFill>
                  <a:schemeClr val="dk1"/>
                </a:solidFill>
                <a:latin typeface="Calibri"/>
                <a:ea typeface="Calibri"/>
                <a:cs typeface="Calibri"/>
                <a:sym typeface="Calibri"/>
              </a:rPr>
              <a:t>: </a:t>
            </a:r>
            <a:r>
              <a:rPr lang="fr-FR" sz="1600" dirty="0" smtClean="0">
                <a:solidFill>
                  <a:schemeClr val="dk1"/>
                </a:solidFill>
                <a:latin typeface="Calibri"/>
                <a:ea typeface="Calibri"/>
                <a:cs typeface="Calibri"/>
                <a:sym typeface="Calibri"/>
              </a:rPr>
              <a:t/>
            </a:r>
            <a:br>
              <a:rPr lang="fr-FR" sz="1600" dirty="0" smtClean="0">
                <a:solidFill>
                  <a:schemeClr val="dk1"/>
                </a:solidFill>
                <a:latin typeface="Calibri"/>
                <a:ea typeface="Calibri"/>
                <a:cs typeface="Calibri"/>
                <a:sym typeface="Calibri"/>
              </a:rPr>
            </a:br>
            <a:endParaRPr lang="fr-FR" sz="1600" dirty="0">
              <a:solidFill>
                <a:schemeClr val="dk1"/>
              </a:solidFill>
              <a:latin typeface="Calibri"/>
              <a:ea typeface="Calibri"/>
              <a:cs typeface="Calibri"/>
              <a:sym typeface="Calibri"/>
            </a:endParaRPr>
          </a:p>
          <a:p>
            <a:pPr marL="0" marR="0" lvl="0" indent="0" algn="l" rtl="0">
              <a:spcBef>
                <a:spcPts val="0"/>
              </a:spcBef>
              <a:buClr>
                <a:srgbClr val="C00000"/>
              </a:buClr>
              <a:buSzPct val="100000"/>
              <a:buFont typeface="Arial"/>
              <a:buChar char="•"/>
            </a:pPr>
            <a:r>
              <a:rPr lang="fr-FR" sz="1600" dirty="0">
                <a:solidFill>
                  <a:schemeClr val="dk1"/>
                </a:solidFill>
                <a:latin typeface="Calibri"/>
                <a:ea typeface="Calibri"/>
                <a:cs typeface="Calibri"/>
                <a:sym typeface="Calibri"/>
              </a:rPr>
              <a:t> propriété intellectuelle, </a:t>
            </a:r>
          </a:p>
          <a:p>
            <a:pPr marL="0" marR="0" lvl="0" indent="0" algn="l" rtl="0">
              <a:spcBef>
                <a:spcPts val="0"/>
              </a:spcBef>
              <a:buClr>
                <a:srgbClr val="C00000"/>
              </a:buClr>
              <a:buSzPct val="100000"/>
              <a:buFont typeface="Arial"/>
              <a:buChar char="•"/>
            </a:pPr>
            <a:r>
              <a:rPr lang="fr-FR" sz="1600" dirty="0">
                <a:solidFill>
                  <a:schemeClr val="dk1"/>
                </a:solidFill>
                <a:latin typeface="Calibri"/>
                <a:ea typeface="Calibri"/>
                <a:cs typeface="Calibri"/>
                <a:sym typeface="Calibri"/>
              </a:rPr>
              <a:t> confidentialité, données sensibles</a:t>
            </a:r>
          </a:p>
          <a:p>
            <a:pPr marL="0" marR="0" lvl="0" indent="0" algn="l" rtl="0">
              <a:spcBef>
                <a:spcPts val="0"/>
              </a:spcBef>
              <a:buClr>
                <a:srgbClr val="C00000"/>
              </a:buClr>
              <a:buSzPct val="100000"/>
              <a:buFont typeface="Arial"/>
              <a:buChar char="•"/>
            </a:pPr>
            <a:r>
              <a:rPr lang="fr-FR" sz="1600" dirty="0">
                <a:solidFill>
                  <a:schemeClr val="dk1"/>
                </a:solidFill>
                <a:latin typeface="Calibri"/>
                <a:ea typeface="Calibri"/>
                <a:cs typeface="Calibri"/>
                <a:sym typeface="Calibri"/>
              </a:rPr>
              <a:t> stockage et sécurité des données,</a:t>
            </a:r>
          </a:p>
          <a:p>
            <a:pPr marL="0" marR="0" lvl="0" indent="0" algn="l" rtl="0">
              <a:spcBef>
                <a:spcPts val="0"/>
              </a:spcBef>
              <a:buClr>
                <a:srgbClr val="C00000"/>
              </a:buClr>
              <a:buSzPct val="100000"/>
              <a:buFont typeface="Arial"/>
              <a:buChar char="•"/>
            </a:pPr>
            <a:r>
              <a:rPr lang="fr-FR" sz="1600" dirty="0">
                <a:solidFill>
                  <a:schemeClr val="dk1"/>
                </a:solidFill>
                <a:latin typeface="Calibri"/>
                <a:ea typeface="Calibri"/>
                <a:cs typeface="Calibri"/>
                <a:sym typeface="Calibri"/>
              </a:rPr>
              <a:t> archivage patrimonial, </a:t>
            </a:r>
          </a:p>
          <a:p>
            <a:pPr marL="0" marR="0" lvl="0" indent="0" algn="l" rtl="0">
              <a:spcBef>
                <a:spcPts val="0"/>
              </a:spcBef>
              <a:buSzPct val="25000"/>
              <a:buNone/>
            </a:pPr>
            <a:r>
              <a:rPr lang="fr-FR" sz="1600" dirty="0" smtClean="0">
                <a:solidFill>
                  <a:schemeClr val="dk1"/>
                </a:solidFill>
                <a:latin typeface="Calibri"/>
                <a:ea typeface="Calibri"/>
                <a:cs typeface="Calibri"/>
                <a:sym typeface="Calibri"/>
              </a:rPr>
              <a:t/>
            </a:r>
            <a:br>
              <a:rPr lang="fr-FR" sz="1600" dirty="0" smtClean="0">
                <a:solidFill>
                  <a:schemeClr val="dk1"/>
                </a:solidFill>
                <a:latin typeface="Calibri"/>
                <a:ea typeface="Calibri"/>
                <a:cs typeface="Calibri"/>
                <a:sym typeface="Calibri"/>
              </a:rPr>
            </a:br>
            <a:r>
              <a:rPr lang="fr-FR" sz="1600" dirty="0" smtClean="0">
                <a:solidFill>
                  <a:schemeClr val="dk1"/>
                </a:solidFill>
                <a:latin typeface="Calibri"/>
                <a:ea typeface="Calibri"/>
                <a:cs typeface="Calibri"/>
                <a:sym typeface="Calibri"/>
              </a:rPr>
              <a:t>avec </a:t>
            </a:r>
            <a:r>
              <a:rPr lang="fr-FR" sz="1600" dirty="0">
                <a:solidFill>
                  <a:schemeClr val="dk1"/>
                </a:solidFill>
                <a:latin typeface="Calibri"/>
                <a:ea typeface="Calibri"/>
                <a:cs typeface="Calibri"/>
                <a:sym typeface="Calibri"/>
              </a:rPr>
              <a:t>des </a:t>
            </a:r>
            <a:r>
              <a:rPr lang="fr-FR" sz="1600" dirty="0" smtClean="0">
                <a:solidFill>
                  <a:schemeClr val="dk1"/>
                </a:solidFill>
                <a:latin typeface="Calibri"/>
                <a:ea typeface="Calibri"/>
                <a:cs typeface="Calibri"/>
                <a:sym typeface="Calibri"/>
              </a:rPr>
              <a:t>spécialistes du domaines</a:t>
            </a:r>
            <a:endParaRPr lang="fr-FR" sz="1600" dirty="0">
              <a:solidFill>
                <a:schemeClr val="dk1"/>
              </a:solidFill>
              <a:latin typeface="Calibri"/>
              <a:ea typeface="Calibri"/>
              <a:cs typeface="Calibri"/>
              <a:sym typeface="Calibri"/>
            </a:endParaRPr>
          </a:p>
        </p:txBody>
      </p:sp>
      <p:sp>
        <p:nvSpPr>
          <p:cNvPr id="10" name="Shape 313"/>
          <p:cNvSpPr txBox="1"/>
          <p:nvPr/>
        </p:nvSpPr>
        <p:spPr>
          <a:xfrm>
            <a:off x="4437169" y="2264089"/>
            <a:ext cx="4031673" cy="53115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SzPct val="25000"/>
              <a:buNone/>
            </a:pPr>
            <a:r>
              <a:rPr lang="fr-FR" sz="1400" dirty="0">
                <a:solidFill>
                  <a:srgbClr val="3F3F3F"/>
                </a:solidFill>
                <a:latin typeface="Arial"/>
                <a:ea typeface="Arial"/>
                <a:cs typeface="Arial"/>
                <a:sym typeface="Arial"/>
              </a:rPr>
              <a:t>Une trame type </a:t>
            </a:r>
            <a:r>
              <a:rPr lang="fr-FR" sz="1400" b="1" dirty="0">
                <a:solidFill>
                  <a:srgbClr val="3F3F3F"/>
                </a:solidFill>
                <a:latin typeface="Arial"/>
                <a:ea typeface="Arial"/>
                <a:cs typeface="Arial"/>
                <a:sym typeface="Arial"/>
              </a:rPr>
              <a:t>validée par les scientifiques</a:t>
            </a:r>
            <a:br>
              <a:rPr lang="fr-FR" sz="1400" b="1" dirty="0">
                <a:solidFill>
                  <a:srgbClr val="3F3F3F"/>
                </a:solidFill>
                <a:latin typeface="Arial"/>
                <a:ea typeface="Arial"/>
                <a:cs typeface="Arial"/>
                <a:sym typeface="Arial"/>
              </a:rPr>
            </a:br>
            <a:r>
              <a:rPr lang="fr-FR" sz="1400" dirty="0" smtClean="0">
                <a:solidFill>
                  <a:srgbClr val="3F3F3F"/>
                </a:solidFill>
                <a:latin typeface="Arial"/>
                <a:ea typeface="Arial"/>
                <a:cs typeface="Arial"/>
                <a:sym typeface="Arial"/>
              </a:rPr>
              <a:t>(</a:t>
            </a:r>
            <a:r>
              <a:rPr lang="fr-FR" sz="1400" dirty="0" smtClean="0">
                <a:solidFill>
                  <a:srgbClr val="3F3F3F"/>
                </a:solidFill>
                <a:latin typeface="Arial"/>
                <a:ea typeface="Arial"/>
                <a:cs typeface="Arial"/>
                <a:sym typeface="Arial"/>
                <a:hlinkClick r:id="rId4"/>
              </a:rPr>
              <a:t>format </a:t>
            </a:r>
            <a:r>
              <a:rPr lang="fr-FR" sz="1400" dirty="0" err="1" smtClean="0">
                <a:solidFill>
                  <a:srgbClr val="3F3F3F"/>
                </a:solidFill>
                <a:latin typeface="Arial"/>
                <a:ea typeface="Arial"/>
                <a:cs typeface="Arial"/>
                <a:sym typeface="Arial"/>
                <a:hlinkClick r:id="rId4"/>
              </a:rPr>
              <a:t>word</a:t>
            </a:r>
            <a:r>
              <a:rPr lang="fr-FR" sz="1400" dirty="0" smtClean="0">
                <a:solidFill>
                  <a:srgbClr val="3F3F3F"/>
                </a:solidFill>
                <a:latin typeface="Arial"/>
                <a:ea typeface="Arial"/>
                <a:cs typeface="Arial"/>
                <a:sym typeface="Arial"/>
                <a:hlinkClick r:id="rId4"/>
              </a:rPr>
              <a:t> / site data partage</a:t>
            </a:r>
            <a:r>
              <a:rPr lang="fr-FR" sz="1400" dirty="0" smtClean="0">
                <a:solidFill>
                  <a:srgbClr val="3F3F3F"/>
                </a:solidFill>
                <a:latin typeface="Arial"/>
                <a:ea typeface="Arial"/>
                <a:cs typeface="Arial"/>
                <a:sym typeface="Arial"/>
              </a:rPr>
              <a:t>)</a:t>
            </a:r>
            <a:r>
              <a:rPr lang="fr-FR" sz="1400" dirty="0">
                <a:solidFill>
                  <a:srgbClr val="3F3F3F"/>
                </a:solidFill>
                <a:latin typeface="Arial"/>
                <a:ea typeface="Arial"/>
                <a:cs typeface="Arial"/>
                <a:sym typeface="Arial"/>
              </a:rPr>
              <a:t/>
            </a:r>
            <a:br>
              <a:rPr lang="fr-FR" sz="1400" dirty="0">
                <a:solidFill>
                  <a:srgbClr val="3F3F3F"/>
                </a:solidFill>
                <a:latin typeface="Arial"/>
                <a:ea typeface="Arial"/>
                <a:cs typeface="Arial"/>
                <a:sym typeface="Arial"/>
              </a:rPr>
            </a:br>
            <a:endParaRPr lang="fr-FR" sz="1400" dirty="0">
              <a:solidFill>
                <a:srgbClr val="3F3F3F"/>
              </a:solidFill>
              <a:latin typeface="Arial"/>
              <a:ea typeface="Arial"/>
              <a:cs typeface="Arial"/>
              <a:sym typeface="Arial"/>
            </a:endParaRPr>
          </a:p>
        </p:txBody>
      </p:sp>
    </p:spTree>
    <p:extLst>
      <p:ext uri="{BB962C8B-B14F-4D97-AF65-F5344CB8AC3E}">
        <p14:creationId xmlns:p14="http://schemas.microsoft.com/office/powerpoint/2010/main" val="156422756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Shape 319"/>
          <p:cNvSpPr txBox="1">
            <a:spLocks noGrp="1"/>
          </p:cNvSpPr>
          <p:nvPr>
            <p:ph idx="1"/>
          </p:nvPr>
        </p:nvSpPr>
        <p:spPr>
          <a:xfrm>
            <a:off x="457200" y="2141316"/>
            <a:ext cx="8229599" cy="3984847"/>
          </a:xfrm>
        </p:spPr>
        <p:txBody>
          <a:bodyPr>
            <a:normAutofit/>
          </a:bodyPr>
          <a:lstStyle/>
          <a:p>
            <a:pPr lvl="0"/>
            <a:r>
              <a:rPr lang="fr-FR" dirty="0" smtClean="0">
                <a:sym typeface="Arial"/>
              </a:rPr>
              <a:t>Accès : </a:t>
            </a:r>
            <a:r>
              <a:rPr lang="fr-FR" dirty="0" smtClean="0">
                <a:sym typeface="Arial"/>
                <a:hlinkClick r:id="rId3"/>
              </a:rPr>
              <a:t>https://dmp.opidor.fr/</a:t>
            </a:r>
          </a:p>
          <a:p>
            <a:pPr lvl="0"/>
            <a:r>
              <a:rPr lang="fr-FR" dirty="0" smtClean="0">
                <a:sym typeface="Arial"/>
              </a:rPr>
              <a:t>Déployé par l'</a:t>
            </a:r>
            <a:r>
              <a:rPr lang="fr-FR" dirty="0" err="1" smtClean="0">
                <a:sym typeface="Arial"/>
              </a:rPr>
              <a:t>Inist</a:t>
            </a:r>
            <a:r>
              <a:rPr lang="fr-FR" dirty="0" smtClean="0">
                <a:sym typeface="Arial"/>
              </a:rPr>
              <a:t>-CNRS pour l’Enseignement Supérieur et Recherche français</a:t>
            </a:r>
          </a:p>
          <a:p>
            <a:pPr lvl="1"/>
            <a:r>
              <a:rPr lang="fr-FR" sz="2400" dirty="0" smtClean="0">
                <a:sym typeface="Arial"/>
              </a:rPr>
              <a:t>gratuité pour l’ESR </a:t>
            </a:r>
          </a:p>
          <a:p>
            <a:pPr lvl="1"/>
            <a:r>
              <a:rPr lang="fr-FR" sz="2400" dirty="0" smtClean="0">
                <a:sym typeface="Arial"/>
              </a:rPr>
              <a:t>basé </a:t>
            </a:r>
            <a:r>
              <a:rPr lang="fr-FR" sz="2400" dirty="0">
                <a:sym typeface="Arial"/>
              </a:rPr>
              <a:t>sur le code open source DMP Roadmap</a:t>
            </a:r>
            <a:br>
              <a:rPr lang="fr-FR" sz="2400" dirty="0">
                <a:sym typeface="Arial"/>
              </a:rPr>
            </a:br>
            <a:r>
              <a:rPr lang="fr-FR" sz="2400" dirty="0">
                <a:sym typeface="Arial"/>
              </a:rPr>
              <a:t>développé par le Digital Curation Centre (DCC) et l'</a:t>
            </a:r>
            <a:r>
              <a:rPr lang="fr-FR" sz="2400" dirty="0" err="1">
                <a:sym typeface="Arial"/>
              </a:rPr>
              <a:t>University</a:t>
            </a:r>
            <a:r>
              <a:rPr lang="fr-FR" sz="2400" dirty="0">
                <a:sym typeface="Arial"/>
              </a:rPr>
              <a:t> of </a:t>
            </a:r>
            <a:r>
              <a:rPr lang="fr-FR" sz="2400" dirty="0" err="1">
                <a:sym typeface="Arial"/>
              </a:rPr>
              <a:t>California</a:t>
            </a:r>
            <a:r>
              <a:rPr lang="fr-FR" sz="2400" dirty="0">
                <a:sym typeface="Arial"/>
              </a:rPr>
              <a:t> Curation Center (UC3</a:t>
            </a:r>
            <a:r>
              <a:rPr lang="fr-FR" sz="2400" dirty="0" smtClean="0">
                <a:sym typeface="Arial"/>
              </a:rPr>
              <a:t>).</a:t>
            </a:r>
            <a:endParaRPr lang="fr-FR" sz="2400" dirty="0"/>
          </a:p>
        </p:txBody>
      </p:sp>
      <p:sp>
        <p:nvSpPr>
          <p:cNvPr id="320" name="Shape 320"/>
          <p:cNvSpPr txBox="1">
            <a:spLocks noGrp="1"/>
          </p:cNvSpPr>
          <p:nvPr>
            <p:ph type="title"/>
          </p:nvPr>
        </p:nvSpPr>
        <p:spPr/>
        <p:txBody>
          <a:bodyPr>
            <a:normAutofit fontScale="90000"/>
          </a:bodyPr>
          <a:lstStyle/>
          <a:p>
            <a:pPr lvl="0"/>
            <a:r>
              <a:rPr lang="fr-FR" dirty="0" smtClean="0">
                <a:sym typeface="Arial"/>
              </a:rPr>
              <a:t>Utiliser des outils :</a:t>
            </a:r>
            <a:br>
              <a:rPr lang="fr-FR" dirty="0" smtClean="0">
                <a:sym typeface="Arial"/>
              </a:rPr>
            </a:br>
            <a:r>
              <a:rPr lang="fr-FR" dirty="0" smtClean="0">
                <a:sym typeface="Arial"/>
              </a:rPr>
              <a:t>DMP </a:t>
            </a:r>
            <a:r>
              <a:rPr lang="fr-FR" dirty="0">
                <a:sym typeface="Arial"/>
              </a:rPr>
              <a:t>OPIDoR</a:t>
            </a:r>
            <a:br>
              <a:rPr lang="fr-FR" dirty="0">
                <a:sym typeface="Arial"/>
              </a:rPr>
            </a:br>
            <a:r>
              <a:rPr lang="fr-FR" sz="2200" b="0" dirty="0">
                <a:sym typeface="Arial"/>
              </a:rPr>
              <a:t>DMP pour une Optimisation du Partage et de l'Interopérabilité des Données de la Recherche</a:t>
            </a:r>
            <a:endParaRPr lang="fr-FR" b="0" dirty="0">
              <a:sym typeface="Arial"/>
            </a:endParaRPr>
          </a:p>
        </p:txBody>
      </p:sp>
      <p:sp>
        <p:nvSpPr>
          <p:cNvPr id="323" name="Shape 323"/>
          <p:cNvSpPr txBox="1">
            <a:spLocks noGrp="1"/>
          </p:cNvSpPr>
          <p:nvPr>
            <p:ph type="ftr" sz="quarter" idx="11"/>
          </p:nvPr>
        </p:nvSpPr>
        <p:spPr/>
        <p:txBody>
          <a:bodyPr/>
          <a:lstStyle/>
          <a:p>
            <a:pPr lvl="0"/>
            <a:r>
              <a:rPr lang="fr-FR" smtClean="0">
                <a:sym typeface="Arial"/>
              </a:rPr>
              <a:t>Les plans de gestion de données -  S. Cocaud et D. L'Hostis, INRA. URFIST Paris - 05 avril 2019</a:t>
            </a:r>
            <a:endParaRPr lang="fr-FR">
              <a:sym typeface="Arial"/>
            </a:endParaRPr>
          </a:p>
        </p:txBody>
      </p:sp>
      <p:sp>
        <p:nvSpPr>
          <p:cNvPr id="3" name="Espace réservé du numéro de diapositive 2"/>
          <p:cNvSpPr>
            <a:spLocks noGrp="1"/>
          </p:cNvSpPr>
          <p:nvPr>
            <p:ph type="sldNum" sz="quarter" idx="12"/>
          </p:nvPr>
        </p:nvSpPr>
        <p:spPr/>
        <p:txBody>
          <a:bodyPr/>
          <a:lstStyle/>
          <a:p>
            <a:pPr lvl="0"/>
            <a:fld id="{00000000-1234-1234-1234-123412341234}" type="slidenum">
              <a:rPr lang="fr-FR" smtClean="0">
                <a:sym typeface="Arial"/>
              </a:rPr>
              <a:pPr lvl="0"/>
              <a:t>45</a:t>
            </a:fld>
            <a:endParaRPr lang="fr-FR">
              <a:sym typeface="Arial"/>
            </a:endParaRPr>
          </a:p>
        </p:txBody>
      </p:sp>
      <p:pic>
        <p:nvPicPr>
          <p:cNvPr id="321" name="Shape 321" descr="DMP OPIDoR"/>
          <p:cNvPicPr preferRelativeResize="0"/>
          <p:nvPr/>
        </p:nvPicPr>
        <p:blipFill rotWithShape="1">
          <a:blip r:embed="rId4">
            <a:alphaModFix/>
          </a:blip>
          <a:srcRect/>
          <a:stretch/>
        </p:blipFill>
        <p:spPr>
          <a:xfrm>
            <a:off x="4077013" y="96340"/>
            <a:ext cx="2598927" cy="1113260"/>
          </a:xfrm>
          <a:prstGeom prst="rect">
            <a:avLst/>
          </a:prstGeom>
          <a:noFill/>
          <a:ln>
            <a:noFill/>
          </a:ln>
        </p:spPr>
      </p:pic>
      <p:pic>
        <p:nvPicPr>
          <p:cNvPr id="8" name="Image 7"/>
          <p:cNvPicPr>
            <a:picLocks noChangeAspect="1"/>
          </p:cNvPicPr>
          <p:nvPr/>
        </p:nvPicPr>
        <p:blipFill>
          <a:blip r:embed="rId5"/>
          <a:stretch>
            <a:fillRect/>
          </a:stretch>
        </p:blipFill>
        <p:spPr>
          <a:xfrm>
            <a:off x="6964904" y="274638"/>
            <a:ext cx="2038350" cy="561975"/>
          </a:xfrm>
          <a:prstGeom prst="rect">
            <a:avLst/>
          </a:prstGeom>
        </p:spPr>
      </p:pic>
    </p:spTree>
    <p:extLst>
      <p:ext uri="{BB962C8B-B14F-4D97-AF65-F5344CB8AC3E}">
        <p14:creationId xmlns:p14="http://schemas.microsoft.com/office/powerpoint/2010/main" val="199597809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p:txBody>
          <a:bodyPr/>
          <a:lstStyle/>
          <a:p>
            <a:r>
              <a:rPr lang="fr-FR" dirty="0" smtClean="0"/>
              <a:t>Où trouver des plans rédigés ?</a:t>
            </a:r>
            <a:endParaRPr lang="fr-FR" dirty="0"/>
          </a:p>
        </p:txBody>
      </p:sp>
      <p:sp>
        <p:nvSpPr>
          <p:cNvPr id="7" name="Espace réservé du contenu 6"/>
          <p:cNvSpPr>
            <a:spLocks noGrp="1"/>
          </p:cNvSpPr>
          <p:nvPr>
            <p:ph sz="half" idx="1"/>
          </p:nvPr>
        </p:nvSpPr>
        <p:spPr/>
        <p:txBody>
          <a:bodyPr>
            <a:normAutofit/>
          </a:bodyPr>
          <a:lstStyle/>
          <a:p>
            <a:r>
              <a:rPr lang="fr-FR" sz="2400" dirty="0"/>
              <a:t>Site du DCC</a:t>
            </a:r>
          </a:p>
          <a:p>
            <a:pPr lvl="1"/>
            <a:r>
              <a:rPr lang="fr-FR" sz="1400" dirty="0">
                <a:hlinkClick r:id="rId3"/>
              </a:rPr>
              <a:t>http://</a:t>
            </a:r>
            <a:r>
              <a:rPr lang="fr-FR" sz="1400" dirty="0" smtClean="0">
                <a:hlinkClick r:id="rId3"/>
              </a:rPr>
              <a:t>www.dcc.ac.uk/resources/data-management-plans/guidance-examples</a:t>
            </a:r>
            <a:endParaRPr lang="fr-FR" sz="1400" dirty="0"/>
          </a:p>
          <a:p>
            <a:r>
              <a:rPr lang="fr-FR" sz="2400" dirty="0"/>
              <a:t>Site </a:t>
            </a:r>
            <a:r>
              <a:rPr lang="fr-FR" sz="2400" dirty="0" err="1"/>
              <a:t>DMPTool</a:t>
            </a:r>
            <a:endParaRPr lang="fr-FR" sz="2400" dirty="0">
              <a:hlinkClick r:id="rId4"/>
            </a:endParaRPr>
          </a:p>
          <a:p>
            <a:pPr lvl="1"/>
            <a:r>
              <a:rPr lang="fr-FR" sz="1400" dirty="0">
                <a:hlinkClick r:id="rId4"/>
              </a:rPr>
              <a:t>https://</a:t>
            </a:r>
            <a:r>
              <a:rPr lang="fr-FR" sz="1400" dirty="0" smtClean="0">
                <a:hlinkClick r:id="rId4"/>
              </a:rPr>
              <a:t>dmptool.org/public_plans</a:t>
            </a:r>
            <a:endParaRPr lang="fr-FR" sz="1400" dirty="0" smtClean="0"/>
          </a:p>
          <a:p>
            <a:r>
              <a:rPr lang="fr-FR" sz="2400" dirty="0" smtClean="0"/>
              <a:t>DMP OPIDoR</a:t>
            </a:r>
          </a:p>
          <a:p>
            <a:pPr lvl="1"/>
            <a:r>
              <a:rPr lang="fr-FR" sz="1400" dirty="0">
                <a:hlinkClick r:id="rId5"/>
              </a:rPr>
              <a:t>https://</a:t>
            </a:r>
            <a:r>
              <a:rPr lang="fr-FR" sz="1400" dirty="0" smtClean="0">
                <a:hlinkClick r:id="rId5"/>
              </a:rPr>
              <a:t>dmp.opidor.fr/public_plans</a:t>
            </a:r>
            <a:r>
              <a:rPr lang="fr-FR" sz="1400" dirty="0" smtClean="0"/>
              <a:t> </a:t>
            </a:r>
            <a:endParaRPr lang="fr-FR" sz="1400" dirty="0"/>
          </a:p>
          <a:p>
            <a:r>
              <a:rPr lang="fr-FR" sz="2400" dirty="0"/>
              <a:t>DMP Cat (LIBER)</a:t>
            </a:r>
          </a:p>
          <a:p>
            <a:pPr lvl="1"/>
            <a:r>
              <a:rPr lang="fr-FR" sz="1400" dirty="0">
                <a:hlinkClick r:id="rId6"/>
              </a:rPr>
              <a:t>https://</a:t>
            </a:r>
            <a:r>
              <a:rPr lang="fr-FR" sz="1400" dirty="0" smtClean="0">
                <a:hlinkClick r:id="rId6"/>
              </a:rPr>
              <a:t>libereurope.eu/dmpcatalogue</a:t>
            </a:r>
            <a:endParaRPr lang="fr-FR" sz="2000" dirty="0"/>
          </a:p>
          <a:p>
            <a:pPr marL="914400" lvl="2" indent="0">
              <a:buNone/>
            </a:pPr>
            <a:endParaRPr lang="fr-FR" sz="1800" dirty="0"/>
          </a:p>
        </p:txBody>
      </p:sp>
      <p:sp>
        <p:nvSpPr>
          <p:cNvPr id="2" name="Espace réservé du contenu 1"/>
          <p:cNvSpPr>
            <a:spLocks noGrp="1"/>
          </p:cNvSpPr>
          <p:nvPr>
            <p:ph sz="half" idx="2"/>
          </p:nvPr>
        </p:nvSpPr>
        <p:spPr/>
        <p:txBody>
          <a:bodyPr>
            <a:normAutofit/>
          </a:bodyPr>
          <a:lstStyle/>
          <a:p>
            <a:r>
              <a:rPr lang="fr-FR" sz="2400" dirty="0" err="1"/>
              <a:t>Zenodo</a:t>
            </a:r>
            <a:endParaRPr lang="fr-FR" sz="2400" dirty="0"/>
          </a:p>
          <a:p>
            <a:pPr lvl="1"/>
            <a:r>
              <a:rPr lang="fr-FR" sz="1400" dirty="0">
                <a:hlinkClick r:id="rId7"/>
              </a:rPr>
              <a:t>https://zenodo.org/</a:t>
            </a:r>
            <a:r>
              <a:rPr lang="fr-FR" sz="1400" dirty="0"/>
              <a:t> </a:t>
            </a:r>
          </a:p>
          <a:p>
            <a:r>
              <a:rPr lang="en-US" sz="2400" dirty="0" smtClean="0"/>
              <a:t>Research </a:t>
            </a:r>
            <a:r>
              <a:rPr lang="en-US" sz="2400" dirty="0"/>
              <a:t>Ideas and Outcomes (RIO)</a:t>
            </a:r>
          </a:p>
          <a:p>
            <a:pPr lvl="1"/>
            <a:r>
              <a:rPr lang="fr-FR" sz="1400" dirty="0">
                <a:hlinkClick r:id="rId8"/>
              </a:rPr>
              <a:t>Collection </a:t>
            </a:r>
            <a:r>
              <a:rPr lang="fr-FR" sz="1400" dirty="0" smtClean="0">
                <a:hlinkClick r:id="rId8"/>
              </a:rPr>
              <a:t>DMP</a:t>
            </a:r>
            <a:endParaRPr lang="fr-FR" sz="1400" dirty="0" smtClean="0"/>
          </a:p>
          <a:p>
            <a:r>
              <a:rPr lang="fr-FR" sz="2400" dirty="0" smtClean="0"/>
              <a:t>CORDIS</a:t>
            </a:r>
          </a:p>
          <a:p>
            <a:pPr lvl="1"/>
            <a:r>
              <a:rPr lang="fr-FR" sz="1400" dirty="0">
                <a:hlinkClick r:id="rId9"/>
              </a:rPr>
              <a:t>https://cordis.europa.eu</a:t>
            </a:r>
            <a:r>
              <a:rPr lang="fr-FR" sz="1400" dirty="0" smtClean="0">
                <a:hlinkClick r:id="rId9"/>
              </a:rPr>
              <a:t>/</a:t>
            </a:r>
            <a:endParaRPr lang="fr-FR" sz="1400" dirty="0" smtClean="0"/>
          </a:p>
          <a:p>
            <a:pPr marL="247650" indent="0">
              <a:buNone/>
            </a:pPr>
            <a:r>
              <a:rPr lang="fr-FR" sz="2400" dirty="0" smtClean="0"/>
              <a:t>…</a:t>
            </a:r>
            <a:endParaRPr lang="fr-FR" sz="2400" dirty="0"/>
          </a:p>
        </p:txBody>
      </p:sp>
      <p:sp>
        <p:nvSpPr>
          <p:cNvPr id="4" name="Espace réservé du pied de page 3"/>
          <p:cNvSpPr>
            <a:spLocks noGrp="1"/>
          </p:cNvSpPr>
          <p:nvPr>
            <p:ph type="ftr" sz="quarter" idx="11"/>
          </p:nvPr>
        </p:nvSpPr>
        <p:spPr/>
        <p:txBody>
          <a:bodyPr/>
          <a:lstStyle/>
          <a:p>
            <a:r>
              <a:rPr lang="fr-FR" smtClean="0"/>
              <a:t>Les plans de gestion de données -  S. Cocaud et D. L'Hostis, INRA. URFIST Paris - 05 avril 2019</a:t>
            </a:r>
            <a:endParaRPr lang="fr-FR"/>
          </a:p>
        </p:txBody>
      </p:sp>
      <p:sp>
        <p:nvSpPr>
          <p:cNvPr id="5" name="Espace réservé du numéro de diapositive 4"/>
          <p:cNvSpPr>
            <a:spLocks noGrp="1"/>
          </p:cNvSpPr>
          <p:nvPr>
            <p:ph type="sldNum" sz="quarter" idx="12"/>
          </p:nvPr>
        </p:nvSpPr>
        <p:spPr/>
        <p:txBody>
          <a:bodyPr/>
          <a:lstStyle/>
          <a:p>
            <a:pPr lvl="0"/>
            <a:fld id="{00000000-1234-1234-1234-123412341234}" type="slidenum">
              <a:rPr lang="fr-FR" smtClean="0">
                <a:sym typeface="Arial"/>
              </a:rPr>
              <a:pPr lvl="0"/>
              <a:t>46</a:t>
            </a:fld>
            <a:endParaRPr lang="fr-FR">
              <a:sym typeface="Arial"/>
            </a:endParaRPr>
          </a:p>
        </p:txBody>
      </p:sp>
    </p:spTree>
    <p:extLst>
      <p:ext uri="{BB962C8B-B14F-4D97-AF65-F5344CB8AC3E}">
        <p14:creationId xmlns:p14="http://schemas.microsoft.com/office/powerpoint/2010/main" val="306541307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5"/>
          <p:cNvPicPr>
            <a:picLocks noGrp="1" noChangeAspect="1"/>
          </p:cNvPicPr>
          <p:nvPr>
            <p:ph idx="1"/>
          </p:nvPr>
        </p:nvPicPr>
        <p:blipFill>
          <a:blip r:embed="rId3"/>
          <a:stretch>
            <a:fillRect/>
          </a:stretch>
        </p:blipFill>
        <p:spPr>
          <a:xfrm>
            <a:off x="1322024" y="3850769"/>
            <a:ext cx="3985650" cy="2092974"/>
          </a:xfrm>
          <a:prstGeom prst="rect">
            <a:avLst/>
          </a:prstGeom>
          <a:solidFill>
            <a:schemeClr val="bg1"/>
          </a:solidFill>
          <a:ln>
            <a:solidFill>
              <a:srgbClr val="0070C0"/>
            </a:solidFill>
          </a:ln>
        </p:spPr>
      </p:pic>
      <p:sp>
        <p:nvSpPr>
          <p:cNvPr id="3" name="Titre 2"/>
          <p:cNvSpPr>
            <a:spLocks noGrp="1"/>
          </p:cNvSpPr>
          <p:nvPr>
            <p:ph type="title"/>
          </p:nvPr>
        </p:nvSpPr>
        <p:spPr/>
        <p:txBody>
          <a:bodyPr/>
          <a:lstStyle/>
          <a:p>
            <a:r>
              <a:rPr lang="fr-FR" dirty="0"/>
              <a:t>Partager le PGD </a:t>
            </a:r>
          </a:p>
        </p:txBody>
      </p:sp>
      <p:sp>
        <p:nvSpPr>
          <p:cNvPr id="4" name="Espace réservé du pied de page 3"/>
          <p:cNvSpPr>
            <a:spLocks noGrp="1"/>
          </p:cNvSpPr>
          <p:nvPr>
            <p:ph type="ftr" sz="quarter" idx="11"/>
          </p:nvPr>
        </p:nvSpPr>
        <p:spPr/>
        <p:txBody>
          <a:bodyPr/>
          <a:lstStyle/>
          <a:p>
            <a:r>
              <a:rPr lang="fr-FR" smtClean="0"/>
              <a:t>Les plans de gestion de données -  S. Cocaud et D. L'Hostis, INRA. URFIST Paris - 05 avril 2019</a:t>
            </a:r>
            <a:endParaRPr lang="fr-FR"/>
          </a:p>
        </p:txBody>
      </p:sp>
      <p:sp>
        <p:nvSpPr>
          <p:cNvPr id="5" name="Espace réservé du numéro de diapositive 4"/>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47</a:t>
            </a:fld>
            <a:endParaRPr lang="fr-FR" sz="1200" b="1" i="0" u="none" strike="noStrike" cap="none">
              <a:solidFill>
                <a:schemeClr val="lt1"/>
              </a:solidFill>
              <a:latin typeface="Arial"/>
              <a:ea typeface="Arial"/>
              <a:cs typeface="Arial"/>
              <a:sym typeface="Arial"/>
            </a:endParaRPr>
          </a:p>
        </p:txBody>
      </p:sp>
      <p:pic>
        <p:nvPicPr>
          <p:cNvPr id="7" name="Espace réservé du contenu 7"/>
          <p:cNvPicPr>
            <a:picLocks noChangeAspect="1"/>
          </p:cNvPicPr>
          <p:nvPr/>
        </p:nvPicPr>
        <p:blipFill rotWithShape="1">
          <a:blip r:embed="rId4"/>
          <a:srcRect b="6748"/>
          <a:stretch/>
        </p:blipFill>
        <p:spPr>
          <a:xfrm>
            <a:off x="5941530" y="4366001"/>
            <a:ext cx="2001634" cy="1600992"/>
          </a:xfrm>
          <a:prstGeom prst="rect">
            <a:avLst/>
          </a:prstGeom>
          <a:solidFill>
            <a:schemeClr val="bg1"/>
          </a:solidFill>
          <a:ln>
            <a:solidFill>
              <a:schemeClr val="accent1"/>
            </a:solidFill>
          </a:ln>
        </p:spPr>
      </p:pic>
      <p:sp>
        <p:nvSpPr>
          <p:cNvPr id="8" name="Rectangle 7"/>
          <p:cNvSpPr/>
          <p:nvPr/>
        </p:nvSpPr>
        <p:spPr>
          <a:xfrm>
            <a:off x="5403987" y="3708183"/>
            <a:ext cx="3492223" cy="584775"/>
          </a:xfrm>
          <a:prstGeom prst="rect">
            <a:avLst/>
          </a:prstGeom>
          <a:solidFill>
            <a:schemeClr val="bg1"/>
          </a:solidFill>
        </p:spPr>
        <p:txBody>
          <a:bodyPr wrap="square">
            <a:spAutoFit/>
          </a:bodyPr>
          <a:lstStyle/>
          <a:p>
            <a:r>
              <a:rPr lang="en-US" sz="1600" dirty="0" smtClean="0">
                <a:hlinkClick r:id="rId5"/>
              </a:rPr>
              <a:t>Exposing Data Management Plans RDA Working Group </a:t>
            </a:r>
            <a:r>
              <a:rPr lang="fr-FR" sz="1600" dirty="0" smtClean="0"/>
              <a:t> </a:t>
            </a:r>
            <a:endParaRPr lang="fr-FR" sz="1600" dirty="0"/>
          </a:p>
        </p:txBody>
      </p:sp>
      <p:sp>
        <p:nvSpPr>
          <p:cNvPr id="10" name="Rectangle 9"/>
          <p:cNvSpPr/>
          <p:nvPr/>
        </p:nvSpPr>
        <p:spPr>
          <a:xfrm>
            <a:off x="308472" y="2504098"/>
            <a:ext cx="8664004" cy="1261884"/>
          </a:xfrm>
          <a:prstGeom prst="rect">
            <a:avLst/>
          </a:prstGeom>
        </p:spPr>
        <p:txBody>
          <a:bodyPr wrap="square">
            <a:spAutoFit/>
          </a:bodyPr>
          <a:lstStyle/>
          <a:p>
            <a:r>
              <a:rPr lang="fr-FR" sz="2000" b="1" dirty="0"/>
              <a:t>« </a:t>
            </a:r>
            <a:r>
              <a:rPr lang="en-US" sz="2000" b="1" i="1" dirty="0" smtClean="0">
                <a:solidFill>
                  <a:srgbClr val="6F9D20"/>
                </a:solidFill>
              </a:rPr>
              <a:t>To </a:t>
            </a:r>
            <a:r>
              <a:rPr lang="en-US" sz="2000" b="1" i="1" dirty="0">
                <a:solidFill>
                  <a:srgbClr val="6F9D20"/>
                </a:solidFill>
              </a:rPr>
              <a:t>improve data management practice DMPs should be shared</a:t>
            </a:r>
            <a:r>
              <a:rPr lang="is-IS" sz="2000" b="1" i="1" dirty="0">
                <a:solidFill>
                  <a:srgbClr val="6F9D20"/>
                </a:solidFill>
              </a:rPr>
              <a:t> </a:t>
            </a:r>
            <a:r>
              <a:rPr lang="en-US" sz="2000" b="1" i="1" dirty="0">
                <a:solidFill>
                  <a:srgbClr val="6F9D20"/>
                </a:solidFill>
              </a:rPr>
              <a:t>at appropriate stages in the research </a:t>
            </a:r>
            <a:r>
              <a:rPr lang="en-US" sz="2000" b="1" i="1" dirty="0" smtClean="0">
                <a:solidFill>
                  <a:srgbClr val="6F9D20"/>
                </a:solidFill>
              </a:rPr>
              <a:t>lifecycle</a:t>
            </a:r>
            <a:r>
              <a:rPr lang="fr-FR" sz="2000" b="1" i="1" dirty="0">
                <a:solidFill>
                  <a:srgbClr val="6F9D20"/>
                </a:solidFill>
              </a:rPr>
              <a:t> </a:t>
            </a:r>
            <a:r>
              <a:rPr lang="fr-FR" sz="2000" b="1" dirty="0"/>
              <a:t>»</a:t>
            </a:r>
            <a:endParaRPr lang="en-US" sz="2000" dirty="0" smtClean="0"/>
          </a:p>
          <a:p>
            <a:r>
              <a:rPr lang="fr-FR" sz="1200" dirty="0"/>
              <a:t>Whyte, A., Murphy, F., </a:t>
            </a:r>
            <a:r>
              <a:rPr lang="fr-FR" sz="1200" dirty="0" err="1"/>
              <a:t>Meyers</a:t>
            </a:r>
            <a:r>
              <a:rPr lang="fr-FR" sz="1200" dirty="0"/>
              <a:t>, N., &amp; </a:t>
            </a:r>
            <a:r>
              <a:rPr lang="fr-FR" sz="1200" dirty="0" err="1"/>
              <a:t>Unsworth</a:t>
            </a:r>
            <a:r>
              <a:rPr lang="fr-FR" sz="1200" dirty="0"/>
              <a:t>, K. (2017, septembre). </a:t>
            </a:r>
            <a:r>
              <a:rPr lang="fr-FR" sz="1200" i="1" dirty="0"/>
              <a:t>Can </a:t>
            </a:r>
            <a:r>
              <a:rPr lang="fr-FR" sz="1200" i="1" dirty="0" err="1"/>
              <a:t>wider</a:t>
            </a:r>
            <a:r>
              <a:rPr lang="fr-FR" sz="1200" i="1" dirty="0"/>
              <a:t> </a:t>
            </a:r>
            <a:r>
              <a:rPr lang="fr-FR" sz="1200" i="1" dirty="0" err="1"/>
              <a:t>exposure</a:t>
            </a:r>
            <a:r>
              <a:rPr lang="fr-FR" sz="1200" i="1" dirty="0"/>
              <a:t> of </a:t>
            </a:r>
            <a:r>
              <a:rPr lang="fr-FR" sz="1200" i="1" dirty="0" err="1"/>
              <a:t>DMPs</a:t>
            </a:r>
            <a:r>
              <a:rPr lang="fr-FR" sz="1200" i="1" dirty="0"/>
              <a:t> </a:t>
            </a:r>
            <a:r>
              <a:rPr lang="fr-FR" sz="1200" i="1" dirty="0" err="1"/>
              <a:t>better</a:t>
            </a:r>
            <a:r>
              <a:rPr lang="fr-FR" sz="1200" i="1" dirty="0"/>
              <a:t> </a:t>
            </a:r>
            <a:r>
              <a:rPr lang="fr-FR" sz="1200" i="1" dirty="0" err="1"/>
              <a:t>connect</a:t>
            </a:r>
            <a:r>
              <a:rPr lang="fr-FR" sz="1200" i="1" dirty="0"/>
              <a:t> </a:t>
            </a:r>
            <a:r>
              <a:rPr lang="fr-FR" sz="1200" i="1" dirty="0" err="1"/>
              <a:t>research</a:t>
            </a:r>
            <a:r>
              <a:rPr lang="fr-FR" sz="1200" i="1" dirty="0"/>
              <a:t> data production to </a:t>
            </a:r>
            <a:r>
              <a:rPr lang="fr-FR" sz="1200" i="1" dirty="0" err="1"/>
              <a:t>preservation</a:t>
            </a:r>
            <a:r>
              <a:rPr lang="fr-FR" sz="1200" i="1" dirty="0"/>
              <a:t>?</a:t>
            </a:r>
            <a:r>
              <a:rPr lang="fr-FR" sz="1200" dirty="0"/>
              <a:t> Présenté à </a:t>
            </a:r>
            <a:r>
              <a:rPr lang="fr-FR" sz="1200" dirty="0" err="1"/>
              <a:t>Exposing</a:t>
            </a:r>
            <a:r>
              <a:rPr lang="fr-FR" sz="1200" dirty="0"/>
              <a:t> </a:t>
            </a:r>
            <a:r>
              <a:rPr lang="fr-FR" sz="1200" dirty="0" err="1"/>
              <a:t>DMPs</a:t>
            </a:r>
            <a:r>
              <a:rPr lang="fr-FR" sz="1200" dirty="0"/>
              <a:t> </a:t>
            </a:r>
            <a:r>
              <a:rPr lang="fr-FR" sz="1200" dirty="0" err="1"/>
              <a:t>Working</a:t>
            </a:r>
            <a:r>
              <a:rPr lang="fr-FR" sz="1200" dirty="0"/>
              <a:t> Group, Québec. Consulté à l’adresse </a:t>
            </a:r>
            <a:r>
              <a:rPr lang="fr-FR" sz="1200" dirty="0">
                <a:hlinkClick r:id="rId6"/>
              </a:rPr>
              <a:t>https://</a:t>
            </a:r>
            <a:r>
              <a:rPr lang="fr-FR" sz="1200" dirty="0" smtClean="0">
                <a:hlinkClick r:id="rId6"/>
              </a:rPr>
              <a:t>www.rd-alliance.org/system/files/documents/2-RDA10-Murphy-ExposingDMPs.pptx</a:t>
            </a:r>
            <a:endParaRPr lang="fr-FR" sz="1200" dirty="0"/>
          </a:p>
        </p:txBody>
      </p:sp>
      <p:sp>
        <p:nvSpPr>
          <p:cNvPr id="2" name="Rectangle 1"/>
          <p:cNvSpPr/>
          <p:nvPr/>
        </p:nvSpPr>
        <p:spPr>
          <a:xfrm>
            <a:off x="308472" y="1056149"/>
            <a:ext cx="8803676" cy="1077218"/>
          </a:xfrm>
          <a:prstGeom prst="rect">
            <a:avLst/>
          </a:prstGeom>
        </p:spPr>
        <p:txBody>
          <a:bodyPr wrap="square">
            <a:spAutoFit/>
          </a:bodyPr>
          <a:lstStyle/>
          <a:p>
            <a:r>
              <a:rPr lang="fr-FR" sz="2000" b="1" dirty="0" smtClean="0"/>
              <a:t>« </a:t>
            </a:r>
            <a:r>
              <a:rPr lang="fr-FR" sz="2000" b="1" i="1" dirty="0" smtClean="0">
                <a:solidFill>
                  <a:srgbClr val="6F9D20"/>
                </a:solidFill>
              </a:rPr>
              <a:t>the </a:t>
            </a:r>
            <a:r>
              <a:rPr lang="fr-FR" sz="2000" b="1" i="1" dirty="0" err="1">
                <a:solidFill>
                  <a:srgbClr val="6F9D20"/>
                </a:solidFill>
              </a:rPr>
              <a:t>ideal</a:t>
            </a:r>
            <a:r>
              <a:rPr lang="fr-FR" sz="2000" b="1" i="1" dirty="0">
                <a:solidFill>
                  <a:srgbClr val="6F9D20"/>
                </a:solidFill>
              </a:rPr>
              <a:t> </a:t>
            </a:r>
            <a:r>
              <a:rPr lang="fr-FR" sz="2000" b="1" i="1" dirty="0" err="1">
                <a:solidFill>
                  <a:srgbClr val="6F9D20"/>
                </a:solidFill>
              </a:rPr>
              <a:t>DMPs</a:t>
            </a:r>
            <a:r>
              <a:rPr lang="fr-FR" sz="2000" b="1" i="1" dirty="0">
                <a:solidFill>
                  <a:srgbClr val="6F9D20"/>
                </a:solidFill>
              </a:rPr>
              <a:t> </a:t>
            </a:r>
            <a:r>
              <a:rPr lang="fr-FR" sz="2000" b="1" i="1" dirty="0" err="1" smtClean="0">
                <a:solidFill>
                  <a:srgbClr val="6F9D20"/>
                </a:solidFill>
              </a:rPr>
              <a:t>should</a:t>
            </a:r>
            <a:r>
              <a:rPr lang="fr-FR" sz="2000" b="1" i="1" dirty="0" smtClean="0">
                <a:solidFill>
                  <a:srgbClr val="6F9D20"/>
                </a:solidFill>
              </a:rPr>
              <a:t> (…) </a:t>
            </a:r>
            <a:r>
              <a:rPr lang="fr-FR" sz="2000" b="1" i="1" dirty="0" err="1">
                <a:solidFill>
                  <a:srgbClr val="6F9D20"/>
                </a:solidFill>
              </a:rPr>
              <a:t>be</a:t>
            </a:r>
            <a:r>
              <a:rPr lang="fr-FR" sz="2000" b="1" i="1" dirty="0">
                <a:solidFill>
                  <a:srgbClr val="6F9D20"/>
                </a:solidFill>
              </a:rPr>
              <a:t> </a:t>
            </a:r>
            <a:r>
              <a:rPr lang="fr-FR" sz="2000" b="1" i="1" dirty="0" err="1">
                <a:solidFill>
                  <a:srgbClr val="6F9D20"/>
                </a:solidFill>
              </a:rPr>
              <a:t>publicly</a:t>
            </a:r>
            <a:r>
              <a:rPr lang="fr-FR" sz="2000" b="1" i="1" dirty="0">
                <a:solidFill>
                  <a:srgbClr val="6F9D20"/>
                </a:solidFill>
              </a:rPr>
              <a:t> accessible </a:t>
            </a:r>
            <a:r>
              <a:rPr lang="fr-FR" sz="2000" b="1" i="1" dirty="0" err="1">
                <a:solidFill>
                  <a:srgbClr val="6F9D20"/>
                </a:solidFill>
              </a:rPr>
              <a:t>so</a:t>
            </a:r>
            <a:r>
              <a:rPr lang="fr-FR" sz="2000" b="1" i="1" dirty="0">
                <a:solidFill>
                  <a:srgbClr val="6F9D20"/>
                </a:solidFill>
              </a:rPr>
              <a:t> </a:t>
            </a:r>
            <a:r>
              <a:rPr lang="fr-FR" sz="2000" b="1" i="1" dirty="0" err="1">
                <a:solidFill>
                  <a:srgbClr val="6F9D20"/>
                </a:solidFill>
              </a:rPr>
              <a:t>that</a:t>
            </a:r>
            <a:r>
              <a:rPr lang="fr-FR" sz="2000" b="1" i="1" dirty="0">
                <a:solidFill>
                  <a:srgbClr val="6F9D20"/>
                </a:solidFill>
              </a:rPr>
              <a:t> </a:t>
            </a:r>
            <a:r>
              <a:rPr lang="fr-FR" sz="2000" b="1" i="1" dirty="0" err="1">
                <a:solidFill>
                  <a:srgbClr val="6F9D20"/>
                </a:solidFill>
              </a:rPr>
              <a:t>users</a:t>
            </a:r>
            <a:r>
              <a:rPr lang="fr-FR" sz="2000" b="1" i="1" dirty="0">
                <a:solidFill>
                  <a:srgbClr val="6F9D20"/>
                </a:solidFill>
              </a:rPr>
              <a:t> </a:t>
            </a:r>
            <a:r>
              <a:rPr lang="fr-FR" sz="2000" b="1" i="1" dirty="0" err="1">
                <a:solidFill>
                  <a:srgbClr val="6F9D20"/>
                </a:solidFill>
              </a:rPr>
              <a:t>can</a:t>
            </a:r>
            <a:r>
              <a:rPr lang="fr-FR" sz="2000" b="1" i="1" dirty="0">
                <a:solidFill>
                  <a:srgbClr val="6F9D20"/>
                </a:solidFill>
              </a:rPr>
              <a:t> </a:t>
            </a:r>
            <a:r>
              <a:rPr lang="fr-FR" sz="2000" b="1" i="1" dirty="0" err="1">
                <a:solidFill>
                  <a:srgbClr val="6F9D20"/>
                </a:solidFill>
              </a:rPr>
              <a:t>find</a:t>
            </a:r>
            <a:r>
              <a:rPr lang="fr-FR" sz="2000" b="1" i="1" dirty="0">
                <a:solidFill>
                  <a:srgbClr val="6F9D20"/>
                </a:solidFill>
              </a:rPr>
              <a:t> how to </a:t>
            </a:r>
            <a:r>
              <a:rPr lang="fr-FR" sz="2000" b="1" i="1" dirty="0" err="1">
                <a:solidFill>
                  <a:srgbClr val="6F9D20"/>
                </a:solidFill>
              </a:rPr>
              <a:t>access</a:t>
            </a:r>
            <a:r>
              <a:rPr lang="fr-FR" sz="2000" b="1" i="1" dirty="0">
                <a:solidFill>
                  <a:srgbClr val="6F9D20"/>
                </a:solidFill>
              </a:rPr>
              <a:t> </a:t>
            </a:r>
            <a:r>
              <a:rPr lang="fr-FR" sz="2000" b="1" i="1" dirty="0" err="1">
                <a:solidFill>
                  <a:srgbClr val="6F9D20"/>
                </a:solidFill>
              </a:rPr>
              <a:t>past</a:t>
            </a:r>
            <a:r>
              <a:rPr lang="fr-FR" sz="2000" b="1" i="1" dirty="0">
                <a:solidFill>
                  <a:srgbClr val="6F9D20"/>
                </a:solidFill>
              </a:rPr>
              <a:t> </a:t>
            </a:r>
            <a:r>
              <a:rPr lang="fr-FR" sz="2000" b="1" i="1" dirty="0" err="1">
                <a:solidFill>
                  <a:srgbClr val="6F9D20"/>
                </a:solidFill>
              </a:rPr>
              <a:t>projects</a:t>
            </a:r>
            <a:r>
              <a:rPr lang="fr-FR" sz="2000" b="1" i="1" dirty="0">
                <a:solidFill>
                  <a:srgbClr val="6F9D20"/>
                </a:solidFill>
              </a:rPr>
              <a:t>’ </a:t>
            </a:r>
            <a:r>
              <a:rPr lang="fr-FR" sz="2000" b="1" i="1" dirty="0" smtClean="0">
                <a:solidFill>
                  <a:srgbClr val="6F9D20"/>
                </a:solidFill>
              </a:rPr>
              <a:t>data</a:t>
            </a:r>
            <a:r>
              <a:rPr lang="fr-FR" sz="2000" b="1" dirty="0" smtClean="0"/>
              <a:t> »</a:t>
            </a:r>
            <a:br>
              <a:rPr lang="fr-FR" sz="2000" b="1" dirty="0" smtClean="0"/>
            </a:br>
            <a:r>
              <a:rPr lang="en-US" sz="1200" dirty="0" err="1" smtClean="0"/>
              <a:t>Smale</a:t>
            </a:r>
            <a:r>
              <a:rPr lang="en-US" sz="1200" dirty="0"/>
              <a:t>, N., </a:t>
            </a:r>
            <a:r>
              <a:rPr lang="en-US" sz="1200" dirty="0" err="1"/>
              <a:t>Unsworth</a:t>
            </a:r>
            <a:r>
              <a:rPr lang="en-US" sz="1200" dirty="0"/>
              <a:t>, K. J., </a:t>
            </a:r>
            <a:r>
              <a:rPr lang="en-US" sz="1200" dirty="0" err="1"/>
              <a:t>Denyer</a:t>
            </a:r>
            <a:r>
              <a:rPr lang="en-US" sz="1200" dirty="0"/>
              <a:t>, G., &amp; Barr, D. P. (2018). The History, Advocacy and Efficacy of Data Management Plans. </a:t>
            </a:r>
            <a:r>
              <a:rPr lang="en-US" sz="1200" i="1" dirty="0" err="1"/>
              <a:t>BioRxiv</a:t>
            </a:r>
            <a:r>
              <a:rPr lang="en-US" sz="1200" dirty="0"/>
              <a:t>, 443499. </a:t>
            </a:r>
            <a:r>
              <a:rPr lang="en-US" sz="1200" dirty="0">
                <a:hlinkClick r:id="rId7"/>
              </a:rPr>
              <a:t>https://</a:t>
            </a:r>
            <a:r>
              <a:rPr lang="en-US" sz="1200" dirty="0" smtClean="0">
                <a:hlinkClick r:id="rId7"/>
              </a:rPr>
              <a:t>doi.org/10.1101/443499</a:t>
            </a:r>
            <a:endParaRPr lang="en-US" sz="2000" dirty="0"/>
          </a:p>
        </p:txBody>
      </p:sp>
    </p:spTree>
    <p:extLst>
      <p:ext uri="{BB962C8B-B14F-4D97-AF65-F5344CB8AC3E}">
        <p14:creationId xmlns:p14="http://schemas.microsoft.com/office/powerpoint/2010/main" val="106684248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a:bodyPr>
          <a:lstStyle/>
          <a:p>
            <a:r>
              <a:rPr lang="fr-FR" dirty="0" smtClean="0">
                <a:solidFill>
                  <a:srgbClr val="990000"/>
                </a:solidFill>
              </a:rPr>
              <a:t>Partager le PGD</a:t>
            </a:r>
            <a:endParaRPr lang="fr-FR" dirty="0">
              <a:solidFill>
                <a:srgbClr val="990000"/>
              </a:solidFill>
            </a:endParaRPr>
          </a:p>
        </p:txBody>
      </p:sp>
      <p:sp>
        <p:nvSpPr>
          <p:cNvPr id="2" name="Espace réservé du pied de page 1"/>
          <p:cNvSpPr>
            <a:spLocks noGrp="1"/>
          </p:cNvSpPr>
          <p:nvPr>
            <p:ph type="ftr" sz="quarter" idx="11"/>
          </p:nvPr>
        </p:nvSpPr>
        <p:spPr/>
        <p:txBody>
          <a:bodyPr/>
          <a:lstStyle/>
          <a:p>
            <a:r>
              <a:rPr lang="fr-FR" smtClean="0"/>
              <a:t>Les plans de gestion de données -  S. Cocaud et D. L'Hostis, INRA. URFIST Paris - 05 avril 2019</a:t>
            </a:r>
            <a:endParaRPr lang="fr-FR"/>
          </a:p>
        </p:txBody>
      </p:sp>
      <p:sp>
        <p:nvSpPr>
          <p:cNvPr id="3" name="Espace réservé du numéro de diapositive 2"/>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smtClean="0">
                <a:solidFill>
                  <a:schemeClr val="lt1"/>
                </a:solidFill>
                <a:latin typeface="Arial"/>
                <a:ea typeface="Arial"/>
                <a:cs typeface="Arial"/>
                <a:sym typeface="Arial"/>
              </a:rPr>
              <a:t>48</a:t>
            </a:fld>
            <a:endParaRPr lang="fr-FR" sz="1200" b="1" i="0">
              <a:solidFill>
                <a:schemeClr val="lt1"/>
              </a:solidFill>
              <a:latin typeface="Arial"/>
              <a:ea typeface="Arial"/>
              <a:cs typeface="Arial"/>
              <a:sym typeface="Arial"/>
            </a:endParaRPr>
          </a:p>
        </p:txBody>
      </p:sp>
      <p:pic>
        <p:nvPicPr>
          <p:cNvPr id="5" name="Image 4"/>
          <p:cNvPicPr>
            <a:picLocks noChangeAspect="1"/>
          </p:cNvPicPr>
          <p:nvPr/>
        </p:nvPicPr>
        <p:blipFill>
          <a:blip r:embed="rId3"/>
          <a:stretch>
            <a:fillRect/>
          </a:stretch>
        </p:blipFill>
        <p:spPr>
          <a:xfrm>
            <a:off x="163014" y="1455282"/>
            <a:ext cx="5800170" cy="4002118"/>
          </a:xfrm>
          <a:prstGeom prst="rect">
            <a:avLst/>
          </a:prstGeom>
        </p:spPr>
      </p:pic>
      <p:pic>
        <p:nvPicPr>
          <p:cNvPr id="9" name="Image 8"/>
          <p:cNvPicPr>
            <a:picLocks noChangeAspect="1"/>
          </p:cNvPicPr>
          <p:nvPr/>
        </p:nvPicPr>
        <p:blipFill>
          <a:blip r:embed="rId4"/>
          <a:stretch>
            <a:fillRect/>
          </a:stretch>
        </p:blipFill>
        <p:spPr>
          <a:xfrm>
            <a:off x="491447" y="4634921"/>
            <a:ext cx="8554644" cy="1790950"/>
          </a:xfrm>
          <a:prstGeom prst="rect">
            <a:avLst/>
          </a:prstGeom>
          <a:ln w="12700">
            <a:solidFill>
              <a:schemeClr val="accent1">
                <a:shade val="95000"/>
                <a:satMod val="105000"/>
              </a:schemeClr>
            </a:solidFill>
          </a:ln>
        </p:spPr>
      </p:pic>
      <p:sp>
        <p:nvSpPr>
          <p:cNvPr id="10" name="Rectangle 9"/>
          <p:cNvSpPr/>
          <p:nvPr/>
        </p:nvSpPr>
        <p:spPr>
          <a:xfrm>
            <a:off x="5787342" y="5891514"/>
            <a:ext cx="2696901" cy="243068"/>
          </a:xfrm>
          <a:prstGeom prst="rect">
            <a:avLst/>
          </a:prstGeom>
          <a:solidFill>
            <a:srgbClr val="FFFF00">
              <a:alpha val="39000"/>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Rectangle 10"/>
          <p:cNvSpPr/>
          <p:nvPr/>
        </p:nvSpPr>
        <p:spPr>
          <a:xfrm>
            <a:off x="491447" y="6172226"/>
            <a:ext cx="6263916" cy="216000"/>
          </a:xfrm>
          <a:prstGeom prst="rect">
            <a:avLst/>
          </a:prstGeom>
          <a:solidFill>
            <a:srgbClr val="FFFF00">
              <a:alpha val="39000"/>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23286638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p:cNvPicPr>
            <a:picLocks noChangeAspect="1"/>
          </p:cNvPicPr>
          <p:nvPr/>
        </p:nvPicPr>
        <p:blipFill>
          <a:blip r:embed="rId3"/>
          <a:stretch>
            <a:fillRect/>
          </a:stretch>
        </p:blipFill>
        <p:spPr>
          <a:xfrm>
            <a:off x="351693" y="934322"/>
            <a:ext cx="7057292" cy="4734452"/>
          </a:xfrm>
          <a:prstGeom prst="rect">
            <a:avLst/>
          </a:prstGeom>
          <a:ln>
            <a:solidFill>
              <a:schemeClr val="accent1">
                <a:shade val="95000"/>
                <a:satMod val="105000"/>
              </a:schemeClr>
            </a:solidFill>
          </a:ln>
        </p:spPr>
      </p:pic>
      <p:sp>
        <p:nvSpPr>
          <p:cNvPr id="14" name="Titre 13"/>
          <p:cNvSpPr>
            <a:spLocks noGrp="1"/>
          </p:cNvSpPr>
          <p:nvPr>
            <p:ph type="title"/>
          </p:nvPr>
        </p:nvSpPr>
        <p:spPr/>
        <p:txBody>
          <a:bodyPr/>
          <a:lstStyle/>
          <a:p>
            <a:r>
              <a:rPr lang="fr-FR" dirty="0" smtClean="0"/>
              <a:t>Partager le PGD </a:t>
            </a:r>
            <a:endParaRPr lang="fr-FR" dirty="0"/>
          </a:p>
        </p:txBody>
      </p:sp>
      <p:sp>
        <p:nvSpPr>
          <p:cNvPr id="4" name="Espace réservé du pied de page 3"/>
          <p:cNvSpPr>
            <a:spLocks noGrp="1"/>
          </p:cNvSpPr>
          <p:nvPr>
            <p:ph type="ftr" sz="quarter" idx="11"/>
          </p:nvPr>
        </p:nvSpPr>
        <p:spPr/>
        <p:txBody>
          <a:bodyPr/>
          <a:lstStyle/>
          <a:p>
            <a:r>
              <a:rPr lang="fr-FR" smtClean="0"/>
              <a:t>Les plans de gestion de données -  S. Cocaud et D. L'Hostis, INRA. URFIST Paris - 05 avril 2019</a:t>
            </a:r>
            <a:endParaRPr lang="fr-FR"/>
          </a:p>
        </p:txBody>
      </p:sp>
      <p:sp>
        <p:nvSpPr>
          <p:cNvPr id="5" name="Espace réservé du numéro de diapositive 4"/>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49</a:t>
            </a:fld>
            <a:endParaRPr lang="fr-FR" sz="1200" b="1" i="0" u="none" strike="noStrike" cap="none">
              <a:solidFill>
                <a:schemeClr val="lt1"/>
              </a:solidFill>
              <a:latin typeface="Arial"/>
              <a:ea typeface="Arial"/>
              <a:cs typeface="Arial"/>
              <a:sym typeface="Arial"/>
            </a:endParaRPr>
          </a:p>
        </p:txBody>
      </p:sp>
      <p:pic>
        <p:nvPicPr>
          <p:cNvPr id="12" name="Image 11"/>
          <p:cNvPicPr>
            <a:picLocks noChangeAspect="1"/>
          </p:cNvPicPr>
          <p:nvPr/>
        </p:nvPicPr>
        <p:blipFill>
          <a:blip r:embed="rId4"/>
          <a:stretch>
            <a:fillRect/>
          </a:stretch>
        </p:blipFill>
        <p:spPr>
          <a:xfrm>
            <a:off x="2555142" y="4149599"/>
            <a:ext cx="6477000" cy="1704975"/>
          </a:xfrm>
          <a:prstGeom prst="rect">
            <a:avLst/>
          </a:prstGeom>
          <a:ln>
            <a:solidFill>
              <a:schemeClr val="accent1">
                <a:shade val="95000"/>
                <a:satMod val="105000"/>
              </a:schemeClr>
            </a:solidFill>
          </a:ln>
        </p:spPr>
      </p:pic>
      <p:sp>
        <p:nvSpPr>
          <p:cNvPr id="8" name="Rectangle 7"/>
          <p:cNvSpPr/>
          <p:nvPr/>
        </p:nvSpPr>
        <p:spPr>
          <a:xfrm>
            <a:off x="2244236" y="5919662"/>
            <a:ext cx="4712677" cy="306513"/>
          </a:xfrm>
          <a:prstGeom prst="rect">
            <a:avLst/>
          </a:prstGeom>
          <a:solidFill>
            <a:schemeClr val="bg1"/>
          </a:solidFill>
        </p:spPr>
        <p:txBody>
          <a:bodyPr wrap="square">
            <a:spAutoFit/>
          </a:bodyPr>
          <a:lstStyle/>
          <a:p>
            <a:pPr algn="ctr"/>
            <a:r>
              <a:rPr lang="fr-FR" dirty="0">
                <a:hlinkClick r:id="rId5"/>
              </a:rPr>
              <a:t>http://</a:t>
            </a:r>
            <a:r>
              <a:rPr lang="fr-FR" dirty="0" smtClean="0">
                <a:hlinkClick r:id="rId5"/>
              </a:rPr>
              <a:t>acmi.microbiologyresearch.org/content/journal/acmi</a:t>
            </a:r>
            <a:endParaRPr lang="fr-FR" dirty="0" smtClean="0"/>
          </a:p>
        </p:txBody>
      </p:sp>
    </p:spTree>
    <p:extLst>
      <p:ext uri="{BB962C8B-B14F-4D97-AF65-F5344CB8AC3E}">
        <p14:creationId xmlns:p14="http://schemas.microsoft.com/office/powerpoint/2010/main" val="18490981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smtClean="0"/>
              <a:t>Le PGD : une définition</a:t>
            </a:r>
            <a:endParaRPr lang="fr-FR" dirty="0"/>
          </a:p>
        </p:txBody>
      </p:sp>
      <p:sp>
        <p:nvSpPr>
          <p:cNvPr id="4" name="Espace réservé du pied de page 3"/>
          <p:cNvSpPr>
            <a:spLocks noGrp="1"/>
          </p:cNvSpPr>
          <p:nvPr>
            <p:ph type="ftr" sz="quarter" idx="11"/>
          </p:nvPr>
        </p:nvSpPr>
        <p:spPr/>
        <p:txBody>
          <a:bodyPr/>
          <a:lstStyle/>
          <a:p>
            <a:r>
              <a:rPr lang="fr-FR" smtClean="0"/>
              <a:t>Les plans de gestion de données -  S. Cocaud et D. L'Hostis, INRA. URFIST Paris - 05 avril 2019</a:t>
            </a:r>
            <a:endParaRPr lang="fr-FR"/>
          </a:p>
        </p:txBody>
      </p:sp>
      <p:sp>
        <p:nvSpPr>
          <p:cNvPr id="5" name="Espace réservé du numéro de diapositive 4"/>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5</a:t>
            </a:fld>
            <a:endParaRPr lang="fr-FR" sz="1200" b="1" i="0" u="none" strike="noStrike" cap="none">
              <a:solidFill>
                <a:schemeClr val="lt1"/>
              </a:solidFill>
              <a:latin typeface="Arial"/>
              <a:ea typeface="Arial"/>
              <a:cs typeface="Arial"/>
              <a:sym typeface="Arial"/>
            </a:endParaRPr>
          </a:p>
        </p:txBody>
      </p:sp>
      <p:sp>
        <p:nvSpPr>
          <p:cNvPr id="6" name="Shape 135"/>
          <p:cNvSpPr txBox="1"/>
          <p:nvPr/>
        </p:nvSpPr>
        <p:spPr>
          <a:xfrm>
            <a:off x="178296" y="1671265"/>
            <a:ext cx="2843807" cy="4000526"/>
          </a:xfrm>
          <a:prstGeom prst="rect">
            <a:avLst/>
          </a:prstGeom>
          <a:noFill/>
          <a:ln>
            <a:noFill/>
          </a:ln>
        </p:spPr>
        <p:txBody>
          <a:bodyPr lIns="91425" tIns="45700" rIns="91425" bIns="45700" anchor="t" anchorCtr="0">
            <a:noAutofit/>
          </a:bodyPr>
          <a:lstStyle/>
          <a:p>
            <a:pPr marR="0" lvl="0" algn="l" rtl="0">
              <a:spcBef>
                <a:spcPts val="0"/>
              </a:spcBef>
              <a:spcAft>
                <a:spcPts val="0"/>
              </a:spcAft>
              <a:buClr>
                <a:srgbClr val="A50021"/>
              </a:buClr>
              <a:buSzPct val="100000"/>
            </a:pPr>
            <a:r>
              <a:rPr lang="fr-FR" sz="2200" dirty="0">
                <a:solidFill>
                  <a:srgbClr val="595959"/>
                </a:solidFill>
                <a:latin typeface="Arial Narrow" panose="020B0606020202030204" pitchFamily="34" charset="0"/>
                <a:sym typeface="Arial"/>
              </a:rPr>
              <a:t>Document qui décrit la façon dont les données seront obtenues, traitées, organisées, </a:t>
            </a:r>
            <a:br>
              <a:rPr lang="fr-FR" sz="2200" dirty="0">
                <a:solidFill>
                  <a:srgbClr val="595959"/>
                </a:solidFill>
                <a:latin typeface="Arial Narrow" panose="020B0606020202030204" pitchFamily="34" charset="0"/>
                <a:sym typeface="Arial"/>
              </a:rPr>
            </a:br>
            <a:r>
              <a:rPr lang="fr-FR" sz="2200" dirty="0">
                <a:solidFill>
                  <a:srgbClr val="595959"/>
                </a:solidFill>
                <a:latin typeface="Arial Narrow" panose="020B0606020202030204" pitchFamily="34" charset="0"/>
                <a:sym typeface="Arial"/>
              </a:rPr>
              <a:t>stockées, sécurisées, préservées, partagées,… </a:t>
            </a:r>
            <a:br>
              <a:rPr lang="fr-FR" sz="2200" dirty="0">
                <a:solidFill>
                  <a:srgbClr val="595959"/>
                </a:solidFill>
                <a:latin typeface="Arial Narrow" panose="020B0606020202030204" pitchFamily="34" charset="0"/>
                <a:sym typeface="Arial"/>
              </a:rPr>
            </a:br>
            <a:r>
              <a:rPr lang="fr-FR" sz="2200" dirty="0">
                <a:solidFill>
                  <a:srgbClr val="595959"/>
                </a:solidFill>
                <a:latin typeface="Arial Narrow" panose="020B0606020202030204" pitchFamily="34" charset="0"/>
                <a:sym typeface="Arial"/>
              </a:rPr>
              <a:t>au cours et à l’issue </a:t>
            </a:r>
            <a:br>
              <a:rPr lang="fr-FR" sz="2200" dirty="0">
                <a:solidFill>
                  <a:srgbClr val="595959"/>
                </a:solidFill>
                <a:latin typeface="Arial Narrow" panose="020B0606020202030204" pitchFamily="34" charset="0"/>
                <a:sym typeface="Arial"/>
              </a:rPr>
            </a:br>
            <a:r>
              <a:rPr lang="fr-FR" sz="2200" dirty="0">
                <a:solidFill>
                  <a:srgbClr val="595959"/>
                </a:solidFill>
                <a:latin typeface="Arial Narrow" panose="020B0606020202030204" pitchFamily="34" charset="0"/>
                <a:sym typeface="Arial"/>
              </a:rPr>
              <a:t>d’un </a:t>
            </a:r>
            <a:r>
              <a:rPr lang="fr-FR" sz="2200" dirty="0" smtClean="0">
                <a:solidFill>
                  <a:srgbClr val="595959"/>
                </a:solidFill>
                <a:latin typeface="Arial Narrow" panose="020B0606020202030204" pitchFamily="34" charset="0"/>
                <a:sym typeface="Arial"/>
              </a:rPr>
              <a:t>projet. </a:t>
            </a:r>
            <a:endParaRPr lang="fr-FR" sz="2200" dirty="0">
              <a:solidFill>
                <a:srgbClr val="595959"/>
              </a:solidFill>
              <a:latin typeface="Arial Narrow" panose="020B0606020202030204" pitchFamily="34" charset="0"/>
              <a:sym typeface="Arial"/>
            </a:endParaRPr>
          </a:p>
          <a:p>
            <a:pPr marL="342900" marR="0" lvl="0" indent="-342900" algn="l" rtl="0">
              <a:spcBef>
                <a:spcPts val="480"/>
              </a:spcBef>
              <a:spcAft>
                <a:spcPts val="0"/>
              </a:spcAft>
              <a:buClr>
                <a:srgbClr val="97D707"/>
              </a:buClr>
              <a:buFont typeface="Noto Sans Symbols"/>
              <a:buNone/>
            </a:pPr>
            <a:endParaRPr sz="2400" dirty="0">
              <a:solidFill>
                <a:schemeClr val="dk1"/>
              </a:solidFill>
              <a:latin typeface="Arial Narrow" panose="020B0606020202030204" pitchFamily="34" charset="0"/>
              <a:sym typeface="Arial"/>
            </a:endParaRPr>
          </a:p>
        </p:txBody>
      </p:sp>
      <p:sp>
        <p:nvSpPr>
          <p:cNvPr id="7" name="Shape 131"/>
          <p:cNvSpPr txBox="1"/>
          <p:nvPr/>
        </p:nvSpPr>
        <p:spPr>
          <a:xfrm>
            <a:off x="6451498" y="1671265"/>
            <a:ext cx="2448271" cy="4000526"/>
          </a:xfrm>
          <a:prstGeom prst="rect">
            <a:avLst/>
          </a:prstGeom>
          <a:noFill/>
          <a:ln>
            <a:noFill/>
          </a:ln>
        </p:spPr>
        <p:txBody>
          <a:bodyPr lIns="91425" tIns="45700" rIns="91425" bIns="45700" anchor="t" anchorCtr="0">
            <a:noAutofit/>
          </a:bodyPr>
          <a:lstStyle/>
          <a:p>
            <a:pPr marL="342900" marR="0" lvl="0" indent="-342900" algn="r" rtl="0">
              <a:spcBef>
                <a:spcPts val="0"/>
              </a:spcBef>
              <a:spcAft>
                <a:spcPts val="0"/>
              </a:spcAft>
              <a:buClr>
                <a:srgbClr val="A50021"/>
              </a:buClr>
              <a:buSzPct val="100000"/>
              <a:buFont typeface="Arial" panose="020B0604020202020204" pitchFamily="34" charset="0"/>
              <a:buChar char="•"/>
            </a:pPr>
            <a:r>
              <a:rPr lang="fr-FR" sz="2200" dirty="0">
                <a:solidFill>
                  <a:srgbClr val="595959"/>
                </a:solidFill>
                <a:latin typeface="Arial Narrow" panose="020B0606020202030204" pitchFamily="34" charset="0"/>
                <a:sym typeface="Arial"/>
              </a:rPr>
              <a:t>Aide à la mise en place de bonnes pratiques de gestion à toutes les étapes du cycle de vie des données</a:t>
            </a:r>
          </a:p>
        </p:txBody>
      </p:sp>
      <p:grpSp>
        <p:nvGrpSpPr>
          <p:cNvPr id="9" name="Groupe 8"/>
          <p:cNvGrpSpPr/>
          <p:nvPr/>
        </p:nvGrpSpPr>
        <p:grpSpPr>
          <a:xfrm>
            <a:off x="2843807" y="1706838"/>
            <a:ext cx="4066539" cy="3681730"/>
            <a:chOff x="2771473" y="2084917"/>
            <a:chExt cx="4066539" cy="3681730"/>
          </a:xfrm>
        </p:grpSpPr>
        <p:pic>
          <p:nvPicPr>
            <p:cNvPr id="10" name="Shape 130"/>
            <p:cNvPicPr preferRelativeResize="0">
              <a:picLocks noChangeAspect="1"/>
            </p:cNvPicPr>
            <p:nvPr/>
          </p:nvPicPr>
          <p:blipFill rotWithShape="1">
            <a:blip r:embed="rId2">
              <a:alphaModFix/>
            </a:blip>
            <a:srcRect/>
            <a:stretch/>
          </p:blipFill>
          <p:spPr>
            <a:xfrm>
              <a:off x="2771473" y="2084917"/>
              <a:ext cx="4066539" cy="3681730"/>
            </a:xfrm>
            <a:prstGeom prst="rect">
              <a:avLst/>
            </a:prstGeom>
            <a:noFill/>
            <a:ln>
              <a:noFill/>
            </a:ln>
          </p:spPr>
        </p:pic>
        <p:sp>
          <p:nvSpPr>
            <p:cNvPr id="11" name="ZoneTexte 10"/>
            <p:cNvSpPr txBox="1"/>
            <p:nvPr/>
          </p:nvSpPr>
          <p:spPr>
            <a:xfrm>
              <a:off x="3928277" y="3571839"/>
              <a:ext cx="1752929" cy="707886"/>
            </a:xfrm>
            <a:prstGeom prst="rect">
              <a:avLst/>
            </a:prstGeom>
            <a:noFill/>
          </p:spPr>
          <p:txBody>
            <a:bodyPr wrap="square" rtlCol="0">
              <a:spAutoFit/>
            </a:bodyPr>
            <a:lstStyle/>
            <a:p>
              <a:r>
                <a:rPr lang="fr-FR" sz="2000" b="1" dirty="0" smtClean="0">
                  <a:solidFill>
                    <a:srgbClr val="6F9D20"/>
                  </a:solidFill>
                  <a:latin typeface="+mn-lt"/>
                </a:rPr>
                <a:t>Cycle de vie </a:t>
              </a:r>
              <a:br>
                <a:rPr lang="fr-FR" sz="2000" b="1" dirty="0" smtClean="0">
                  <a:solidFill>
                    <a:srgbClr val="6F9D20"/>
                  </a:solidFill>
                  <a:latin typeface="+mn-lt"/>
                </a:rPr>
              </a:br>
              <a:r>
                <a:rPr lang="fr-FR" sz="2000" b="1" dirty="0" smtClean="0">
                  <a:solidFill>
                    <a:srgbClr val="6F9D20"/>
                  </a:solidFill>
                  <a:latin typeface="+mn-lt"/>
                </a:rPr>
                <a:t>des données</a:t>
              </a:r>
              <a:endParaRPr lang="fr-FR" sz="2000" b="1" dirty="0">
                <a:solidFill>
                  <a:srgbClr val="6F9D20"/>
                </a:solidFill>
                <a:latin typeface="+mn-lt"/>
              </a:endParaRPr>
            </a:p>
          </p:txBody>
        </p:sp>
      </p:grpSp>
    </p:spTree>
    <p:extLst>
      <p:ext uri="{BB962C8B-B14F-4D97-AF65-F5344CB8AC3E}">
        <p14:creationId xmlns:p14="http://schemas.microsoft.com/office/powerpoint/2010/main" val="319063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fr-FR" smtClean="0"/>
              <a:t>Les plans de gestion de données -  S. Cocaud et D. L'Hostis, INRA. URFIST Paris - 05 avril 2019</a:t>
            </a:r>
            <a:endParaRPr lang="fr-FR"/>
          </a:p>
        </p:txBody>
      </p:sp>
      <p:sp>
        <p:nvSpPr>
          <p:cNvPr id="5" name="Espace réservé du numéro de diapositive 4"/>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50</a:t>
            </a:fld>
            <a:endParaRPr lang="fr-FR" sz="1200" b="1" i="0" u="none" strike="noStrike" cap="none">
              <a:solidFill>
                <a:schemeClr val="lt1"/>
              </a:solidFill>
              <a:latin typeface="Arial"/>
              <a:ea typeface="Arial"/>
              <a:cs typeface="Arial"/>
              <a:sym typeface="Arial"/>
            </a:endParaRPr>
          </a:p>
        </p:txBody>
      </p:sp>
      <p:sp>
        <p:nvSpPr>
          <p:cNvPr id="6" name="Rectangle 5"/>
          <p:cNvSpPr/>
          <p:nvPr/>
        </p:nvSpPr>
        <p:spPr>
          <a:xfrm>
            <a:off x="966652" y="1698173"/>
            <a:ext cx="7299769" cy="2914709"/>
          </a:xfrm>
          <a:prstGeom prst="rect">
            <a:avLst/>
          </a:prstGeom>
        </p:spPr>
        <p:txBody>
          <a:bodyPr wrap="square">
            <a:spAutoFit/>
          </a:bodyPr>
          <a:lstStyle/>
          <a:p>
            <a:pPr>
              <a:lnSpc>
                <a:spcPct val="150000"/>
              </a:lnSpc>
            </a:pPr>
            <a:r>
              <a:rPr lang="en-US" sz="2400" dirty="0" smtClean="0"/>
              <a:t>… an </a:t>
            </a:r>
            <a:r>
              <a:rPr lang="en-US" sz="2400" dirty="0"/>
              <a:t>extensive literature review suggests there is very limited published systematic evidence that DMP use has any tangible benefit for researchers, institutions or funding bodies</a:t>
            </a:r>
            <a:r>
              <a:rPr lang="en-US" sz="2400" dirty="0" smtClean="0"/>
              <a:t>. </a:t>
            </a:r>
            <a:r>
              <a:rPr lang="en-US" sz="2400" dirty="0"/>
              <a:t/>
            </a:r>
            <a:br>
              <a:rPr lang="en-US" sz="2400" dirty="0"/>
            </a:br>
            <a:r>
              <a:rPr lang="en-US" dirty="0" err="1"/>
              <a:t>Smale</a:t>
            </a:r>
            <a:r>
              <a:rPr lang="en-US" dirty="0"/>
              <a:t>, N., </a:t>
            </a:r>
            <a:r>
              <a:rPr lang="en-US" dirty="0" err="1"/>
              <a:t>Unsworth</a:t>
            </a:r>
            <a:r>
              <a:rPr lang="en-US" dirty="0"/>
              <a:t>, K. J., </a:t>
            </a:r>
            <a:r>
              <a:rPr lang="en-US" dirty="0" err="1"/>
              <a:t>Denyer</a:t>
            </a:r>
            <a:r>
              <a:rPr lang="en-US" dirty="0"/>
              <a:t>, G., &amp; Barr, D. P. (2018). The History, Advocacy and Efficacy of Data Management Plans. </a:t>
            </a:r>
            <a:r>
              <a:rPr lang="en-US" dirty="0" err="1"/>
              <a:t>BioRxiv</a:t>
            </a:r>
            <a:r>
              <a:rPr lang="en-US" dirty="0"/>
              <a:t>, 443499. </a:t>
            </a:r>
            <a:r>
              <a:rPr lang="en-US" dirty="0">
                <a:hlinkClick r:id="rId2"/>
              </a:rPr>
              <a:t>https://doi.org/10.1101/443499</a:t>
            </a:r>
            <a:endParaRPr lang="en-US" dirty="0"/>
          </a:p>
        </p:txBody>
      </p:sp>
    </p:spTree>
    <p:extLst>
      <p:ext uri="{BB962C8B-B14F-4D97-AF65-F5344CB8AC3E}">
        <p14:creationId xmlns:p14="http://schemas.microsoft.com/office/powerpoint/2010/main" val="150995630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fr-FR" smtClean="0"/>
              <a:t>Les plans de gestion de données -  S. Cocaud et D. L'Hostis, INRA. URFIST Paris - 05 avril 2019</a:t>
            </a:r>
            <a:endParaRPr lang="fr-FR"/>
          </a:p>
        </p:txBody>
      </p:sp>
      <p:sp>
        <p:nvSpPr>
          <p:cNvPr id="5" name="Espace réservé du numéro de diapositive 4"/>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smtClean="0">
                <a:solidFill>
                  <a:schemeClr val="lt1"/>
                </a:solidFill>
                <a:latin typeface="Arial"/>
                <a:ea typeface="Arial"/>
                <a:cs typeface="Arial"/>
                <a:sym typeface="Arial"/>
              </a:rPr>
              <a:t>51</a:t>
            </a:fld>
            <a:endParaRPr lang="fr-FR" sz="1200" b="1" i="0">
              <a:solidFill>
                <a:schemeClr val="lt1"/>
              </a:solidFill>
              <a:latin typeface="Arial"/>
              <a:ea typeface="Arial"/>
              <a:cs typeface="Arial"/>
              <a:sym typeface="Arial"/>
            </a:endParaRPr>
          </a:p>
        </p:txBody>
      </p:sp>
      <p:sp>
        <p:nvSpPr>
          <p:cNvPr id="6" name="Titre 5"/>
          <p:cNvSpPr>
            <a:spLocks noGrp="1"/>
          </p:cNvSpPr>
          <p:nvPr>
            <p:ph type="ctrTitle"/>
          </p:nvPr>
        </p:nvSpPr>
        <p:spPr/>
        <p:txBody>
          <a:bodyPr/>
          <a:lstStyle/>
          <a:p>
            <a:r>
              <a:rPr lang="fr-FR" dirty="0" smtClean="0"/>
              <a:t>PAUSE</a:t>
            </a:r>
            <a:endParaRPr lang="fr-FR" dirty="0"/>
          </a:p>
        </p:txBody>
      </p:sp>
      <p:sp>
        <p:nvSpPr>
          <p:cNvPr id="7" name="Sous-titre 6"/>
          <p:cNvSpPr>
            <a:spLocks noGrp="1"/>
          </p:cNvSpPr>
          <p:nvPr>
            <p:ph type="subTitle" idx="1"/>
          </p:nvPr>
        </p:nvSpPr>
        <p:spPr/>
        <p:txBody>
          <a:bodyPr/>
          <a:lstStyle/>
          <a:p>
            <a:endParaRPr lang="fr-FR" dirty="0"/>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037" y="2228874"/>
            <a:ext cx="2447925" cy="1866900"/>
          </a:xfrm>
          <a:prstGeom prst="rect">
            <a:avLst/>
          </a:prstGeom>
        </p:spPr>
      </p:pic>
    </p:spTree>
    <p:extLst>
      <p:ext uri="{BB962C8B-B14F-4D97-AF65-F5344CB8AC3E}">
        <p14:creationId xmlns:p14="http://schemas.microsoft.com/office/powerpoint/2010/main" val="423259637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Shape 339"/>
          <p:cNvSpPr txBox="1">
            <a:spLocks noGrp="1"/>
          </p:cNvSpPr>
          <p:nvPr>
            <p:ph type="title"/>
          </p:nvPr>
        </p:nvSpPr>
        <p:spPr>
          <a:xfrm>
            <a:off x="619301" y="2975768"/>
            <a:ext cx="7772400" cy="1362075"/>
          </a:xfrm>
          <a:prstGeom prst="rect">
            <a:avLst/>
          </a:prstGeom>
          <a:noFill/>
          <a:ln>
            <a:noFill/>
          </a:ln>
        </p:spPr>
        <p:txBody>
          <a:bodyPr lIns="91425" tIns="45700" rIns="91425" bIns="45700" anchor="t" anchorCtr="0">
            <a:noAutofit/>
          </a:bodyPr>
          <a:lstStyle/>
          <a:p>
            <a:pPr marL="0" marR="0" lvl="0" indent="0" algn="l" rtl="0">
              <a:spcBef>
                <a:spcPts val="0"/>
              </a:spcBef>
              <a:buClr>
                <a:srgbClr val="AB092F"/>
              </a:buClr>
              <a:buSzPct val="25000"/>
              <a:buFont typeface="Arial"/>
              <a:buNone/>
            </a:pPr>
            <a:r>
              <a:rPr lang="fr-FR" cap="none" dirty="0">
                <a:sym typeface="Arial"/>
              </a:rPr>
              <a:t>Atelier </a:t>
            </a:r>
            <a:r>
              <a:rPr lang="fr-FR" cap="none" dirty="0" err="1" smtClean="0">
                <a:sym typeface="Arial"/>
              </a:rPr>
              <a:t>Opidor</a:t>
            </a:r>
            <a:r>
              <a:rPr lang="fr-FR" cap="none" dirty="0" smtClean="0">
                <a:sym typeface="Arial"/>
              </a:rPr>
              <a:t> </a:t>
            </a:r>
            <a:endParaRPr lang="fr-FR" cap="none" dirty="0">
              <a:sym typeface="Arial"/>
            </a:endParaRPr>
          </a:p>
        </p:txBody>
      </p:sp>
      <p:sp>
        <p:nvSpPr>
          <p:cNvPr id="340" name="Shape 340"/>
          <p:cNvSpPr txBox="1">
            <a:spLocks noGrp="1"/>
          </p:cNvSpPr>
          <p:nvPr>
            <p:ph type="body" idx="1"/>
          </p:nvPr>
        </p:nvSpPr>
        <p:spPr>
          <a:xfrm>
            <a:off x="722313" y="2906713"/>
            <a:ext cx="7772400" cy="2838104"/>
          </a:xfrm>
          <a:prstGeom prst="rect">
            <a:avLst/>
          </a:prstGeom>
          <a:noFill/>
          <a:ln>
            <a:noFill/>
          </a:ln>
        </p:spPr>
        <p:txBody>
          <a:bodyPr lIns="91425" tIns="45700" rIns="91425" bIns="45700" anchor="b" anchorCtr="0">
            <a:noAutofit/>
          </a:bodyPr>
          <a:lstStyle/>
          <a:p>
            <a:pPr lvl="0">
              <a:spcBef>
                <a:spcPts val="0"/>
              </a:spcBef>
              <a:spcAft>
                <a:spcPts val="0"/>
              </a:spcAft>
              <a:buSzPct val="25000"/>
            </a:pPr>
            <a:endParaRPr lang="fr-FR" b="0" u="sng" dirty="0">
              <a:solidFill>
                <a:schemeClr val="hlink"/>
              </a:solidFill>
              <a:hlinkClick r:id="rId3"/>
            </a:endParaRPr>
          </a:p>
          <a:p>
            <a:pPr lvl="0">
              <a:spcBef>
                <a:spcPts val="0"/>
              </a:spcBef>
              <a:spcAft>
                <a:spcPts val="0"/>
              </a:spcAft>
              <a:buSzPct val="25000"/>
            </a:pPr>
            <a:r>
              <a:rPr lang="fr-FR" b="0" u="sng" dirty="0" smtClean="0">
                <a:solidFill>
                  <a:schemeClr val="hlink"/>
                </a:solidFill>
                <a:hlinkClick r:id="rId3"/>
              </a:rPr>
              <a:t>https</a:t>
            </a:r>
            <a:r>
              <a:rPr lang="fr-FR" b="0" u="sng" dirty="0">
                <a:solidFill>
                  <a:schemeClr val="hlink"/>
                </a:solidFill>
                <a:hlinkClick r:id="rId3"/>
              </a:rPr>
              <a:t>://</a:t>
            </a:r>
            <a:r>
              <a:rPr lang="fr-FR" b="0" u="sng" dirty="0" smtClean="0">
                <a:solidFill>
                  <a:schemeClr val="hlink"/>
                </a:solidFill>
                <a:hlinkClick r:id="rId3"/>
              </a:rPr>
              <a:t>dmp.opidor.fr</a:t>
            </a:r>
            <a:endParaRPr sz="2000" b="1" i="0" u="none" strike="noStrike" cap="none" dirty="0">
              <a:solidFill>
                <a:srgbClr val="3F3F3F"/>
              </a:solidFill>
              <a:latin typeface="Arial"/>
              <a:ea typeface="Arial"/>
              <a:cs typeface="Arial"/>
              <a:sym typeface="Arial"/>
            </a:endParaRPr>
          </a:p>
        </p:txBody>
      </p:sp>
      <p:sp>
        <p:nvSpPr>
          <p:cNvPr id="341" name="Shape 341"/>
          <p:cNvSpPr txBox="1">
            <a:spLocks noGrp="1"/>
          </p:cNvSpPr>
          <p:nvPr>
            <p:ph type="ftr" sz="quarter" idx="11"/>
          </p:nvPr>
        </p:nvSpPr>
        <p:spPr>
          <a:prstGeom prst="rect">
            <a:avLst/>
          </a:prstGeom>
          <a:noFill/>
          <a:ln>
            <a:noFill/>
          </a:ln>
        </p:spPr>
        <p:txBody>
          <a:bodyPr lIns="91425" tIns="45700" rIns="91425" bIns="45700" anchor="ctr" anchorCtr="0">
            <a:noAutofit/>
          </a:bodyPr>
          <a:lstStyle/>
          <a:p>
            <a:pPr marL="0" marR="0" lvl="0" indent="0" algn="l" rtl="0">
              <a:spcBef>
                <a:spcPts val="0"/>
              </a:spcBef>
              <a:buSzPct val="25000"/>
              <a:buNone/>
            </a:pPr>
            <a:r>
              <a:rPr lang="fr-FR" sz="1200" smtClean="0">
                <a:solidFill>
                  <a:schemeClr val="lt1"/>
                </a:solidFill>
                <a:latin typeface="Arial"/>
                <a:ea typeface="Arial"/>
                <a:cs typeface="Arial"/>
                <a:sym typeface="Arial"/>
              </a:rPr>
              <a:t>Les plans de gestion de données -  S. Cocaud et D. L'Hostis, INRA. URFIST Paris - 05 avril 2019</a:t>
            </a:r>
            <a:endParaRPr lang="fr-FR" sz="1200">
              <a:solidFill>
                <a:schemeClr val="lt1"/>
              </a:solidFill>
              <a:latin typeface="Arial"/>
              <a:ea typeface="Arial"/>
              <a:cs typeface="Arial"/>
              <a:sym typeface="Arial"/>
            </a:endParaRPr>
          </a:p>
        </p:txBody>
      </p:sp>
      <p:sp>
        <p:nvSpPr>
          <p:cNvPr id="2" name="Espace réservé du numéro de diapositive 1"/>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smtClean="0">
                <a:solidFill>
                  <a:schemeClr val="lt1"/>
                </a:solidFill>
                <a:latin typeface="Arial"/>
                <a:ea typeface="Arial"/>
                <a:cs typeface="Arial"/>
                <a:sym typeface="Arial"/>
              </a:rPr>
              <a:t>52</a:t>
            </a:fld>
            <a:endParaRPr lang="fr-FR" sz="1200" b="1" i="0">
              <a:solidFill>
                <a:schemeClr val="lt1"/>
              </a:solidFill>
              <a:latin typeface="Arial"/>
              <a:ea typeface="Arial"/>
              <a:cs typeface="Arial"/>
              <a:sym typeface="Arial"/>
            </a:endParaRPr>
          </a:p>
        </p:txBody>
      </p:sp>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302" y="3913507"/>
            <a:ext cx="2839516" cy="1135806"/>
          </a:xfrm>
          <a:prstGeom prst="rect">
            <a:avLst/>
          </a:prstGeom>
        </p:spPr>
      </p:pic>
    </p:spTree>
    <p:extLst>
      <p:ext uri="{BB962C8B-B14F-4D97-AF65-F5344CB8AC3E}">
        <p14:creationId xmlns:p14="http://schemas.microsoft.com/office/powerpoint/2010/main" val="374939954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Shape 330"/>
          <p:cNvSpPr txBox="1">
            <a:spLocks noGrp="1"/>
          </p:cNvSpPr>
          <p:nvPr>
            <p:ph idx="1"/>
          </p:nvPr>
        </p:nvSpPr>
        <p:spPr>
          <a:xfrm>
            <a:off x="457199" y="1310842"/>
            <a:ext cx="8229600" cy="5045508"/>
          </a:xfrm>
        </p:spPr>
        <p:txBody>
          <a:bodyPr/>
          <a:lstStyle/>
          <a:p>
            <a:pPr lvl="0"/>
            <a:r>
              <a:rPr lang="fr-FR" dirty="0" smtClean="0">
                <a:sym typeface="Arial"/>
              </a:rPr>
              <a:t>Permet à l’utilisateur :</a:t>
            </a:r>
          </a:p>
          <a:p>
            <a:pPr lvl="1"/>
            <a:r>
              <a:rPr lang="fr-FR" dirty="0" smtClean="0">
                <a:sym typeface="Arial"/>
              </a:rPr>
              <a:t>De </a:t>
            </a:r>
            <a:r>
              <a:rPr lang="fr-FR" dirty="0" smtClean="0">
                <a:solidFill>
                  <a:srgbClr val="990000"/>
                </a:solidFill>
                <a:sym typeface="Arial"/>
              </a:rPr>
              <a:t>créer un PGD </a:t>
            </a:r>
            <a:r>
              <a:rPr lang="fr-FR" dirty="0" smtClean="0">
                <a:sym typeface="Arial"/>
              </a:rPr>
              <a:t>en fonction des exigences d’un financeur ou d’une institution </a:t>
            </a:r>
          </a:p>
          <a:p>
            <a:pPr lvl="2"/>
            <a:r>
              <a:rPr lang="fr-FR" dirty="0" smtClean="0"/>
              <a:t>version de travail et finale </a:t>
            </a:r>
          </a:p>
          <a:p>
            <a:pPr lvl="2"/>
            <a:r>
              <a:rPr lang="fr-FR" dirty="0" smtClean="0">
                <a:sym typeface="Arial"/>
              </a:rPr>
              <a:t>aides et exemples spécifiques en ligne</a:t>
            </a:r>
          </a:p>
          <a:p>
            <a:pPr lvl="1"/>
            <a:r>
              <a:rPr lang="fr-FR" dirty="0" smtClean="0">
                <a:sym typeface="Arial"/>
              </a:rPr>
              <a:t>De </a:t>
            </a:r>
            <a:r>
              <a:rPr lang="fr-FR" dirty="0" smtClean="0">
                <a:solidFill>
                  <a:srgbClr val="990000"/>
                </a:solidFill>
                <a:sym typeface="Arial"/>
              </a:rPr>
              <a:t>partager un PGD </a:t>
            </a:r>
            <a:r>
              <a:rPr lang="fr-FR" dirty="0" smtClean="0">
                <a:sym typeface="Arial"/>
              </a:rPr>
              <a:t>avec d’autres utilisateurs  </a:t>
            </a:r>
          </a:p>
          <a:p>
            <a:pPr lvl="2"/>
            <a:r>
              <a:rPr lang="fr-FR" dirty="0" err="1" smtClean="0">
                <a:sym typeface="Arial"/>
              </a:rPr>
              <a:t>co-owner</a:t>
            </a:r>
            <a:r>
              <a:rPr lang="fr-FR" dirty="0" smtClean="0">
                <a:sym typeface="Arial"/>
              </a:rPr>
              <a:t> / </a:t>
            </a:r>
            <a:r>
              <a:rPr lang="fr-FR" dirty="0" err="1" smtClean="0">
                <a:sym typeface="Arial"/>
              </a:rPr>
              <a:t>edit</a:t>
            </a:r>
            <a:r>
              <a:rPr lang="fr-FR" dirty="0" smtClean="0">
                <a:sym typeface="Arial"/>
              </a:rPr>
              <a:t> / </a:t>
            </a:r>
            <a:r>
              <a:rPr lang="fr-FR" dirty="0" err="1" smtClean="0">
                <a:sym typeface="Arial"/>
              </a:rPr>
              <a:t>read-only</a:t>
            </a:r>
            <a:endParaRPr lang="fr-FR" dirty="0" smtClean="0">
              <a:sym typeface="Arial"/>
            </a:endParaRPr>
          </a:p>
          <a:p>
            <a:pPr lvl="1"/>
            <a:r>
              <a:rPr lang="fr-FR" dirty="0" smtClean="0">
                <a:sym typeface="Arial"/>
              </a:rPr>
              <a:t>D’</a:t>
            </a:r>
            <a:r>
              <a:rPr lang="fr-FR" dirty="0" smtClean="0">
                <a:solidFill>
                  <a:srgbClr val="990000"/>
                </a:solidFill>
                <a:sym typeface="Arial"/>
              </a:rPr>
              <a:t>exporter un PGD </a:t>
            </a:r>
            <a:r>
              <a:rPr lang="fr-FR" dirty="0" smtClean="0">
                <a:sym typeface="Arial"/>
              </a:rPr>
              <a:t>(ou une sélection de questions) dans différents formats</a:t>
            </a:r>
          </a:p>
          <a:p>
            <a:pPr lvl="0"/>
            <a:endParaRPr lang="fr-FR" dirty="0"/>
          </a:p>
        </p:txBody>
      </p:sp>
      <p:sp>
        <p:nvSpPr>
          <p:cNvPr id="331" name="Shape 331"/>
          <p:cNvSpPr txBox="1">
            <a:spLocks noGrp="1"/>
          </p:cNvSpPr>
          <p:nvPr>
            <p:ph type="title"/>
          </p:nvPr>
        </p:nvSpPr>
        <p:spPr/>
        <p:txBody>
          <a:bodyPr>
            <a:normAutofit/>
          </a:bodyPr>
          <a:lstStyle/>
          <a:p>
            <a:pPr lvl="0"/>
            <a:r>
              <a:rPr lang="fr-FR" sz="2800" dirty="0" smtClean="0">
                <a:sym typeface="Arial"/>
              </a:rPr>
              <a:t>Utiliser OPIDOR</a:t>
            </a:r>
            <a:endParaRPr lang="fr-FR" sz="2800" dirty="0">
              <a:sym typeface="Arial"/>
            </a:endParaRPr>
          </a:p>
        </p:txBody>
      </p:sp>
      <p:sp>
        <p:nvSpPr>
          <p:cNvPr id="333" name="Shape 333"/>
          <p:cNvSpPr txBox="1">
            <a:spLocks noGrp="1"/>
          </p:cNvSpPr>
          <p:nvPr>
            <p:ph type="ftr" sz="quarter" idx="11"/>
          </p:nvPr>
        </p:nvSpPr>
        <p:spPr/>
        <p:txBody>
          <a:bodyPr/>
          <a:lstStyle/>
          <a:p>
            <a:pPr lvl="0"/>
            <a:r>
              <a:rPr lang="fr-FR" dirty="0" smtClean="0">
                <a:sym typeface="Arial"/>
              </a:rPr>
              <a:t>Les plans de gestion de données -  S. Cocaud et D. L'Hostis, INRA. URFIST Paris - 05 avril 2019</a:t>
            </a:r>
            <a:endParaRPr lang="fr-FR" dirty="0">
              <a:sym typeface="Arial"/>
            </a:endParaRPr>
          </a:p>
        </p:txBody>
      </p:sp>
      <p:sp>
        <p:nvSpPr>
          <p:cNvPr id="3" name="Espace réservé du numéro de diapositive 2"/>
          <p:cNvSpPr>
            <a:spLocks noGrp="1"/>
          </p:cNvSpPr>
          <p:nvPr>
            <p:ph type="sldNum" sz="quarter" idx="12"/>
          </p:nvPr>
        </p:nvSpPr>
        <p:spPr/>
        <p:txBody>
          <a:bodyPr/>
          <a:lstStyle/>
          <a:p>
            <a:pPr lvl="0"/>
            <a:fld id="{00000000-1234-1234-1234-123412341234}" type="slidenum">
              <a:rPr lang="fr-FR" smtClean="0">
                <a:sym typeface="Arial"/>
              </a:rPr>
              <a:pPr lvl="0"/>
              <a:t>53</a:t>
            </a:fld>
            <a:endParaRPr lang="fr-FR">
              <a:sym typeface="Arial"/>
            </a:endParaRPr>
          </a:p>
        </p:txBody>
      </p:sp>
    </p:spTree>
    <p:extLst>
      <p:ext uri="{BB962C8B-B14F-4D97-AF65-F5344CB8AC3E}">
        <p14:creationId xmlns:p14="http://schemas.microsoft.com/office/powerpoint/2010/main" val="252517443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800" dirty="0" smtClean="0"/>
              <a:t>Page d’accueil avant authentification</a:t>
            </a:r>
            <a:endParaRPr lang="fr-FR" sz="2800" dirty="0"/>
          </a:p>
        </p:txBody>
      </p:sp>
      <p:sp>
        <p:nvSpPr>
          <p:cNvPr id="3" name="Espace réservé du contenu 2"/>
          <p:cNvSpPr>
            <a:spLocks noGrp="1"/>
          </p:cNvSpPr>
          <p:nvPr>
            <p:ph idx="1"/>
          </p:nvPr>
        </p:nvSpPr>
        <p:spPr/>
        <p:txBody>
          <a:bodyPr/>
          <a:lstStyle/>
          <a:p>
            <a:pPr marL="0" indent="0">
              <a:buNone/>
            </a:pPr>
            <a:endParaRPr lang="fr-FR" dirty="0"/>
          </a:p>
        </p:txBody>
      </p:sp>
      <p:pic>
        <p:nvPicPr>
          <p:cNvPr id="5" name="Image 4"/>
          <p:cNvPicPr>
            <a:picLocks noChangeAspect="1"/>
          </p:cNvPicPr>
          <p:nvPr/>
        </p:nvPicPr>
        <p:blipFill>
          <a:blip r:embed="rId3"/>
          <a:stretch>
            <a:fillRect/>
          </a:stretch>
        </p:blipFill>
        <p:spPr>
          <a:xfrm>
            <a:off x="0" y="1183445"/>
            <a:ext cx="9144000" cy="5076244"/>
          </a:xfrm>
          <a:prstGeom prst="rect">
            <a:avLst/>
          </a:prstGeom>
        </p:spPr>
      </p:pic>
      <p:sp>
        <p:nvSpPr>
          <p:cNvPr id="7" name="Shape 333"/>
          <p:cNvSpPr txBox="1">
            <a:spLocks noGrp="1"/>
          </p:cNvSpPr>
          <p:nvPr>
            <p:ph type="ftr" sz="quarter" idx="11"/>
          </p:nvPr>
        </p:nvSpPr>
        <p:spPr>
          <a:xfrm>
            <a:off x="1600200" y="6356350"/>
            <a:ext cx="5549899" cy="365125"/>
          </a:xfrm>
        </p:spPr>
        <p:txBody>
          <a:bodyPr/>
          <a:lstStyle/>
          <a:p>
            <a:pPr lvl="0"/>
            <a:r>
              <a:rPr lang="fr-FR" dirty="0" smtClean="0">
                <a:sym typeface="Arial"/>
              </a:rPr>
              <a:t>Les plans de gestion de données -  S. Cocaud et D. L'Hostis, INRA. URFIST Paris - 05 avril 2019</a:t>
            </a:r>
            <a:endParaRPr lang="fr-FR" dirty="0">
              <a:sym typeface="Arial"/>
            </a:endParaRPr>
          </a:p>
        </p:txBody>
      </p:sp>
    </p:spTree>
    <p:extLst>
      <p:ext uri="{BB962C8B-B14F-4D97-AF65-F5344CB8AC3E}">
        <p14:creationId xmlns:p14="http://schemas.microsoft.com/office/powerpoint/2010/main" val="388138425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381606" y="2009039"/>
            <a:ext cx="8380788" cy="3893888"/>
          </a:xfrm>
          <a:prstGeom prst="rect">
            <a:avLst/>
          </a:prstGeom>
          <a:ln>
            <a:solidFill>
              <a:schemeClr val="accent2">
                <a:shade val="95000"/>
                <a:satMod val="105000"/>
              </a:schemeClr>
            </a:solidFill>
          </a:ln>
        </p:spPr>
      </p:pic>
      <p:sp>
        <p:nvSpPr>
          <p:cNvPr id="3" name="Titre 2"/>
          <p:cNvSpPr>
            <a:spLocks noGrp="1"/>
          </p:cNvSpPr>
          <p:nvPr>
            <p:ph type="title"/>
          </p:nvPr>
        </p:nvSpPr>
        <p:spPr>
          <a:xfrm>
            <a:off x="457200" y="274638"/>
            <a:ext cx="8229600" cy="1192918"/>
          </a:xfrm>
        </p:spPr>
        <p:txBody>
          <a:bodyPr>
            <a:normAutofit/>
          </a:bodyPr>
          <a:lstStyle/>
          <a:p>
            <a:r>
              <a:rPr lang="fr-FR" sz="2800" dirty="0" smtClean="0"/>
              <a:t>Inscription puis connexion </a:t>
            </a:r>
            <a:r>
              <a:rPr lang="fr-FR" sz="2800" dirty="0" err="1" smtClean="0"/>
              <a:t>Ldap</a:t>
            </a:r>
            <a:r>
              <a:rPr lang="fr-FR" sz="2800" dirty="0" smtClean="0"/>
              <a:t/>
            </a:r>
            <a:br>
              <a:rPr lang="fr-FR" sz="2800" dirty="0" smtClean="0"/>
            </a:br>
            <a:r>
              <a:rPr lang="fr-FR" sz="2800" dirty="0" smtClean="0"/>
              <a:t>Fédération ESR</a:t>
            </a:r>
            <a:endParaRPr lang="fr-FR" sz="2800" dirty="0"/>
          </a:p>
        </p:txBody>
      </p:sp>
      <p:sp>
        <p:nvSpPr>
          <p:cNvPr id="7" name="Ellipse 6"/>
          <p:cNvSpPr/>
          <p:nvPr/>
        </p:nvSpPr>
        <p:spPr>
          <a:xfrm>
            <a:off x="4572000" y="2387302"/>
            <a:ext cx="1964149" cy="1309037"/>
          </a:xfrm>
          <a:prstGeom prst="ellipse">
            <a:avLst/>
          </a:prstGeom>
          <a:solidFill>
            <a:schemeClr val="accent3">
              <a:lumMod val="60000"/>
              <a:lumOff val="40000"/>
            </a:schemeClr>
          </a:solidFill>
          <a:ln>
            <a:solidFill>
              <a:srgbClr val="6F9D20"/>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fr-FR" sz="1400" dirty="0" smtClean="0"/>
              <a:t>Choisir son organisme pour </a:t>
            </a:r>
            <a:r>
              <a:rPr lang="fr-FR" sz="1400" dirty="0"/>
              <a:t>avoir </a:t>
            </a:r>
            <a:r>
              <a:rPr lang="fr-FR" sz="1400" dirty="0" smtClean="0"/>
              <a:t>par défaut l’aide </a:t>
            </a:r>
            <a:r>
              <a:rPr lang="fr-FR" sz="1400" dirty="0"/>
              <a:t>en </a:t>
            </a:r>
            <a:r>
              <a:rPr lang="fr-FR" sz="1400" dirty="0" smtClean="0"/>
              <a:t>ligne spécifique</a:t>
            </a:r>
            <a:endParaRPr lang="fr-FR" sz="1400" dirty="0"/>
          </a:p>
        </p:txBody>
      </p:sp>
      <p:sp>
        <p:nvSpPr>
          <p:cNvPr id="5" name="Shape 333"/>
          <p:cNvSpPr txBox="1">
            <a:spLocks noGrp="1"/>
          </p:cNvSpPr>
          <p:nvPr>
            <p:ph type="ftr" sz="quarter" idx="11"/>
          </p:nvPr>
        </p:nvSpPr>
        <p:spPr>
          <a:xfrm>
            <a:off x="1600200" y="6356350"/>
            <a:ext cx="5549899" cy="365125"/>
          </a:xfrm>
        </p:spPr>
        <p:txBody>
          <a:bodyPr/>
          <a:lstStyle/>
          <a:p>
            <a:pPr lvl="0"/>
            <a:r>
              <a:rPr lang="fr-FR" dirty="0" smtClean="0">
                <a:sym typeface="Arial"/>
              </a:rPr>
              <a:t>Les plans de gestion de données -  S. Cocaud et D. L'Hostis, INRA. URFIST Paris - 05 avril 2019</a:t>
            </a:r>
            <a:endParaRPr lang="fr-FR" dirty="0">
              <a:sym typeface="Arial"/>
            </a:endParaRPr>
          </a:p>
        </p:txBody>
      </p:sp>
    </p:spTree>
    <p:extLst>
      <p:ext uri="{BB962C8B-B14F-4D97-AF65-F5344CB8AC3E}">
        <p14:creationId xmlns:p14="http://schemas.microsoft.com/office/powerpoint/2010/main" val="313769573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3" name="Titre 2"/>
          <p:cNvSpPr>
            <a:spLocks noGrp="1"/>
          </p:cNvSpPr>
          <p:nvPr>
            <p:ph type="title"/>
          </p:nvPr>
        </p:nvSpPr>
        <p:spPr/>
        <p:txBody>
          <a:bodyPr>
            <a:normAutofit fontScale="90000"/>
          </a:bodyPr>
          <a:lstStyle/>
          <a:p>
            <a:r>
              <a:rPr lang="fr-FR" sz="3100" dirty="0" smtClean="0"/>
              <a:t>Page d’accueil après authentification </a:t>
            </a:r>
            <a:r>
              <a:rPr lang="fr-FR" dirty="0" smtClean="0"/>
              <a:t/>
            </a:r>
            <a:br>
              <a:rPr lang="fr-FR" dirty="0" smtClean="0"/>
            </a:br>
            <a:r>
              <a:rPr lang="fr-FR" dirty="0" smtClean="0"/>
              <a:t>le tableau de bord</a:t>
            </a:r>
            <a:br>
              <a:rPr lang="fr-FR" dirty="0" smtClean="0"/>
            </a:br>
            <a:endParaRPr lang="fr-FR" dirty="0"/>
          </a:p>
        </p:txBody>
      </p:sp>
      <p:pic>
        <p:nvPicPr>
          <p:cNvPr id="15" name="Image 14"/>
          <p:cNvPicPr>
            <a:picLocks noChangeAspect="1"/>
          </p:cNvPicPr>
          <p:nvPr/>
        </p:nvPicPr>
        <p:blipFill rotWithShape="1">
          <a:blip r:embed="rId3"/>
          <a:srcRect b="12538"/>
          <a:stretch/>
        </p:blipFill>
        <p:spPr>
          <a:xfrm>
            <a:off x="0" y="817376"/>
            <a:ext cx="7494870" cy="5998094"/>
          </a:xfrm>
          <a:prstGeom prst="rect">
            <a:avLst/>
          </a:prstGeom>
          <a:ln>
            <a:solidFill>
              <a:schemeClr val="accent3"/>
            </a:solidFill>
          </a:ln>
        </p:spPr>
      </p:pic>
      <p:sp>
        <p:nvSpPr>
          <p:cNvPr id="18" name="Ellipse 17"/>
          <p:cNvSpPr/>
          <p:nvPr/>
        </p:nvSpPr>
        <p:spPr>
          <a:xfrm>
            <a:off x="7714404" y="1406232"/>
            <a:ext cx="1188963" cy="560007"/>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r-FR" sz="1400" dirty="0" smtClean="0"/>
              <a:t>Bandeau Inra</a:t>
            </a:r>
            <a:endParaRPr lang="fr-FR" sz="1400" dirty="0"/>
          </a:p>
        </p:txBody>
      </p:sp>
      <p:sp>
        <p:nvSpPr>
          <p:cNvPr id="17" name="Rectangle à coins arrondis 16"/>
          <p:cNvSpPr/>
          <p:nvPr/>
        </p:nvSpPr>
        <p:spPr>
          <a:xfrm>
            <a:off x="7590198" y="815335"/>
            <a:ext cx="1368394" cy="33719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r-FR" sz="1400" dirty="0" smtClean="0"/>
              <a:t>Menu principal</a:t>
            </a:r>
            <a:endParaRPr lang="fr-FR" sz="1400" dirty="0"/>
          </a:p>
        </p:txBody>
      </p:sp>
      <p:sp>
        <p:nvSpPr>
          <p:cNvPr id="20" name="Ellipse 19"/>
          <p:cNvSpPr/>
          <p:nvPr/>
        </p:nvSpPr>
        <p:spPr>
          <a:xfrm>
            <a:off x="7659181" y="2091391"/>
            <a:ext cx="1299411" cy="560007"/>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r-FR" sz="1400" dirty="0" smtClean="0"/>
              <a:t>Messages OPIDoR</a:t>
            </a:r>
            <a:endParaRPr lang="fr-FR" sz="1400" dirty="0"/>
          </a:p>
        </p:txBody>
      </p:sp>
      <p:sp>
        <p:nvSpPr>
          <p:cNvPr id="22" name="Rectangle à coins arrondis 21"/>
          <p:cNvSpPr/>
          <p:nvPr/>
        </p:nvSpPr>
        <p:spPr>
          <a:xfrm>
            <a:off x="7527634" y="4246376"/>
            <a:ext cx="1562502" cy="93597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r-FR" sz="1400" dirty="0"/>
              <a:t>Plans créés par ou </a:t>
            </a:r>
            <a:r>
              <a:rPr lang="fr-FR" sz="1400" dirty="0" smtClean="0"/>
              <a:t>partagés </a:t>
            </a:r>
            <a:r>
              <a:rPr lang="fr-FR" sz="1400" dirty="0"/>
              <a:t>avec l’utilisateur authentifié</a:t>
            </a:r>
          </a:p>
        </p:txBody>
      </p:sp>
      <p:sp>
        <p:nvSpPr>
          <p:cNvPr id="19" name="Parenthèse fermante 18"/>
          <p:cNvSpPr/>
          <p:nvPr/>
        </p:nvSpPr>
        <p:spPr>
          <a:xfrm>
            <a:off x="7425124" y="1260860"/>
            <a:ext cx="76322" cy="720974"/>
          </a:xfrm>
          <a:prstGeom prst="rightBracket">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fr-FR"/>
          </a:p>
        </p:txBody>
      </p:sp>
      <p:sp>
        <p:nvSpPr>
          <p:cNvPr id="24" name="Parenthèse fermante 23"/>
          <p:cNvSpPr/>
          <p:nvPr/>
        </p:nvSpPr>
        <p:spPr>
          <a:xfrm>
            <a:off x="7431106" y="2181888"/>
            <a:ext cx="70340" cy="459980"/>
          </a:xfrm>
          <a:prstGeom prst="rightBracket">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fr-FR"/>
          </a:p>
        </p:txBody>
      </p:sp>
      <p:sp>
        <p:nvSpPr>
          <p:cNvPr id="25" name="Parenthèse fermante 24"/>
          <p:cNvSpPr/>
          <p:nvPr/>
        </p:nvSpPr>
        <p:spPr>
          <a:xfrm>
            <a:off x="7389954" y="3085353"/>
            <a:ext cx="45719" cy="3752426"/>
          </a:xfrm>
          <a:prstGeom prst="rightBracket">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fr-FR"/>
          </a:p>
        </p:txBody>
      </p:sp>
      <p:sp>
        <p:nvSpPr>
          <p:cNvPr id="26" name="Parenthèse fermante 25"/>
          <p:cNvSpPr/>
          <p:nvPr/>
        </p:nvSpPr>
        <p:spPr>
          <a:xfrm>
            <a:off x="7428578" y="815335"/>
            <a:ext cx="72868" cy="408720"/>
          </a:xfrm>
          <a:prstGeom prst="rightBracket">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fr-FR"/>
          </a:p>
        </p:txBody>
      </p:sp>
      <p:grpSp>
        <p:nvGrpSpPr>
          <p:cNvPr id="36" name="Groupe 35"/>
          <p:cNvGrpSpPr/>
          <p:nvPr/>
        </p:nvGrpSpPr>
        <p:grpSpPr>
          <a:xfrm>
            <a:off x="6063593" y="4714362"/>
            <a:ext cx="1162050" cy="1387027"/>
            <a:chOff x="6063593" y="4714362"/>
            <a:chExt cx="1162050" cy="1387027"/>
          </a:xfrm>
        </p:grpSpPr>
        <p:pic>
          <p:nvPicPr>
            <p:cNvPr id="10" name="Image 9"/>
            <p:cNvPicPr>
              <a:picLocks noChangeAspect="1"/>
            </p:cNvPicPr>
            <p:nvPr/>
          </p:nvPicPr>
          <p:blipFill>
            <a:blip r:embed="rId4"/>
            <a:stretch>
              <a:fillRect/>
            </a:stretch>
          </p:blipFill>
          <p:spPr>
            <a:xfrm>
              <a:off x="6063593" y="4882189"/>
              <a:ext cx="1162050" cy="1219200"/>
            </a:xfrm>
            <a:prstGeom prst="rect">
              <a:avLst/>
            </a:prstGeom>
            <a:ln>
              <a:solidFill>
                <a:schemeClr val="accent3"/>
              </a:solidFill>
            </a:ln>
          </p:spPr>
        </p:pic>
        <p:sp>
          <p:nvSpPr>
            <p:cNvPr id="23" name="Rectangle à coins arrondis 22"/>
            <p:cNvSpPr/>
            <p:nvPr/>
          </p:nvSpPr>
          <p:spPr>
            <a:xfrm>
              <a:off x="6747309" y="4714362"/>
              <a:ext cx="478334" cy="167827"/>
            </a:xfrm>
            <a:prstGeom prst="roundRect">
              <a:avLst/>
            </a:prstGeom>
            <a:noFill/>
            <a:ln w="38100"/>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sz="1400" dirty="0" smtClean="0"/>
            </a:p>
          </p:txBody>
        </p:sp>
      </p:grpSp>
      <p:grpSp>
        <p:nvGrpSpPr>
          <p:cNvPr id="35" name="Groupe 34"/>
          <p:cNvGrpSpPr/>
          <p:nvPr/>
        </p:nvGrpSpPr>
        <p:grpSpPr>
          <a:xfrm>
            <a:off x="218032" y="3404720"/>
            <a:ext cx="3847071" cy="819855"/>
            <a:chOff x="218032" y="3404720"/>
            <a:chExt cx="3847071" cy="819855"/>
          </a:xfrm>
        </p:grpSpPr>
        <p:sp>
          <p:nvSpPr>
            <p:cNvPr id="29" name="Rectangle à coins arrondis 28"/>
            <p:cNvSpPr/>
            <p:nvPr/>
          </p:nvSpPr>
          <p:spPr>
            <a:xfrm>
              <a:off x="2591749" y="3404720"/>
              <a:ext cx="1103228" cy="292457"/>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r-FR" sz="1400" dirty="0" smtClean="0"/>
                <a:t>Tri possible</a:t>
              </a:r>
              <a:endParaRPr lang="fr-FR" sz="1400" dirty="0"/>
            </a:p>
          </p:txBody>
        </p:sp>
        <p:cxnSp>
          <p:nvCxnSpPr>
            <p:cNvPr id="30" name="Connecteur droit avec flèche 29"/>
            <p:cNvCxnSpPr>
              <a:stCxn id="29" idx="2"/>
            </p:cNvCxnSpPr>
            <p:nvPr/>
          </p:nvCxnSpPr>
          <p:spPr>
            <a:xfrm flipH="1">
              <a:off x="3140765" y="3697177"/>
              <a:ext cx="2598" cy="26853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3" name="Rectangle à coins arrondis 32"/>
            <p:cNvSpPr/>
            <p:nvPr/>
          </p:nvSpPr>
          <p:spPr>
            <a:xfrm>
              <a:off x="218032" y="3896139"/>
              <a:ext cx="3847071" cy="328436"/>
            </a:xfrm>
            <a:prstGeom prst="roundRect">
              <a:avLst/>
            </a:prstGeom>
            <a:noFill/>
            <a:ln w="38100"/>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sz="1400" dirty="0" smtClean="0"/>
            </a:p>
          </p:txBody>
        </p:sp>
      </p:grpSp>
      <p:pic>
        <p:nvPicPr>
          <p:cNvPr id="38" name="Image 37"/>
          <p:cNvPicPr>
            <a:picLocks noChangeAspect="1"/>
          </p:cNvPicPr>
          <p:nvPr/>
        </p:nvPicPr>
        <p:blipFill>
          <a:blip r:embed="rId5"/>
          <a:stretch>
            <a:fillRect/>
          </a:stretch>
        </p:blipFill>
        <p:spPr>
          <a:xfrm>
            <a:off x="218032" y="6408429"/>
            <a:ext cx="7076594" cy="429349"/>
          </a:xfrm>
          <a:prstGeom prst="rect">
            <a:avLst/>
          </a:prstGeom>
          <a:ln>
            <a:solidFill>
              <a:schemeClr val="accent3"/>
            </a:solidFill>
          </a:ln>
        </p:spPr>
      </p:pic>
      <p:sp>
        <p:nvSpPr>
          <p:cNvPr id="40" name="Rectangle à coins arrondis 39"/>
          <p:cNvSpPr/>
          <p:nvPr/>
        </p:nvSpPr>
        <p:spPr>
          <a:xfrm>
            <a:off x="237805" y="6539189"/>
            <a:ext cx="756108" cy="318811"/>
          </a:xfrm>
          <a:prstGeom prst="roundRect">
            <a:avLst/>
          </a:prstGeom>
          <a:noFill/>
          <a:ln w="38100"/>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sz="1400" dirty="0" smtClean="0"/>
          </a:p>
        </p:txBody>
      </p:sp>
      <p:sp>
        <p:nvSpPr>
          <p:cNvPr id="21" name="Shape 333"/>
          <p:cNvSpPr txBox="1">
            <a:spLocks noGrp="1"/>
          </p:cNvSpPr>
          <p:nvPr>
            <p:ph type="ftr" sz="quarter" idx="11"/>
          </p:nvPr>
        </p:nvSpPr>
        <p:spPr>
          <a:xfrm>
            <a:off x="1600200" y="6356350"/>
            <a:ext cx="5549899" cy="365125"/>
          </a:xfrm>
        </p:spPr>
        <p:txBody>
          <a:bodyPr/>
          <a:lstStyle/>
          <a:p>
            <a:pPr lvl="0"/>
            <a:r>
              <a:rPr lang="fr-FR" dirty="0" smtClean="0">
                <a:sym typeface="Arial"/>
              </a:rPr>
              <a:t>Les plans de gestion de données -  S. Cocaud et D. L'Hostis, INRA. URFIST Paris - 05 avril 2019</a:t>
            </a:r>
            <a:endParaRPr lang="fr-FR" dirty="0">
              <a:sym typeface="Arial"/>
            </a:endParaRPr>
          </a:p>
        </p:txBody>
      </p:sp>
    </p:spTree>
    <p:extLst>
      <p:ext uri="{BB962C8B-B14F-4D97-AF65-F5344CB8AC3E}">
        <p14:creationId xmlns:p14="http://schemas.microsoft.com/office/powerpoint/2010/main" val="1425733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6"/>
          <p:cNvSpPr>
            <a:spLocks noGrp="1"/>
          </p:cNvSpPr>
          <p:nvPr>
            <p:ph idx="1"/>
          </p:nvPr>
        </p:nvSpPr>
        <p:spPr>
          <a:xfrm>
            <a:off x="457200" y="1227667"/>
            <a:ext cx="8229600" cy="4525963"/>
          </a:xfrm>
        </p:spPr>
        <p:txBody>
          <a:bodyPr/>
          <a:lstStyle/>
          <a:p>
            <a:pPr marL="0" indent="0">
              <a:buNone/>
            </a:pPr>
            <a:r>
              <a:rPr lang="fr-FR" sz="2400" dirty="0" smtClean="0"/>
              <a:t>3 solutions</a:t>
            </a:r>
          </a:p>
          <a:p>
            <a:pPr lvl="1"/>
            <a:r>
              <a:rPr lang="fr-FR" sz="2200" dirty="0" smtClean="0"/>
              <a:t>Menu </a:t>
            </a:r>
            <a:r>
              <a:rPr lang="fr-FR" sz="2200" b="1" dirty="0" smtClean="0"/>
              <a:t>Tableau de bord</a:t>
            </a:r>
            <a:r>
              <a:rPr lang="fr-FR" sz="2200" dirty="0" smtClean="0"/>
              <a:t/>
            </a:r>
            <a:br>
              <a:rPr lang="fr-FR" sz="2200" dirty="0" smtClean="0"/>
            </a:br>
            <a:r>
              <a:rPr lang="fr-FR" sz="2400" dirty="0" smtClean="0"/>
              <a:t>               ou </a:t>
            </a:r>
            <a:br>
              <a:rPr lang="fr-FR" sz="2400" dirty="0" smtClean="0"/>
            </a:br>
            <a:r>
              <a:rPr lang="fr-FR" sz="2400" dirty="0" smtClean="0"/>
              <a:t>                      </a:t>
            </a:r>
            <a:br>
              <a:rPr lang="fr-FR" sz="2400" dirty="0" smtClean="0"/>
            </a:br>
            <a:r>
              <a:rPr lang="fr-FR" sz="2400" dirty="0" smtClean="0"/>
              <a:t/>
            </a:r>
            <a:br>
              <a:rPr lang="fr-FR" sz="2400" dirty="0" smtClean="0"/>
            </a:br>
            <a:endParaRPr lang="fr-FR" sz="2400" dirty="0" smtClean="0"/>
          </a:p>
          <a:p>
            <a:pPr lvl="1"/>
            <a:r>
              <a:rPr lang="fr-FR" sz="2200" dirty="0" smtClean="0"/>
              <a:t>Menu </a:t>
            </a:r>
            <a:r>
              <a:rPr lang="fr-FR" sz="2200" b="1" dirty="0" smtClean="0"/>
              <a:t>Créer des plans</a:t>
            </a:r>
          </a:p>
          <a:p>
            <a:pPr lvl="1"/>
            <a:r>
              <a:rPr lang="fr-FR" sz="2200" dirty="0" smtClean="0"/>
              <a:t>Menu </a:t>
            </a:r>
            <a:r>
              <a:rPr lang="fr-FR" sz="2200" b="1" dirty="0" smtClean="0"/>
              <a:t>Modèles de DMP</a:t>
            </a:r>
            <a:endParaRPr lang="fr-FR" sz="2200" b="1" dirty="0"/>
          </a:p>
        </p:txBody>
      </p:sp>
      <p:sp>
        <p:nvSpPr>
          <p:cNvPr id="6" name="Titre 5"/>
          <p:cNvSpPr>
            <a:spLocks noGrp="1"/>
          </p:cNvSpPr>
          <p:nvPr>
            <p:ph type="title"/>
          </p:nvPr>
        </p:nvSpPr>
        <p:spPr/>
        <p:txBody>
          <a:bodyPr>
            <a:normAutofit/>
          </a:bodyPr>
          <a:lstStyle/>
          <a:p>
            <a:r>
              <a:rPr lang="fr-FR" sz="2800" dirty="0" smtClean="0"/>
              <a:t>Créer un plan</a:t>
            </a:r>
            <a:endParaRPr lang="fr-FR" sz="2800" dirty="0"/>
          </a:p>
        </p:txBody>
      </p:sp>
      <p:sp>
        <p:nvSpPr>
          <p:cNvPr id="4" name="Espace réservé du pied de page 3"/>
          <p:cNvSpPr>
            <a:spLocks noGrp="1"/>
          </p:cNvSpPr>
          <p:nvPr>
            <p:ph type="ftr" sz="quarter" idx="11"/>
          </p:nvPr>
        </p:nvSpPr>
        <p:spPr/>
        <p:txBody>
          <a:bodyPr/>
          <a:lstStyle/>
          <a:p>
            <a:r>
              <a:rPr lang="fr-FR" smtClean="0"/>
              <a:t>Les plans de gestion de données -  S. Cocaud et D. L'Hostis, INRA. URFIST Paris - 05 avril 2019</a:t>
            </a:r>
            <a:endParaRPr lang="fr-FR"/>
          </a:p>
        </p:txBody>
      </p:sp>
      <p:sp>
        <p:nvSpPr>
          <p:cNvPr id="5" name="Espace réservé du numéro de diapositive 4"/>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57</a:t>
            </a:fld>
            <a:endParaRPr lang="fr-FR" sz="1200" b="1" i="0" u="none" strike="noStrike" cap="none">
              <a:solidFill>
                <a:schemeClr val="lt1"/>
              </a:solidFill>
              <a:latin typeface="Arial"/>
              <a:ea typeface="Arial"/>
              <a:cs typeface="Arial"/>
              <a:sym typeface="Arial"/>
            </a:endParaRPr>
          </a:p>
        </p:txBody>
      </p:sp>
      <p:pic>
        <p:nvPicPr>
          <p:cNvPr id="8" name="Image 7"/>
          <p:cNvPicPr>
            <a:picLocks noChangeAspect="1"/>
          </p:cNvPicPr>
          <p:nvPr/>
        </p:nvPicPr>
        <p:blipFill>
          <a:blip r:embed="rId2"/>
          <a:stretch>
            <a:fillRect/>
          </a:stretch>
        </p:blipFill>
        <p:spPr>
          <a:xfrm>
            <a:off x="1274753" y="2226090"/>
            <a:ext cx="1181100" cy="400050"/>
          </a:xfrm>
          <a:prstGeom prst="rect">
            <a:avLst/>
          </a:prstGeom>
        </p:spPr>
      </p:pic>
      <p:pic>
        <p:nvPicPr>
          <p:cNvPr id="9" name="Image 8"/>
          <p:cNvPicPr>
            <a:picLocks noChangeAspect="1"/>
          </p:cNvPicPr>
          <p:nvPr/>
        </p:nvPicPr>
        <p:blipFill>
          <a:blip r:embed="rId3"/>
          <a:stretch>
            <a:fillRect/>
          </a:stretch>
        </p:blipFill>
        <p:spPr>
          <a:xfrm>
            <a:off x="3049680" y="2226090"/>
            <a:ext cx="5838825" cy="1264558"/>
          </a:xfrm>
          <a:prstGeom prst="rect">
            <a:avLst/>
          </a:prstGeom>
        </p:spPr>
      </p:pic>
      <p:grpSp>
        <p:nvGrpSpPr>
          <p:cNvPr id="10" name="Groupe 9"/>
          <p:cNvGrpSpPr/>
          <p:nvPr/>
        </p:nvGrpSpPr>
        <p:grpSpPr>
          <a:xfrm>
            <a:off x="1304281" y="4555186"/>
            <a:ext cx="7483372" cy="1553290"/>
            <a:chOff x="721598" y="4980938"/>
            <a:chExt cx="7483372" cy="1553290"/>
          </a:xfrm>
        </p:grpSpPr>
        <p:pic>
          <p:nvPicPr>
            <p:cNvPr id="11" name="Image 10"/>
            <p:cNvPicPr>
              <a:picLocks noChangeAspect="1"/>
            </p:cNvPicPr>
            <p:nvPr/>
          </p:nvPicPr>
          <p:blipFill>
            <a:blip r:embed="rId4"/>
            <a:stretch>
              <a:fillRect/>
            </a:stretch>
          </p:blipFill>
          <p:spPr>
            <a:xfrm>
              <a:off x="721598" y="4980938"/>
              <a:ext cx="7483372" cy="1553290"/>
            </a:xfrm>
            <a:prstGeom prst="rect">
              <a:avLst/>
            </a:prstGeom>
          </p:spPr>
        </p:pic>
        <p:sp>
          <p:nvSpPr>
            <p:cNvPr id="12" name="Ellipse 11"/>
            <p:cNvSpPr/>
            <p:nvPr/>
          </p:nvSpPr>
          <p:spPr>
            <a:xfrm>
              <a:off x="7753350" y="5581092"/>
              <a:ext cx="201664" cy="181534"/>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25611897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3"/>
          <a:stretch>
            <a:fillRect/>
          </a:stretch>
        </p:blipFill>
        <p:spPr>
          <a:xfrm>
            <a:off x="457200" y="947385"/>
            <a:ext cx="7932370" cy="5292794"/>
          </a:xfrm>
          <a:prstGeom prst="rect">
            <a:avLst/>
          </a:prstGeom>
          <a:ln>
            <a:solidFill>
              <a:schemeClr val="accent3"/>
            </a:solidFill>
          </a:ln>
        </p:spPr>
      </p:pic>
      <p:sp>
        <p:nvSpPr>
          <p:cNvPr id="2" name="Titre 1"/>
          <p:cNvSpPr>
            <a:spLocks noGrp="1"/>
          </p:cNvSpPr>
          <p:nvPr>
            <p:ph type="title"/>
          </p:nvPr>
        </p:nvSpPr>
        <p:spPr/>
        <p:txBody>
          <a:bodyPr>
            <a:normAutofit/>
          </a:bodyPr>
          <a:lstStyle/>
          <a:p>
            <a:r>
              <a:rPr lang="fr-FR" sz="2800" dirty="0" smtClean="0"/>
              <a:t>Créer des plans (1/2)</a:t>
            </a:r>
            <a:endParaRPr lang="fr-FR" sz="2800" dirty="0"/>
          </a:p>
        </p:txBody>
      </p:sp>
      <p:sp>
        <p:nvSpPr>
          <p:cNvPr id="5" name="Ellipse 4"/>
          <p:cNvSpPr/>
          <p:nvPr/>
        </p:nvSpPr>
        <p:spPr>
          <a:xfrm>
            <a:off x="5827682" y="3697358"/>
            <a:ext cx="3154592" cy="1417122"/>
          </a:xfrm>
          <a:prstGeom prst="ellipse">
            <a:avLst/>
          </a:prstGeom>
          <a:solidFill>
            <a:schemeClr val="accent3">
              <a:lumMod val="60000"/>
              <a:lumOff val="40000"/>
            </a:schemeClr>
          </a:solidFill>
          <a:ln>
            <a:solidFill>
              <a:srgbClr val="6F9D20"/>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fr-FR" sz="1400" dirty="0" smtClean="0"/>
              <a:t>Pour créer un plan selon </a:t>
            </a:r>
            <a:r>
              <a:rPr lang="fr-FR" dirty="0" smtClean="0"/>
              <a:t>un modèle d’organisme</a:t>
            </a:r>
            <a:r>
              <a:rPr lang="fr-FR" sz="1400" dirty="0" smtClean="0"/>
              <a:t>, sélectionner l’organisme et cocher « Pas de financeur associé »</a:t>
            </a:r>
            <a:endParaRPr lang="fr-FR" sz="1400" dirty="0"/>
          </a:p>
        </p:txBody>
      </p:sp>
      <p:sp>
        <p:nvSpPr>
          <p:cNvPr id="6" name="Shape 333"/>
          <p:cNvSpPr txBox="1">
            <a:spLocks noGrp="1"/>
          </p:cNvSpPr>
          <p:nvPr>
            <p:ph type="ftr" sz="quarter" idx="11"/>
          </p:nvPr>
        </p:nvSpPr>
        <p:spPr>
          <a:xfrm>
            <a:off x="1600200" y="6356350"/>
            <a:ext cx="5549899" cy="365125"/>
          </a:xfrm>
        </p:spPr>
        <p:txBody>
          <a:bodyPr/>
          <a:lstStyle/>
          <a:p>
            <a:pPr lvl="0"/>
            <a:r>
              <a:rPr lang="fr-FR" dirty="0" smtClean="0">
                <a:sym typeface="Arial"/>
              </a:rPr>
              <a:t>Les plans de gestion de données -  S. Cocaud et D. L'Hostis, INRA. URFIST Paris - 05 avril 2019</a:t>
            </a:r>
            <a:endParaRPr lang="fr-FR" dirty="0">
              <a:sym typeface="Arial"/>
            </a:endParaRPr>
          </a:p>
        </p:txBody>
      </p:sp>
    </p:spTree>
    <p:extLst>
      <p:ext uri="{BB962C8B-B14F-4D97-AF65-F5344CB8AC3E}">
        <p14:creationId xmlns:p14="http://schemas.microsoft.com/office/powerpoint/2010/main" val="353840510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333"/>
          <p:cNvSpPr txBox="1">
            <a:spLocks noGrp="1"/>
          </p:cNvSpPr>
          <p:nvPr>
            <p:ph type="ftr" sz="quarter" idx="11"/>
          </p:nvPr>
        </p:nvSpPr>
        <p:spPr>
          <a:xfrm>
            <a:off x="1600200" y="6356350"/>
            <a:ext cx="5549899" cy="365125"/>
          </a:xfrm>
        </p:spPr>
        <p:txBody>
          <a:bodyPr/>
          <a:lstStyle/>
          <a:p>
            <a:pPr lvl="0"/>
            <a:r>
              <a:rPr lang="fr-FR" dirty="0" smtClean="0">
                <a:sym typeface="Arial"/>
              </a:rPr>
              <a:t>Les plans de gestion de données -  S. Cocaud et D. L'Hostis, INRA. URFIST Paris - 05 avril 2019</a:t>
            </a:r>
            <a:endParaRPr lang="fr-FR" dirty="0">
              <a:sym typeface="Arial"/>
            </a:endParaRPr>
          </a:p>
        </p:txBody>
      </p:sp>
      <p:pic>
        <p:nvPicPr>
          <p:cNvPr id="4" name="Espace réservé du contenu 3"/>
          <p:cNvPicPr>
            <a:picLocks noGrp="1" noChangeAspect="1"/>
          </p:cNvPicPr>
          <p:nvPr>
            <p:ph idx="1"/>
          </p:nvPr>
        </p:nvPicPr>
        <p:blipFill>
          <a:blip r:embed="rId3"/>
          <a:stretch>
            <a:fillRect/>
          </a:stretch>
        </p:blipFill>
        <p:spPr>
          <a:xfrm>
            <a:off x="457200" y="978796"/>
            <a:ext cx="7932370" cy="5292794"/>
          </a:xfrm>
          <a:prstGeom prst="rect">
            <a:avLst/>
          </a:prstGeom>
          <a:ln>
            <a:solidFill>
              <a:schemeClr val="accent3"/>
            </a:solidFill>
          </a:ln>
        </p:spPr>
      </p:pic>
      <p:sp>
        <p:nvSpPr>
          <p:cNvPr id="2" name="Titre 1"/>
          <p:cNvSpPr>
            <a:spLocks noGrp="1"/>
          </p:cNvSpPr>
          <p:nvPr>
            <p:ph type="title"/>
          </p:nvPr>
        </p:nvSpPr>
        <p:spPr/>
        <p:txBody>
          <a:bodyPr>
            <a:normAutofit/>
          </a:bodyPr>
          <a:lstStyle/>
          <a:p>
            <a:r>
              <a:rPr lang="fr-FR" sz="2800" dirty="0" smtClean="0"/>
              <a:t>Créer des plans (2/2)</a:t>
            </a:r>
            <a:endParaRPr lang="fr-FR" sz="2800" dirty="0"/>
          </a:p>
        </p:txBody>
      </p:sp>
      <p:pic>
        <p:nvPicPr>
          <p:cNvPr id="3" name="Image 2"/>
          <p:cNvPicPr>
            <a:picLocks noChangeAspect="1"/>
          </p:cNvPicPr>
          <p:nvPr/>
        </p:nvPicPr>
        <p:blipFill>
          <a:blip r:embed="rId4"/>
          <a:stretch>
            <a:fillRect/>
          </a:stretch>
        </p:blipFill>
        <p:spPr>
          <a:xfrm>
            <a:off x="3433058" y="3526574"/>
            <a:ext cx="5554689" cy="2745016"/>
          </a:xfrm>
          <a:prstGeom prst="rect">
            <a:avLst/>
          </a:prstGeom>
          <a:ln>
            <a:solidFill>
              <a:schemeClr val="accent3"/>
            </a:solidFill>
          </a:ln>
        </p:spPr>
      </p:pic>
      <p:sp>
        <p:nvSpPr>
          <p:cNvPr id="5" name="Ellipse 4"/>
          <p:cNvSpPr/>
          <p:nvPr/>
        </p:nvSpPr>
        <p:spPr>
          <a:xfrm>
            <a:off x="6748669" y="5943599"/>
            <a:ext cx="2028643" cy="655983"/>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r-FR" sz="1400" dirty="0" smtClean="0"/>
              <a:t>Sélection d’un des modèles Inra</a:t>
            </a:r>
            <a:endParaRPr lang="fr-FR" sz="1400" dirty="0"/>
          </a:p>
        </p:txBody>
      </p:sp>
    </p:spTree>
    <p:extLst>
      <p:ext uri="{BB962C8B-B14F-4D97-AF65-F5344CB8AC3E}">
        <p14:creationId xmlns:p14="http://schemas.microsoft.com/office/powerpoint/2010/main" val="4188359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descr="question1.jpg"/>
          <p:cNvPicPr>
            <a:picLocks noChangeAspect="1"/>
          </p:cNvPicPr>
          <p:nvPr/>
        </p:nvPicPr>
        <p:blipFill>
          <a:blip r:embed="rId3" cstate="print"/>
          <a:stretch>
            <a:fillRect/>
          </a:stretch>
        </p:blipFill>
        <p:spPr>
          <a:xfrm>
            <a:off x="7713153" y="0"/>
            <a:ext cx="1417638" cy="1417638"/>
          </a:xfrm>
          <a:prstGeom prst="rect">
            <a:avLst/>
          </a:prstGeom>
        </p:spPr>
      </p:pic>
      <p:sp>
        <p:nvSpPr>
          <p:cNvPr id="4" name="Titre 3"/>
          <p:cNvSpPr>
            <a:spLocks noGrp="1"/>
          </p:cNvSpPr>
          <p:nvPr>
            <p:ph type="title"/>
          </p:nvPr>
        </p:nvSpPr>
        <p:spPr/>
        <p:txBody>
          <a:bodyPr/>
          <a:lstStyle/>
          <a:p>
            <a:r>
              <a:rPr lang="fr-FR" smtClean="0"/>
              <a:t>A quelles questions répond un PGD ?</a:t>
            </a:r>
            <a:endParaRPr lang="fr-FR" dirty="0"/>
          </a:p>
        </p:txBody>
      </p:sp>
      <p:sp>
        <p:nvSpPr>
          <p:cNvPr id="6" name="Espace réservé du pied de page 5"/>
          <p:cNvSpPr>
            <a:spLocks noGrp="1"/>
          </p:cNvSpPr>
          <p:nvPr>
            <p:ph type="ftr" sz="quarter" idx="11"/>
          </p:nvPr>
        </p:nvSpPr>
        <p:spPr/>
        <p:txBody>
          <a:bodyPr/>
          <a:lstStyle/>
          <a:p>
            <a:r>
              <a:rPr lang="fr-FR" smtClean="0"/>
              <a:t>Les plans de gestion de données -  S. Cocaud et D. L'Hostis, INRA. URFIST Paris - 05 avril 2019</a:t>
            </a:r>
            <a:endParaRPr lang="fr-FR"/>
          </a:p>
        </p:txBody>
      </p:sp>
      <p:sp>
        <p:nvSpPr>
          <p:cNvPr id="9" name="Espace réservé du numéro de diapositive 8"/>
          <p:cNvSpPr>
            <a:spLocks noGrp="1"/>
          </p:cNvSpPr>
          <p:nvPr>
            <p:ph type="sldNum" sz="quarter" idx="12"/>
          </p:nvPr>
        </p:nvSpPr>
        <p:spPr/>
        <p:txBody>
          <a:bodyPr/>
          <a:lstStyle/>
          <a:p>
            <a:pPr lvl="0"/>
            <a:fld id="{00000000-1234-1234-1234-123412341234}" type="slidenum">
              <a:rPr lang="fr-FR" smtClean="0">
                <a:sym typeface="Arial"/>
              </a:rPr>
              <a:pPr lvl="0"/>
              <a:t>6</a:t>
            </a:fld>
            <a:endParaRPr lang="fr-FR">
              <a:sym typeface="Arial"/>
            </a:endParaRPr>
          </a:p>
        </p:txBody>
      </p:sp>
      <p:grpSp>
        <p:nvGrpSpPr>
          <p:cNvPr id="3" name="Groupe 2"/>
          <p:cNvGrpSpPr/>
          <p:nvPr/>
        </p:nvGrpSpPr>
        <p:grpSpPr>
          <a:xfrm>
            <a:off x="2458504" y="1036612"/>
            <a:ext cx="1980000" cy="1605424"/>
            <a:chOff x="2699792" y="748408"/>
            <a:chExt cx="1800200" cy="1710190"/>
          </a:xfrm>
        </p:grpSpPr>
        <p:sp>
          <p:nvSpPr>
            <p:cNvPr id="7" name="Forme libre 6"/>
            <p:cNvSpPr/>
            <p:nvPr/>
          </p:nvSpPr>
          <p:spPr>
            <a:xfrm>
              <a:off x="2699792" y="748408"/>
              <a:ext cx="1800200" cy="1278254"/>
            </a:xfrm>
            <a:custGeom>
              <a:avLst/>
              <a:gdLst>
                <a:gd name="connsiteX0" fmla="*/ 83119 w 1391858"/>
                <a:gd name="connsiteY0" fmla="*/ 0 h 1038993"/>
                <a:gd name="connsiteX1" fmla="*/ 1308739 w 1391858"/>
                <a:gd name="connsiteY1" fmla="*/ 0 h 1038993"/>
                <a:gd name="connsiteX2" fmla="*/ 1391858 w 1391858"/>
                <a:gd name="connsiteY2" fmla="*/ 83119 h 1038993"/>
                <a:gd name="connsiteX3" fmla="*/ 1391858 w 1391858"/>
                <a:gd name="connsiteY3" fmla="*/ 1038993 h 1038993"/>
                <a:gd name="connsiteX4" fmla="*/ 1391858 w 1391858"/>
                <a:gd name="connsiteY4" fmla="*/ 1038993 h 1038993"/>
                <a:gd name="connsiteX5" fmla="*/ 0 w 1391858"/>
                <a:gd name="connsiteY5" fmla="*/ 1038993 h 1038993"/>
                <a:gd name="connsiteX6" fmla="*/ 0 w 1391858"/>
                <a:gd name="connsiteY6" fmla="*/ 1038993 h 1038993"/>
                <a:gd name="connsiteX7" fmla="*/ 0 w 1391858"/>
                <a:gd name="connsiteY7" fmla="*/ 83119 h 1038993"/>
                <a:gd name="connsiteX8" fmla="*/ 83119 w 1391858"/>
                <a:gd name="connsiteY8" fmla="*/ 0 h 1038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1858" h="1038993">
                  <a:moveTo>
                    <a:pt x="83119" y="0"/>
                  </a:moveTo>
                  <a:lnTo>
                    <a:pt x="1308739" y="0"/>
                  </a:lnTo>
                  <a:cubicBezTo>
                    <a:pt x="1354644" y="0"/>
                    <a:pt x="1391858" y="37214"/>
                    <a:pt x="1391858" y="83119"/>
                  </a:cubicBezTo>
                  <a:lnTo>
                    <a:pt x="1391858" y="1038993"/>
                  </a:lnTo>
                  <a:lnTo>
                    <a:pt x="1391858" y="1038993"/>
                  </a:lnTo>
                  <a:lnTo>
                    <a:pt x="0" y="1038993"/>
                  </a:lnTo>
                  <a:lnTo>
                    <a:pt x="0" y="1038993"/>
                  </a:lnTo>
                  <a:lnTo>
                    <a:pt x="0" y="83119"/>
                  </a:lnTo>
                  <a:cubicBezTo>
                    <a:pt x="0" y="37214"/>
                    <a:pt x="37214" y="0"/>
                    <a:pt x="83119" y="0"/>
                  </a:cubicBezTo>
                  <a:close/>
                </a:path>
              </a:pathLst>
            </a:cu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5775" tIns="58635" rIns="35775" bIns="11430" numCol="1" spcCol="1270" anchor="t" anchorCtr="0">
              <a:noAutofit/>
            </a:bodyPr>
            <a:lstStyle/>
            <a:p>
              <a:pPr marL="171450" lvl="1" indent="-171450" defTabSz="400050" fontAlgn="auto">
                <a:lnSpc>
                  <a:spcPct val="90000"/>
                </a:lnSpc>
                <a:spcAft>
                  <a:spcPct val="15000"/>
                </a:spcAft>
                <a:buFont typeface="Arial" panose="020B0604020202020204" pitchFamily="34" charset="0"/>
                <a:buChar char="•"/>
              </a:pPr>
              <a:r>
                <a:rPr lang="fr-FR" sz="1200" dirty="0" smtClean="0">
                  <a:solidFill>
                    <a:prstClr val="black">
                      <a:hueOff val="0"/>
                      <a:satOff val="0"/>
                      <a:lumOff val="0"/>
                      <a:alphaOff val="0"/>
                    </a:prstClr>
                  </a:solidFill>
                  <a:latin typeface="Arial Narrow" panose="020B0606020202030204" pitchFamily="34" charset="0"/>
                </a:rPr>
                <a:t>En quoi consiste le projet ? </a:t>
              </a:r>
            </a:p>
            <a:p>
              <a:pPr marL="171450" lvl="1" indent="-171450" defTabSz="400050" fontAlgn="auto">
                <a:lnSpc>
                  <a:spcPct val="90000"/>
                </a:lnSpc>
                <a:spcAft>
                  <a:spcPct val="15000"/>
                </a:spcAft>
                <a:buFont typeface="Arial" panose="020B0604020202020204" pitchFamily="34" charset="0"/>
                <a:buChar char="•"/>
              </a:pPr>
              <a:r>
                <a:rPr lang="fr-FR" sz="1200" dirty="0" smtClean="0">
                  <a:solidFill>
                    <a:prstClr val="black">
                      <a:hueOff val="0"/>
                      <a:satOff val="0"/>
                      <a:lumOff val="0"/>
                      <a:alphaOff val="0"/>
                    </a:prstClr>
                  </a:solidFill>
                  <a:latin typeface="Arial Narrow" panose="020B0606020202030204" pitchFamily="34" charset="0"/>
                </a:rPr>
                <a:t>Qui sont les partenaires ? </a:t>
              </a:r>
            </a:p>
            <a:p>
              <a:pPr marL="171450" lvl="1" indent="-171450" defTabSz="400050" fontAlgn="auto">
                <a:lnSpc>
                  <a:spcPct val="90000"/>
                </a:lnSpc>
                <a:spcAft>
                  <a:spcPct val="15000"/>
                </a:spcAft>
                <a:buFont typeface="Arial" panose="020B0604020202020204" pitchFamily="34" charset="0"/>
                <a:buChar char="•"/>
              </a:pPr>
              <a:r>
                <a:rPr lang="fr-FR" sz="1200" dirty="0" smtClean="0">
                  <a:solidFill>
                    <a:prstClr val="black">
                      <a:hueOff val="0"/>
                      <a:satOff val="0"/>
                      <a:lumOff val="0"/>
                      <a:alphaOff val="0"/>
                    </a:prstClr>
                  </a:solidFill>
                  <a:latin typeface="Arial Narrow" panose="020B0606020202030204" pitchFamily="34" charset="0"/>
                </a:rPr>
                <a:t>Quelle est la politique de gestion des données ? </a:t>
              </a:r>
            </a:p>
            <a:p>
              <a:pPr marL="171450" lvl="1" indent="-171450" defTabSz="400050" fontAlgn="auto">
                <a:lnSpc>
                  <a:spcPct val="90000"/>
                </a:lnSpc>
                <a:spcAft>
                  <a:spcPct val="15000"/>
                </a:spcAft>
                <a:buFont typeface="Arial" panose="020B0604020202020204" pitchFamily="34" charset="0"/>
                <a:buChar char="•"/>
              </a:pPr>
              <a:r>
                <a:rPr lang="fr-FR" sz="1200" dirty="0" smtClean="0">
                  <a:solidFill>
                    <a:prstClr val="black">
                      <a:hueOff val="0"/>
                      <a:satOff val="0"/>
                      <a:lumOff val="0"/>
                      <a:alphaOff val="0"/>
                    </a:prstClr>
                  </a:solidFill>
                  <a:latin typeface="Arial Narrow" panose="020B0606020202030204" pitchFamily="34" charset="0"/>
                </a:rPr>
                <a:t>Qui est responsable de la gestion des données ? </a:t>
              </a:r>
            </a:p>
          </p:txBody>
        </p:sp>
        <p:sp>
          <p:nvSpPr>
            <p:cNvPr id="8" name="Forme libre 7"/>
            <p:cNvSpPr/>
            <p:nvPr/>
          </p:nvSpPr>
          <p:spPr>
            <a:xfrm>
              <a:off x="2699792" y="2026662"/>
              <a:ext cx="1800000" cy="431936"/>
            </a:xfrm>
            <a:custGeom>
              <a:avLst/>
              <a:gdLst>
                <a:gd name="connsiteX0" fmla="*/ 0 w 1391858"/>
                <a:gd name="connsiteY0" fmla="*/ 0 h 446767"/>
                <a:gd name="connsiteX1" fmla="*/ 1391858 w 1391858"/>
                <a:gd name="connsiteY1" fmla="*/ 0 h 446767"/>
                <a:gd name="connsiteX2" fmla="*/ 1391858 w 1391858"/>
                <a:gd name="connsiteY2" fmla="*/ 446767 h 446767"/>
                <a:gd name="connsiteX3" fmla="*/ 0 w 1391858"/>
                <a:gd name="connsiteY3" fmla="*/ 446767 h 446767"/>
                <a:gd name="connsiteX4" fmla="*/ 0 w 1391858"/>
                <a:gd name="connsiteY4" fmla="*/ 0 h 446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1858" h="446767">
                  <a:moveTo>
                    <a:pt x="0" y="0"/>
                  </a:moveTo>
                  <a:lnTo>
                    <a:pt x="1391858" y="0"/>
                  </a:lnTo>
                  <a:lnTo>
                    <a:pt x="1391858" y="446767"/>
                  </a:lnTo>
                  <a:lnTo>
                    <a:pt x="0" y="446767"/>
                  </a:lnTo>
                  <a:lnTo>
                    <a:pt x="0" y="0"/>
                  </a:lnTo>
                  <a:close/>
                </a:path>
              </a:pathLst>
            </a:cu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41910" tIns="0" rIns="43200" bIns="0" numCol="1" spcCol="1270" anchor="ctr" anchorCtr="0">
              <a:noAutofit/>
            </a:bodyPr>
            <a:lstStyle/>
            <a:p>
              <a:pPr algn="ctr" defTabSz="488950" fontAlgn="auto">
                <a:lnSpc>
                  <a:spcPct val="90000"/>
                </a:lnSpc>
                <a:spcAft>
                  <a:spcPct val="35000"/>
                </a:spcAft>
              </a:pPr>
              <a:r>
                <a:rPr lang="fr-FR" sz="1100" b="1" dirty="0" smtClean="0">
                  <a:solidFill>
                    <a:prstClr val="white"/>
                  </a:solidFill>
                </a:rPr>
                <a:t>Responsabilités dans le projet</a:t>
              </a:r>
            </a:p>
          </p:txBody>
        </p:sp>
      </p:grpSp>
      <p:grpSp>
        <p:nvGrpSpPr>
          <p:cNvPr id="5" name="Groupe 4"/>
          <p:cNvGrpSpPr/>
          <p:nvPr/>
        </p:nvGrpSpPr>
        <p:grpSpPr>
          <a:xfrm>
            <a:off x="4697335" y="995678"/>
            <a:ext cx="1980000" cy="1631798"/>
            <a:chOff x="4874519" y="748408"/>
            <a:chExt cx="1713706" cy="1631798"/>
          </a:xfrm>
        </p:grpSpPr>
        <p:sp>
          <p:nvSpPr>
            <p:cNvPr id="12" name="Forme libre 11"/>
            <p:cNvSpPr/>
            <p:nvPr/>
          </p:nvSpPr>
          <p:spPr>
            <a:xfrm>
              <a:off x="4883612" y="748408"/>
              <a:ext cx="1704612" cy="1271798"/>
            </a:xfrm>
            <a:custGeom>
              <a:avLst/>
              <a:gdLst>
                <a:gd name="connsiteX0" fmla="*/ 83119 w 1391858"/>
                <a:gd name="connsiteY0" fmla="*/ 0 h 1038993"/>
                <a:gd name="connsiteX1" fmla="*/ 1308739 w 1391858"/>
                <a:gd name="connsiteY1" fmla="*/ 0 h 1038993"/>
                <a:gd name="connsiteX2" fmla="*/ 1391858 w 1391858"/>
                <a:gd name="connsiteY2" fmla="*/ 83119 h 1038993"/>
                <a:gd name="connsiteX3" fmla="*/ 1391858 w 1391858"/>
                <a:gd name="connsiteY3" fmla="*/ 1038993 h 1038993"/>
                <a:gd name="connsiteX4" fmla="*/ 1391858 w 1391858"/>
                <a:gd name="connsiteY4" fmla="*/ 1038993 h 1038993"/>
                <a:gd name="connsiteX5" fmla="*/ 0 w 1391858"/>
                <a:gd name="connsiteY5" fmla="*/ 1038993 h 1038993"/>
                <a:gd name="connsiteX6" fmla="*/ 0 w 1391858"/>
                <a:gd name="connsiteY6" fmla="*/ 1038993 h 1038993"/>
                <a:gd name="connsiteX7" fmla="*/ 0 w 1391858"/>
                <a:gd name="connsiteY7" fmla="*/ 83119 h 1038993"/>
                <a:gd name="connsiteX8" fmla="*/ 83119 w 1391858"/>
                <a:gd name="connsiteY8" fmla="*/ 0 h 1038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1858" h="1038993">
                  <a:moveTo>
                    <a:pt x="83119" y="0"/>
                  </a:moveTo>
                  <a:lnTo>
                    <a:pt x="1308739" y="0"/>
                  </a:lnTo>
                  <a:cubicBezTo>
                    <a:pt x="1354644" y="0"/>
                    <a:pt x="1391858" y="37214"/>
                    <a:pt x="1391858" y="83119"/>
                  </a:cubicBezTo>
                  <a:lnTo>
                    <a:pt x="1391858" y="1038993"/>
                  </a:lnTo>
                  <a:lnTo>
                    <a:pt x="1391858" y="1038993"/>
                  </a:lnTo>
                  <a:lnTo>
                    <a:pt x="0" y="1038993"/>
                  </a:lnTo>
                  <a:lnTo>
                    <a:pt x="0" y="1038993"/>
                  </a:lnTo>
                  <a:lnTo>
                    <a:pt x="0" y="83119"/>
                  </a:lnTo>
                  <a:cubicBezTo>
                    <a:pt x="0" y="37214"/>
                    <a:pt x="37214" y="0"/>
                    <a:pt x="83119" y="0"/>
                  </a:cubicBezTo>
                  <a:close/>
                </a:path>
              </a:pathLst>
            </a:custGeom>
            <a:ln>
              <a:solidFill>
                <a:schemeClr val="accent3"/>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5775" tIns="58635" rIns="35775" bIns="11430" numCol="1" spcCol="1270" anchor="t" anchorCtr="0">
              <a:noAutofit/>
            </a:bodyPr>
            <a:lstStyle/>
            <a:p>
              <a:pPr marL="171450" indent="-171450" fontAlgn="auto">
                <a:spcBef>
                  <a:spcPts val="0"/>
                </a:spcBef>
                <a:spcAft>
                  <a:spcPts val="0"/>
                </a:spcAft>
                <a:buFont typeface="Arial" panose="020B0604020202020204" pitchFamily="34" charset="0"/>
                <a:buChar char="•"/>
              </a:pPr>
              <a:r>
                <a:rPr lang="fr-FR" sz="1200" dirty="0" smtClean="0">
                  <a:solidFill>
                    <a:prstClr val="black">
                      <a:hueOff val="0"/>
                      <a:satOff val="0"/>
                      <a:lumOff val="0"/>
                      <a:alphaOff val="0"/>
                    </a:prstClr>
                  </a:solidFill>
                  <a:latin typeface="Arial Narrow" panose="020B0606020202030204" pitchFamily="34" charset="0"/>
                </a:rPr>
                <a:t>Quelles données seront produites/utilisées au cours du projet ? (type, format, volume et accroissement…). </a:t>
              </a:r>
            </a:p>
            <a:p>
              <a:pPr marL="171450" indent="-171450" fontAlgn="auto">
                <a:spcBef>
                  <a:spcPts val="0"/>
                </a:spcBef>
                <a:spcAft>
                  <a:spcPts val="0"/>
                </a:spcAft>
                <a:buFont typeface="Arial" panose="020B0604020202020204" pitchFamily="34" charset="0"/>
                <a:buChar char="•"/>
              </a:pPr>
              <a:r>
                <a:rPr lang="fr-FR" sz="1200" dirty="0" smtClean="0">
                  <a:solidFill>
                    <a:prstClr val="black">
                      <a:hueOff val="0"/>
                      <a:satOff val="0"/>
                      <a:lumOff val="0"/>
                      <a:alphaOff val="0"/>
                    </a:prstClr>
                  </a:solidFill>
                  <a:latin typeface="Arial Narrow" panose="020B0606020202030204" pitchFamily="34" charset="0"/>
                </a:rPr>
                <a:t>Comment seront-elles produites ou transformées </a:t>
              </a:r>
              <a:r>
                <a:rPr lang="fr-FR" sz="900" dirty="0" smtClean="0">
                  <a:solidFill>
                    <a:prstClr val="black">
                      <a:hueOff val="0"/>
                      <a:satOff val="0"/>
                      <a:lumOff val="0"/>
                      <a:alphaOff val="0"/>
                    </a:prstClr>
                  </a:solidFill>
                </a:rPr>
                <a:t>?</a:t>
              </a:r>
            </a:p>
          </p:txBody>
        </p:sp>
        <p:sp>
          <p:nvSpPr>
            <p:cNvPr id="13" name="Forme libre 12"/>
            <p:cNvSpPr/>
            <p:nvPr/>
          </p:nvSpPr>
          <p:spPr>
            <a:xfrm>
              <a:off x="4874519" y="2020206"/>
              <a:ext cx="1713706" cy="360000"/>
            </a:xfrm>
            <a:custGeom>
              <a:avLst/>
              <a:gdLst>
                <a:gd name="connsiteX0" fmla="*/ 0 w 1391858"/>
                <a:gd name="connsiteY0" fmla="*/ 0 h 446767"/>
                <a:gd name="connsiteX1" fmla="*/ 1391858 w 1391858"/>
                <a:gd name="connsiteY1" fmla="*/ 0 h 446767"/>
                <a:gd name="connsiteX2" fmla="*/ 1391858 w 1391858"/>
                <a:gd name="connsiteY2" fmla="*/ 446767 h 446767"/>
                <a:gd name="connsiteX3" fmla="*/ 0 w 1391858"/>
                <a:gd name="connsiteY3" fmla="*/ 446767 h 446767"/>
                <a:gd name="connsiteX4" fmla="*/ 0 w 1391858"/>
                <a:gd name="connsiteY4" fmla="*/ 0 h 446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1858" h="446767">
                  <a:moveTo>
                    <a:pt x="0" y="0"/>
                  </a:moveTo>
                  <a:lnTo>
                    <a:pt x="1391858" y="0"/>
                  </a:lnTo>
                  <a:lnTo>
                    <a:pt x="1391858" y="446767"/>
                  </a:lnTo>
                  <a:lnTo>
                    <a:pt x="0" y="446767"/>
                  </a:lnTo>
                  <a:lnTo>
                    <a:pt x="0" y="0"/>
                  </a:lnTo>
                  <a:close/>
                </a:path>
              </a:pathLst>
            </a:custGeom>
            <a:solidFill>
              <a:schemeClr val="accent3"/>
            </a:solidFill>
            <a:ln>
              <a:solidFill>
                <a:schemeClr val="accent3"/>
              </a:solid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41910" tIns="0" rIns="43200" bIns="0" numCol="1" spcCol="1270" anchor="ctr" anchorCtr="0">
              <a:noAutofit/>
            </a:bodyPr>
            <a:lstStyle/>
            <a:p>
              <a:pPr algn="ctr" defTabSz="488950" fontAlgn="auto">
                <a:lnSpc>
                  <a:spcPct val="90000"/>
                </a:lnSpc>
                <a:spcAft>
                  <a:spcPct val="35000"/>
                </a:spcAft>
              </a:pPr>
              <a:r>
                <a:rPr lang="fr-FR" sz="1100" b="1" dirty="0" smtClean="0">
                  <a:solidFill>
                    <a:prstClr val="white"/>
                  </a:solidFill>
                </a:rPr>
                <a:t>Collecte des données</a:t>
              </a:r>
            </a:p>
          </p:txBody>
        </p:sp>
      </p:grpSp>
      <p:grpSp>
        <p:nvGrpSpPr>
          <p:cNvPr id="11" name="Groupe 10"/>
          <p:cNvGrpSpPr/>
          <p:nvPr/>
        </p:nvGrpSpPr>
        <p:grpSpPr>
          <a:xfrm>
            <a:off x="7016735" y="3745757"/>
            <a:ext cx="1980000" cy="1087016"/>
            <a:chOff x="6990524" y="1730550"/>
            <a:chExt cx="1846672" cy="1487023"/>
          </a:xfrm>
        </p:grpSpPr>
        <p:sp>
          <p:nvSpPr>
            <p:cNvPr id="20" name="Forme libre 19"/>
            <p:cNvSpPr/>
            <p:nvPr/>
          </p:nvSpPr>
          <p:spPr>
            <a:xfrm>
              <a:off x="6990524" y="1730550"/>
              <a:ext cx="1846672" cy="1038992"/>
            </a:xfrm>
            <a:custGeom>
              <a:avLst/>
              <a:gdLst>
                <a:gd name="connsiteX0" fmla="*/ 83119 w 1391858"/>
                <a:gd name="connsiteY0" fmla="*/ 0 h 1038993"/>
                <a:gd name="connsiteX1" fmla="*/ 1308739 w 1391858"/>
                <a:gd name="connsiteY1" fmla="*/ 0 h 1038993"/>
                <a:gd name="connsiteX2" fmla="*/ 1391858 w 1391858"/>
                <a:gd name="connsiteY2" fmla="*/ 83119 h 1038993"/>
                <a:gd name="connsiteX3" fmla="*/ 1391858 w 1391858"/>
                <a:gd name="connsiteY3" fmla="*/ 1038993 h 1038993"/>
                <a:gd name="connsiteX4" fmla="*/ 1391858 w 1391858"/>
                <a:gd name="connsiteY4" fmla="*/ 1038993 h 1038993"/>
                <a:gd name="connsiteX5" fmla="*/ 0 w 1391858"/>
                <a:gd name="connsiteY5" fmla="*/ 1038993 h 1038993"/>
                <a:gd name="connsiteX6" fmla="*/ 0 w 1391858"/>
                <a:gd name="connsiteY6" fmla="*/ 1038993 h 1038993"/>
                <a:gd name="connsiteX7" fmla="*/ 0 w 1391858"/>
                <a:gd name="connsiteY7" fmla="*/ 83119 h 1038993"/>
                <a:gd name="connsiteX8" fmla="*/ 83119 w 1391858"/>
                <a:gd name="connsiteY8" fmla="*/ 0 h 1038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1858" h="1038993">
                  <a:moveTo>
                    <a:pt x="83119" y="0"/>
                  </a:moveTo>
                  <a:lnTo>
                    <a:pt x="1308739" y="0"/>
                  </a:lnTo>
                  <a:cubicBezTo>
                    <a:pt x="1354644" y="0"/>
                    <a:pt x="1391858" y="37214"/>
                    <a:pt x="1391858" y="83119"/>
                  </a:cubicBezTo>
                  <a:lnTo>
                    <a:pt x="1391858" y="1038993"/>
                  </a:lnTo>
                  <a:lnTo>
                    <a:pt x="1391858" y="1038993"/>
                  </a:lnTo>
                  <a:lnTo>
                    <a:pt x="0" y="1038993"/>
                  </a:lnTo>
                  <a:lnTo>
                    <a:pt x="0" y="1038993"/>
                  </a:lnTo>
                  <a:lnTo>
                    <a:pt x="0" y="83119"/>
                  </a:lnTo>
                  <a:cubicBezTo>
                    <a:pt x="0" y="37214"/>
                    <a:pt x="37214" y="0"/>
                    <a:pt x="83119" y="0"/>
                  </a:cubicBezTo>
                  <a:close/>
                </a:path>
              </a:pathLst>
            </a:custGeom>
            <a:ln>
              <a:solidFill>
                <a:schemeClr val="accent4"/>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5775" tIns="58635" rIns="43200" bIns="11430" numCol="1" spcCol="1270" anchor="t" anchorCtr="0">
              <a:noAutofit/>
            </a:bodyPr>
            <a:lstStyle/>
            <a:p>
              <a:pPr marL="171450" indent="-171450" fontAlgn="auto">
                <a:spcBef>
                  <a:spcPts val="0"/>
                </a:spcBef>
                <a:spcAft>
                  <a:spcPts val="0"/>
                </a:spcAft>
                <a:buFont typeface="Arial" panose="020B0604020202020204" pitchFamily="34" charset="0"/>
                <a:buChar char="•"/>
              </a:pPr>
              <a:r>
                <a:rPr lang="fr-FR" sz="1200" dirty="0" smtClean="0">
                  <a:solidFill>
                    <a:prstClr val="black">
                      <a:hueOff val="0"/>
                      <a:satOff val="0"/>
                      <a:lumOff val="0"/>
                      <a:alphaOff val="0"/>
                    </a:prstClr>
                  </a:solidFill>
                  <a:latin typeface="Arial Narrow" panose="020B0606020202030204" pitchFamily="34" charset="0"/>
                </a:rPr>
                <a:t>Comment, où, par qui, seront stockées, sauvegardées et sécurisées les données ?</a:t>
              </a:r>
            </a:p>
          </p:txBody>
        </p:sp>
        <p:sp>
          <p:nvSpPr>
            <p:cNvPr id="21" name="Forme libre 20"/>
            <p:cNvSpPr/>
            <p:nvPr/>
          </p:nvSpPr>
          <p:spPr>
            <a:xfrm>
              <a:off x="6995823" y="2770806"/>
              <a:ext cx="1841373" cy="446767"/>
            </a:xfrm>
            <a:custGeom>
              <a:avLst/>
              <a:gdLst>
                <a:gd name="connsiteX0" fmla="*/ 0 w 1391858"/>
                <a:gd name="connsiteY0" fmla="*/ 0 h 446767"/>
                <a:gd name="connsiteX1" fmla="*/ 1391858 w 1391858"/>
                <a:gd name="connsiteY1" fmla="*/ 0 h 446767"/>
                <a:gd name="connsiteX2" fmla="*/ 1391858 w 1391858"/>
                <a:gd name="connsiteY2" fmla="*/ 446767 h 446767"/>
                <a:gd name="connsiteX3" fmla="*/ 0 w 1391858"/>
                <a:gd name="connsiteY3" fmla="*/ 446767 h 446767"/>
                <a:gd name="connsiteX4" fmla="*/ 0 w 1391858"/>
                <a:gd name="connsiteY4" fmla="*/ 0 h 446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1858" h="446767">
                  <a:moveTo>
                    <a:pt x="0" y="0"/>
                  </a:moveTo>
                  <a:lnTo>
                    <a:pt x="1391858" y="0"/>
                  </a:lnTo>
                  <a:lnTo>
                    <a:pt x="1391858" y="446767"/>
                  </a:lnTo>
                  <a:lnTo>
                    <a:pt x="0" y="446767"/>
                  </a:lnTo>
                  <a:lnTo>
                    <a:pt x="0" y="0"/>
                  </a:lnTo>
                  <a:close/>
                </a:path>
              </a:pathLst>
            </a:custGeom>
            <a:solidFill>
              <a:schemeClr val="accent4"/>
            </a:solidFill>
            <a:ln>
              <a:solidFill>
                <a:schemeClr val="accent4"/>
              </a:solid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41910" tIns="0" rIns="43200" bIns="0" numCol="1" spcCol="1270" anchor="ctr" anchorCtr="0">
              <a:noAutofit/>
            </a:bodyPr>
            <a:lstStyle/>
            <a:p>
              <a:pPr algn="ctr" defTabSz="488950" fontAlgn="auto">
                <a:lnSpc>
                  <a:spcPct val="90000"/>
                </a:lnSpc>
                <a:spcAft>
                  <a:spcPct val="35000"/>
                </a:spcAft>
              </a:pPr>
              <a:r>
                <a:rPr lang="fr-FR" sz="1100" b="1" dirty="0" smtClean="0">
                  <a:solidFill>
                    <a:prstClr val="white"/>
                  </a:solidFill>
                </a:rPr>
                <a:t>Sauvegarde des données</a:t>
              </a:r>
            </a:p>
          </p:txBody>
        </p:sp>
      </p:grpSp>
      <p:grpSp>
        <p:nvGrpSpPr>
          <p:cNvPr id="14" name="Groupe 13"/>
          <p:cNvGrpSpPr/>
          <p:nvPr/>
        </p:nvGrpSpPr>
        <p:grpSpPr>
          <a:xfrm>
            <a:off x="6936387" y="1858910"/>
            <a:ext cx="1980000" cy="1527668"/>
            <a:chOff x="7009875" y="3645023"/>
            <a:chExt cx="1800000" cy="1927736"/>
          </a:xfrm>
        </p:grpSpPr>
        <p:sp>
          <p:nvSpPr>
            <p:cNvPr id="24" name="Forme libre 23"/>
            <p:cNvSpPr/>
            <p:nvPr/>
          </p:nvSpPr>
          <p:spPr>
            <a:xfrm>
              <a:off x="7009875" y="3645023"/>
              <a:ext cx="1800000" cy="1499643"/>
            </a:xfrm>
            <a:custGeom>
              <a:avLst/>
              <a:gdLst>
                <a:gd name="connsiteX0" fmla="*/ 83119 w 1391858"/>
                <a:gd name="connsiteY0" fmla="*/ 0 h 1038993"/>
                <a:gd name="connsiteX1" fmla="*/ 1308739 w 1391858"/>
                <a:gd name="connsiteY1" fmla="*/ 0 h 1038993"/>
                <a:gd name="connsiteX2" fmla="*/ 1391858 w 1391858"/>
                <a:gd name="connsiteY2" fmla="*/ 83119 h 1038993"/>
                <a:gd name="connsiteX3" fmla="*/ 1391858 w 1391858"/>
                <a:gd name="connsiteY3" fmla="*/ 1038993 h 1038993"/>
                <a:gd name="connsiteX4" fmla="*/ 1391858 w 1391858"/>
                <a:gd name="connsiteY4" fmla="*/ 1038993 h 1038993"/>
                <a:gd name="connsiteX5" fmla="*/ 0 w 1391858"/>
                <a:gd name="connsiteY5" fmla="*/ 1038993 h 1038993"/>
                <a:gd name="connsiteX6" fmla="*/ 0 w 1391858"/>
                <a:gd name="connsiteY6" fmla="*/ 1038993 h 1038993"/>
                <a:gd name="connsiteX7" fmla="*/ 0 w 1391858"/>
                <a:gd name="connsiteY7" fmla="*/ 83119 h 1038993"/>
                <a:gd name="connsiteX8" fmla="*/ 83119 w 1391858"/>
                <a:gd name="connsiteY8" fmla="*/ 0 h 1038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1858" h="1038993">
                  <a:moveTo>
                    <a:pt x="83119" y="0"/>
                  </a:moveTo>
                  <a:lnTo>
                    <a:pt x="1308739" y="0"/>
                  </a:lnTo>
                  <a:cubicBezTo>
                    <a:pt x="1354644" y="0"/>
                    <a:pt x="1391858" y="37214"/>
                    <a:pt x="1391858" y="83119"/>
                  </a:cubicBezTo>
                  <a:lnTo>
                    <a:pt x="1391858" y="1038993"/>
                  </a:lnTo>
                  <a:lnTo>
                    <a:pt x="1391858" y="1038993"/>
                  </a:lnTo>
                  <a:lnTo>
                    <a:pt x="0" y="1038993"/>
                  </a:lnTo>
                  <a:lnTo>
                    <a:pt x="0" y="1038993"/>
                  </a:lnTo>
                  <a:lnTo>
                    <a:pt x="0" y="83119"/>
                  </a:lnTo>
                  <a:cubicBezTo>
                    <a:pt x="0" y="37214"/>
                    <a:pt x="37214" y="0"/>
                    <a:pt x="83119" y="0"/>
                  </a:cubicBezTo>
                  <a:close/>
                </a:path>
              </a:pathLst>
            </a:custGeom>
            <a:ln>
              <a:solidFill>
                <a:schemeClr val="accent6"/>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5775" tIns="58635" rIns="43200" bIns="11430" numCol="1" spcCol="1270" anchor="t" anchorCtr="0">
              <a:noAutofit/>
            </a:bodyPr>
            <a:lstStyle/>
            <a:p>
              <a:pPr marL="171450" indent="-171450" fontAlgn="auto">
                <a:spcBef>
                  <a:spcPts val="0"/>
                </a:spcBef>
                <a:spcAft>
                  <a:spcPts val="0"/>
                </a:spcAft>
                <a:buFont typeface="Arial" panose="020B0604020202020204" pitchFamily="34" charset="0"/>
                <a:buChar char="•"/>
              </a:pPr>
              <a:r>
                <a:rPr lang="fr-FR" sz="1200" dirty="0" smtClean="0">
                  <a:solidFill>
                    <a:prstClr val="black">
                      <a:hueOff val="0"/>
                      <a:satOff val="0"/>
                      <a:lumOff val="0"/>
                      <a:alphaOff val="0"/>
                    </a:prstClr>
                  </a:solidFill>
                  <a:latin typeface="Arial Narrow" panose="020B0606020202030204" pitchFamily="34" charset="0"/>
                </a:rPr>
                <a:t>Comment les données seront  elles identifiées, décrites  ?</a:t>
              </a:r>
            </a:p>
            <a:p>
              <a:pPr marL="171450" indent="-171450" fontAlgn="auto">
                <a:spcBef>
                  <a:spcPts val="0"/>
                </a:spcBef>
                <a:spcAft>
                  <a:spcPts val="0"/>
                </a:spcAft>
                <a:buFont typeface="Arial" panose="020B0604020202020204" pitchFamily="34" charset="0"/>
                <a:buChar char="•"/>
              </a:pPr>
              <a:r>
                <a:rPr lang="fr-FR" sz="1200" dirty="0" smtClean="0">
                  <a:solidFill>
                    <a:prstClr val="black">
                      <a:hueOff val="0"/>
                      <a:satOff val="0"/>
                      <a:lumOff val="0"/>
                      <a:alphaOff val="0"/>
                    </a:prstClr>
                  </a:solidFill>
                  <a:latin typeface="Arial Narrow" panose="020B0606020202030204" pitchFamily="34" charset="0"/>
                </a:rPr>
                <a:t>Quels standards de métadonnées utilisera t’on ? </a:t>
              </a:r>
            </a:p>
            <a:p>
              <a:pPr marL="171450" indent="-171450" fontAlgn="auto">
                <a:spcBef>
                  <a:spcPts val="0"/>
                </a:spcBef>
                <a:spcAft>
                  <a:spcPts val="0"/>
                </a:spcAft>
                <a:buFont typeface="Arial" panose="020B0604020202020204" pitchFamily="34" charset="0"/>
                <a:buChar char="•"/>
              </a:pPr>
              <a:r>
                <a:rPr lang="fr-FR" sz="1200" dirty="0" smtClean="0">
                  <a:solidFill>
                    <a:prstClr val="black">
                      <a:hueOff val="0"/>
                      <a:satOff val="0"/>
                      <a:lumOff val="0"/>
                      <a:alphaOff val="0"/>
                    </a:prstClr>
                  </a:solidFill>
                  <a:latin typeface="Arial Narrow" panose="020B0606020202030204" pitchFamily="34" charset="0"/>
                </a:rPr>
                <a:t>Comment seront générées les métadonnées ?</a:t>
              </a:r>
            </a:p>
            <a:p>
              <a:pPr algn="ctr" fontAlgn="auto">
                <a:spcBef>
                  <a:spcPts val="0"/>
                </a:spcBef>
                <a:spcAft>
                  <a:spcPts val="0"/>
                </a:spcAft>
              </a:pPr>
              <a:endParaRPr lang="fr-FR" sz="1200" dirty="0" smtClean="0">
                <a:solidFill>
                  <a:prstClr val="black">
                    <a:hueOff val="0"/>
                    <a:satOff val="0"/>
                    <a:lumOff val="0"/>
                    <a:alphaOff val="0"/>
                  </a:prstClr>
                </a:solidFill>
              </a:endParaRPr>
            </a:p>
          </p:txBody>
        </p:sp>
        <p:sp>
          <p:nvSpPr>
            <p:cNvPr id="25" name="Forme libre 24"/>
            <p:cNvSpPr/>
            <p:nvPr/>
          </p:nvSpPr>
          <p:spPr>
            <a:xfrm>
              <a:off x="7009875" y="5118482"/>
              <a:ext cx="1800000" cy="454277"/>
            </a:xfrm>
            <a:custGeom>
              <a:avLst/>
              <a:gdLst>
                <a:gd name="connsiteX0" fmla="*/ 0 w 1391858"/>
                <a:gd name="connsiteY0" fmla="*/ 0 h 446767"/>
                <a:gd name="connsiteX1" fmla="*/ 1391858 w 1391858"/>
                <a:gd name="connsiteY1" fmla="*/ 0 h 446767"/>
                <a:gd name="connsiteX2" fmla="*/ 1391858 w 1391858"/>
                <a:gd name="connsiteY2" fmla="*/ 446767 h 446767"/>
                <a:gd name="connsiteX3" fmla="*/ 0 w 1391858"/>
                <a:gd name="connsiteY3" fmla="*/ 446767 h 446767"/>
                <a:gd name="connsiteX4" fmla="*/ 0 w 1391858"/>
                <a:gd name="connsiteY4" fmla="*/ 0 h 446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1858" h="446767">
                  <a:moveTo>
                    <a:pt x="0" y="0"/>
                  </a:moveTo>
                  <a:lnTo>
                    <a:pt x="1391858" y="0"/>
                  </a:lnTo>
                  <a:lnTo>
                    <a:pt x="1391858" y="446767"/>
                  </a:lnTo>
                  <a:lnTo>
                    <a:pt x="0" y="446767"/>
                  </a:lnTo>
                  <a:lnTo>
                    <a:pt x="0" y="0"/>
                  </a:lnTo>
                  <a:close/>
                </a:path>
              </a:pathLst>
            </a:custGeom>
            <a:solidFill>
              <a:schemeClr val="accent6"/>
            </a:solidFill>
            <a:ln>
              <a:solidFill>
                <a:schemeClr val="accent6"/>
              </a:solid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41910" tIns="0" rIns="43200" bIns="0" numCol="1" spcCol="1270" anchor="ctr" anchorCtr="0">
              <a:noAutofit/>
            </a:bodyPr>
            <a:lstStyle/>
            <a:p>
              <a:pPr algn="ctr" defTabSz="488950" fontAlgn="auto">
                <a:lnSpc>
                  <a:spcPct val="90000"/>
                </a:lnSpc>
                <a:spcAft>
                  <a:spcPct val="35000"/>
                </a:spcAft>
              </a:pPr>
              <a:r>
                <a:rPr lang="fr-FR" sz="1100" b="1" dirty="0" smtClean="0">
                  <a:solidFill>
                    <a:prstClr val="white"/>
                  </a:solidFill>
                </a:rPr>
                <a:t>Documentation des données</a:t>
              </a:r>
            </a:p>
          </p:txBody>
        </p:sp>
      </p:grpSp>
      <p:grpSp>
        <p:nvGrpSpPr>
          <p:cNvPr id="17" name="Groupe 16"/>
          <p:cNvGrpSpPr/>
          <p:nvPr/>
        </p:nvGrpSpPr>
        <p:grpSpPr>
          <a:xfrm>
            <a:off x="1441333" y="4863756"/>
            <a:ext cx="1980002" cy="1120746"/>
            <a:chOff x="2342225" y="4634382"/>
            <a:chExt cx="1440001" cy="1398993"/>
          </a:xfrm>
        </p:grpSpPr>
        <p:sp>
          <p:nvSpPr>
            <p:cNvPr id="33" name="Forme libre 32"/>
            <p:cNvSpPr/>
            <p:nvPr/>
          </p:nvSpPr>
          <p:spPr>
            <a:xfrm>
              <a:off x="2342225" y="4634382"/>
              <a:ext cx="1440000" cy="1038993"/>
            </a:xfrm>
            <a:custGeom>
              <a:avLst/>
              <a:gdLst>
                <a:gd name="connsiteX0" fmla="*/ 83119 w 1391858"/>
                <a:gd name="connsiteY0" fmla="*/ 0 h 1038993"/>
                <a:gd name="connsiteX1" fmla="*/ 1308739 w 1391858"/>
                <a:gd name="connsiteY1" fmla="*/ 0 h 1038993"/>
                <a:gd name="connsiteX2" fmla="*/ 1391858 w 1391858"/>
                <a:gd name="connsiteY2" fmla="*/ 83119 h 1038993"/>
                <a:gd name="connsiteX3" fmla="*/ 1391858 w 1391858"/>
                <a:gd name="connsiteY3" fmla="*/ 1038993 h 1038993"/>
                <a:gd name="connsiteX4" fmla="*/ 1391858 w 1391858"/>
                <a:gd name="connsiteY4" fmla="*/ 1038993 h 1038993"/>
                <a:gd name="connsiteX5" fmla="*/ 0 w 1391858"/>
                <a:gd name="connsiteY5" fmla="*/ 1038993 h 1038993"/>
                <a:gd name="connsiteX6" fmla="*/ 0 w 1391858"/>
                <a:gd name="connsiteY6" fmla="*/ 1038993 h 1038993"/>
                <a:gd name="connsiteX7" fmla="*/ 0 w 1391858"/>
                <a:gd name="connsiteY7" fmla="*/ 83119 h 1038993"/>
                <a:gd name="connsiteX8" fmla="*/ 83119 w 1391858"/>
                <a:gd name="connsiteY8" fmla="*/ 0 h 1038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1858" h="1038993">
                  <a:moveTo>
                    <a:pt x="83119" y="0"/>
                  </a:moveTo>
                  <a:lnTo>
                    <a:pt x="1308739" y="0"/>
                  </a:lnTo>
                  <a:cubicBezTo>
                    <a:pt x="1354644" y="0"/>
                    <a:pt x="1391858" y="37214"/>
                    <a:pt x="1391858" y="83119"/>
                  </a:cubicBezTo>
                  <a:lnTo>
                    <a:pt x="1391858" y="1038993"/>
                  </a:lnTo>
                  <a:lnTo>
                    <a:pt x="1391858" y="1038993"/>
                  </a:lnTo>
                  <a:lnTo>
                    <a:pt x="0" y="1038993"/>
                  </a:lnTo>
                  <a:lnTo>
                    <a:pt x="0" y="1038993"/>
                  </a:lnTo>
                  <a:lnTo>
                    <a:pt x="0" y="83119"/>
                  </a:lnTo>
                  <a:cubicBezTo>
                    <a:pt x="0" y="37214"/>
                    <a:pt x="37214" y="0"/>
                    <a:pt x="83119" y="0"/>
                  </a:cubicBezTo>
                  <a:close/>
                </a:path>
              </a:pathLst>
            </a:custGeom>
            <a:ln>
              <a:solidFill>
                <a:schemeClr val="accent4"/>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5775" tIns="58635" rIns="43200" bIns="11430" numCol="1" spcCol="1270" anchor="t" anchorCtr="0">
              <a:noAutofit/>
            </a:bodyPr>
            <a:lstStyle/>
            <a:p>
              <a:pPr marL="171450" indent="-171450" fontAlgn="auto">
                <a:spcBef>
                  <a:spcPts val="0"/>
                </a:spcBef>
                <a:spcAft>
                  <a:spcPts val="0"/>
                </a:spcAft>
                <a:buFont typeface="Arial" panose="020B0604020202020204" pitchFamily="34" charset="0"/>
                <a:buChar char="•"/>
              </a:pPr>
              <a:r>
                <a:rPr lang="fr-FR" sz="1200" dirty="0" smtClean="0">
                  <a:solidFill>
                    <a:prstClr val="black">
                      <a:hueOff val="0"/>
                      <a:satOff val="0"/>
                      <a:lumOff val="0"/>
                      <a:alphaOff val="0"/>
                    </a:prstClr>
                  </a:solidFill>
                  <a:latin typeface="Arial Narrow" panose="020B0606020202030204" pitchFamily="34" charset="0"/>
                </a:rPr>
                <a:t>Qui sera propriétaire des données produites ?</a:t>
              </a:r>
            </a:p>
            <a:p>
              <a:pPr marL="171450" indent="-171450" fontAlgn="auto">
                <a:spcBef>
                  <a:spcPts val="0"/>
                </a:spcBef>
                <a:spcAft>
                  <a:spcPts val="0"/>
                </a:spcAft>
                <a:buFont typeface="Arial" panose="020B0604020202020204" pitchFamily="34" charset="0"/>
                <a:buChar char="•"/>
              </a:pPr>
              <a:r>
                <a:rPr lang="fr-FR" sz="1200" dirty="0" smtClean="0">
                  <a:solidFill>
                    <a:prstClr val="black">
                      <a:hueOff val="0"/>
                      <a:satOff val="0"/>
                      <a:lumOff val="0"/>
                      <a:alphaOff val="0"/>
                    </a:prstClr>
                  </a:solidFill>
                  <a:latin typeface="Arial Narrow" panose="020B0606020202030204" pitchFamily="34" charset="0"/>
                </a:rPr>
                <a:t>Des données externes seront-elles utilisées ? </a:t>
              </a:r>
            </a:p>
            <a:p>
              <a:pPr algn="ctr" fontAlgn="auto">
                <a:spcBef>
                  <a:spcPts val="0"/>
                </a:spcBef>
                <a:spcAft>
                  <a:spcPts val="0"/>
                </a:spcAft>
              </a:pPr>
              <a:endParaRPr lang="fr-FR" sz="1200" dirty="0" smtClean="0">
                <a:solidFill>
                  <a:prstClr val="black">
                    <a:hueOff val="0"/>
                    <a:satOff val="0"/>
                    <a:lumOff val="0"/>
                    <a:alphaOff val="0"/>
                  </a:prstClr>
                </a:solidFill>
                <a:latin typeface="Arial Narrow" panose="020B0606020202030204" pitchFamily="34" charset="0"/>
              </a:endParaRPr>
            </a:p>
          </p:txBody>
        </p:sp>
        <p:sp>
          <p:nvSpPr>
            <p:cNvPr id="34" name="Forme libre 33"/>
            <p:cNvSpPr/>
            <p:nvPr/>
          </p:nvSpPr>
          <p:spPr>
            <a:xfrm>
              <a:off x="2342226" y="5673375"/>
              <a:ext cx="1440000" cy="360000"/>
            </a:xfrm>
            <a:custGeom>
              <a:avLst/>
              <a:gdLst>
                <a:gd name="connsiteX0" fmla="*/ 0 w 1391858"/>
                <a:gd name="connsiteY0" fmla="*/ 0 h 446767"/>
                <a:gd name="connsiteX1" fmla="*/ 1391858 w 1391858"/>
                <a:gd name="connsiteY1" fmla="*/ 0 h 446767"/>
                <a:gd name="connsiteX2" fmla="*/ 1391858 w 1391858"/>
                <a:gd name="connsiteY2" fmla="*/ 446767 h 446767"/>
                <a:gd name="connsiteX3" fmla="*/ 0 w 1391858"/>
                <a:gd name="connsiteY3" fmla="*/ 446767 h 446767"/>
                <a:gd name="connsiteX4" fmla="*/ 0 w 1391858"/>
                <a:gd name="connsiteY4" fmla="*/ 0 h 446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1858" h="446767">
                  <a:moveTo>
                    <a:pt x="0" y="0"/>
                  </a:moveTo>
                  <a:lnTo>
                    <a:pt x="1391858" y="0"/>
                  </a:lnTo>
                  <a:lnTo>
                    <a:pt x="1391858" y="446767"/>
                  </a:lnTo>
                  <a:lnTo>
                    <a:pt x="0" y="446767"/>
                  </a:lnTo>
                  <a:lnTo>
                    <a:pt x="0" y="0"/>
                  </a:lnTo>
                  <a:close/>
                </a:path>
              </a:pathLst>
            </a:custGeom>
            <a:solidFill>
              <a:schemeClr val="accent4"/>
            </a:solidFill>
            <a:ln>
              <a:solidFill>
                <a:schemeClr val="accent4"/>
              </a:solid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41910" tIns="0" rIns="43200" bIns="0" numCol="1" spcCol="1270" anchor="ctr" anchorCtr="0">
              <a:noAutofit/>
            </a:bodyPr>
            <a:lstStyle/>
            <a:p>
              <a:pPr algn="ctr" defTabSz="488950" fontAlgn="auto">
                <a:lnSpc>
                  <a:spcPct val="90000"/>
                </a:lnSpc>
                <a:spcAft>
                  <a:spcPct val="35000"/>
                </a:spcAft>
              </a:pPr>
              <a:r>
                <a:rPr lang="fr-FR" sz="1100" b="1" dirty="0" smtClean="0">
                  <a:solidFill>
                    <a:prstClr val="white"/>
                  </a:solidFill>
                </a:rPr>
                <a:t>Propriété intellectuelle</a:t>
              </a:r>
            </a:p>
          </p:txBody>
        </p:sp>
      </p:grpSp>
      <p:grpSp>
        <p:nvGrpSpPr>
          <p:cNvPr id="18" name="Groupe 17"/>
          <p:cNvGrpSpPr/>
          <p:nvPr/>
        </p:nvGrpSpPr>
        <p:grpSpPr>
          <a:xfrm>
            <a:off x="149550" y="2854811"/>
            <a:ext cx="1980000" cy="1781380"/>
            <a:chOff x="467544" y="3645023"/>
            <a:chExt cx="1800000" cy="1645473"/>
          </a:xfrm>
        </p:grpSpPr>
        <p:sp>
          <p:nvSpPr>
            <p:cNvPr id="37" name="Forme libre 36"/>
            <p:cNvSpPr/>
            <p:nvPr/>
          </p:nvSpPr>
          <p:spPr>
            <a:xfrm>
              <a:off x="467544" y="3645023"/>
              <a:ext cx="1800000" cy="1285473"/>
            </a:xfrm>
            <a:custGeom>
              <a:avLst/>
              <a:gdLst>
                <a:gd name="connsiteX0" fmla="*/ 83119 w 1391858"/>
                <a:gd name="connsiteY0" fmla="*/ 0 h 1038993"/>
                <a:gd name="connsiteX1" fmla="*/ 1308739 w 1391858"/>
                <a:gd name="connsiteY1" fmla="*/ 0 h 1038993"/>
                <a:gd name="connsiteX2" fmla="*/ 1391858 w 1391858"/>
                <a:gd name="connsiteY2" fmla="*/ 83119 h 1038993"/>
                <a:gd name="connsiteX3" fmla="*/ 1391858 w 1391858"/>
                <a:gd name="connsiteY3" fmla="*/ 1038993 h 1038993"/>
                <a:gd name="connsiteX4" fmla="*/ 1391858 w 1391858"/>
                <a:gd name="connsiteY4" fmla="*/ 1038993 h 1038993"/>
                <a:gd name="connsiteX5" fmla="*/ 0 w 1391858"/>
                <a:gd name="connsiteY5" fmla="*/ 1038993 h 1038993"/>
                <a:gd name="connsiteX6" fmla="*/ 0 w 1391858"/>
                <a:gd name="connsiteY6" fmla="*/ 1038993 h 1038993"/>
                <a:gd name="connsiteX7" fmla="*/ 0 w 1391858"/>
                <a:gd name="connsiteY7" fmla="*/ 83119 h 1038993"/>
                <a:gd name="connsiteX8" fmla="*/ 83119 w 1391858"/>
                <a:gd name="connsiteY8" fmla="*/ 0 h 1038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1858" h="1038993">
                  <a:moveTo>
                    <a:pt x="83119" y="0"/>
                  </a:moveTo>
                  <a:lnTo>
                    <a:pt x="1308739" y="0"/>
                  </a:lnTo>
                  <a:cubicBezTo>
                    <a:pt x="1354644" y="0"/>
                    <a:pt x="1391858" y="37214"/>
                    <a:pt x="1391858" y="83119"/>
                  </a:cubicBezTo>
                  <a:lnTo>
                    <a:pt x="1391858" y="1038993"/>
                  </a:lnTo>
                  <a:lnTo>
                    <a:pt x="1391858" y="1038993"/>
                  </a:lnTo>
                  <a:lnTo>
                    <a:pt x="0" y="1038993"/>
                  </a:lnTo>
                  <a:lnTo>
                    <a:pt x="0" y="1038993"/>
                  </a:lnTo>
                  <a:lnTo>
                    <a:pt x="0" y="83119"/>
                  </a:lnTo>
                  <a:cubicBezTo>
                    <a:pt x="0" y="37214"/>
                    <a:pt x="37214" y="0"/>
                    <a:pt x="83119" y="0"/>
                  </a:cubicBezTo>
                  <a:close/>
                </a:path>
              </a:pathLst>
            </a:custGeom>
            <a:ln>
              <a:solidFill>
                <a:schemeClr val="accent6"/>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5775" tIns="58635" rIns="43200" bIns="11430" numCol="1" spcCol="1270" anchor="t" anchorCtr="0">
              <a:noAutofit/>
            </a:bodyPr>
            <a:lstStyle/>
            <a:p>
              <a:pPr marL="171450" indent="-171450">
                <a:buFont typeface="Arial" panose="020B0604020202020204" pitchFamily="34" charset="0"/>
                <a:buChar char="•"/>
              </a:pPr>
              <a:r>
                <a:rPr lang="en-US" sz="1200" dirty="0" smtClean="0">
                  <a:solidFill>
                    <a:prstClr val="black">
                      <a:hueOff val="0"/>
                      <a:satOff val="0"/>
                      <a:lumOff val="0"/>
                      <a:alphaOff val="0"/>
                    </a:prstClr>
                  </a:solidFill>
                  <a:latin typeface="Arial Narrow" panose="020B0606020202030204" pitchFamily="34" charset="0"/>
                </a:rPr>
                <a:t>Qui </a:t>
              </a:r>
              <a:r>
                <a:rPr lang="en-US" sz="1200" dirty="0" err="1" smtClean="0">
                  <a:solidFill>
                    <a:prstClr val="black">
                      <a:hueOff val="0"/>
                      <a:satOff val="0"/>
                      <a:lumOff val="0"/>
                      <a:alphaOff val="0"/>
                    </a:prstClr>
                  </a:solidFill>
                  <a:latin typeface="Arial Narrow" panose="020B0606020202030204" pitchFamily="34" charset="0"/>
                </a:rPr>
                <a:t>pourra</a:t>
              </a:r>
              <a:r>
                <a:rPr lang="en-US" sz="1200" dirty="0" smtClean="0">
                  <a:solidFill>
                    <a:prstClr val="black">
                      <a:hueOff val="0"/>
                      <a:satOff val="0"/>
                      <a:lumOff val="0"/>
                      <a:alphaOff val="0"/>
                    </a:prstClr>
                  </a:solidFill>
                  <a:latin typeface="Arial Narrow" panose="020B0606020202030204" pitchFamily="34" charset="0"/>
                </a:rPr>
                <a:t> </a:t>
              </a:r>
              <a:r>
                <a:rPr lang="en-US" sz="1200" dirty="0" err="1" smtClean="0">
                  <a:solidFill>
                    <a:prstClr val="black">
                      <a:hueOff val="0"/>
                      <a:satOff val="0"/>
                      <a:lumOff val="0"/>
                      <a:alphaOff val="0"/>
                    </a:prstClr>
                  </a:solidFill>
                  <a:latin typeface="Arial Narrow" panose="020B0606020202030204" pitchFamily="34" charset="0"/>
                </a:rPr>
                <a:t>accéder</a:t>
              </a:r>
              <a:r>
                <a:rPr lang="en-US" sz="1200" dirty="0" smtClean="0">
                  <a:solidFill>
                    <a:prstClr val="black">
                      <a:hueOff val="0"/>
                      <a:satOff val="0"/>
                      <a:lumOff val="0"/>
                      <a:alphaOff val="0"/>
                    </a:prstClr>
                  </a:solidFill>
                  <a:latin typeface="Arial Narrow" panose="020B0606020202030204" pitchFamily="34" charset="0"/>
                </a:rPr>
                <a:t> aux </a:t>
              </a:r>
              <a:r>
                <a:rPr lang="en-US" sz="1200" dirty="0" err="1" smtClean="0">
                  <a:solidFill>
                    <a:prstClr val="black">
                      <a:hueOff val="0"/>
                      <a:satOff val="0"/>
                      <a:lumOff val="0"/>
                      <a:alphaOff val="0"/>
                    </a:prstClr>
                  </a:solidFill>
                  <a:latin typeface="Arial Narrow" panose="020B0606020202030204" pitchFamily="34" charset="0"/>
                </a:rPr>
                <a:t>données</a:t>
              </a:r>
              <a:r>
                <a:rPr lang="en-US" sz="1200" dirty="0" smtClean="0">
                  <a:solidFill>
                    <a:prstClr val="black">
                      <a:hueOff val="0"/>
                      <a:satOff val="0"/>
                      <a:lumOff val="0"/>
                      <a:alphaOff val="0"/>
                    </a:prstClr>
                  </a:solidFill>
                  <a:latin typeface="Arial Narrow" panose="020B0606020202030204" pitchFamily="34" charset="0"/>
                </a:rPr>
                <a:t> ? </a:t>
              </a:r>
            </a:p>
            <a:p>
              <a:pPr marL="171450" indent="-171450">
                <a:buFont typeface="Arial" panose="020B0604020202020204" pitchFamily="34" charset="0"/>
                <a:buChar char="•"/>
              </a:pPr>
              <a:r>
                <a:rPr lang="en-US" sz="1200" dirty="0" smtClean="0">
                  <a:solidFill>
                    <a:prstClr val="black">
                      <a:hueOff val="0"/>
                      <a:satOff val="0"/>
                      <a:lumOff val="0"/>
                      <a:alphaOff val="0"/>
                    </a:prstClr>
                  </a:solidFill>
                  <a:latin typeface="Arial Narrow" panose="020B0606020202030204" pitchFamily="34" charset="0"/>
                </a:rPr>
                <a:t>Les </a:t>
              </a:r>
              <a:r>
                <a:rPr lang="en-US" sz="1200" dirty="0" err="1" smtClean="0">
                  <a:solidFill>
                    <a:prstClr val="black">
                      <a:hueOff val="0"/>
                      <a:satOff val="0"/>
                      <a:lumOff val="0"/>
                      <a:alphaOff val="0"/>
                    </a:prstClr>
                  </a:solidFill>
                  <a:latin typeface="Arial Narrow" panose="020B0606020202030204" pitchFamily="34" charset="0"/>
                </a:rPr>
                <a:t>données</a:t>
              </a:r>
              <a:r>
                <a:rPr lang="en-US" sz="1200" dirty="0" smtClean="0">
                  <a:solidFill>
                    <a:prstClr val="black">
                      <a:hueOff val="0"/>
                      <a:satOff val="0"/>
                      <a:lumOff val="0"/>
                      <a:alphaOff val="0"/>
                    </a:prstClr>
                  </a:solidFill>
                  <a:latin typeface="Arial Narrow" panose="020B0606020202030204" pitchFamily="34" charset="0"/>
                </a:rPr>
                <a:t> </a:t>
              </a:r>
              <a:r>
                <a:rPr lang="en-US" sz="1200" dirty="0" err="1" smtClean="0">
                  <a:solidFill>
                    <a:prstClr val="black">
                      <a:hueOff val="0"/>
                      <a:satOff val="0"/>
                      <a:lumOff val="0"/>
                      <a:alphaOff val="0"/>
                    </a:prstClr>
                  </a:solidFill>
                  <a:latin typeface="Arial Narrow" panose="020B0606020202030204" pitchFamily="34" charset="0"/>
                </a:rPr>
                <a:t>seront-elles</a:t>
              </a:r>
              <a:r>
                <a:rPr lang="en-US" sz="1200" dirty="0" smtClean="0">
                  <a:solidFill>
                    <a:prstClr val="black">
                      <a:hueOff val="0"/>
                      <a:satOff val="0"/>
                      <a:lumOff val="0"/>
                      <a:alphaOff val="0"/>
                    </a:prstClr>
                  </a:solidFill>
                  <a:latin typeface="Arial Narrow" panose="020B0606020202030204" pitchFamily="34" charset="0"/>
                </a:rPr>
                <a:t> </a:t>
              </a:r>
              <a:r>
                <a:rPr lang="en-US" sz="1200" dirty="0" err="1" smtClean="0">
                  <a:solidFill>
                    <a:prstClr val="black">
                      <a:hueOff val="0"/>
                      <a:satOff val="0"/>
                      <a:lumOff val="0"/>
                      <a:alphaOff val="0"/>
                    </a:prstClr>
                  </a:solidFill>
                  <a:latin typeface="Arial Narrow" panose="020B0606020202030204" pitchFamily="34" charset="0"/>
                </a:rPr>
                <a:t>publiées</a:t>
              </a:r>
              <a:r>
                <a:rPr lang="en-US" sz="1200" dirty="0" smtClean="0">
                  <a:solidFill>
                    <a:prstClr val="black">
                      <a:hueOff val="0"/>
                      <a:satOff val="0"/>
                      <a:lumOff val="0"/>
                      <a:alphaOff val="0"/>
                    </a:prstClr>
                  </a:solidFill>
                  <a:latin typeface="Arial Narrow" panose="020B0606020202030204" pitchFamily="34" charset="0"/>
                </a:rPr>
                <a:t>  ? </a:t>
              </a:r>
            </a:p>
            <a:p>
              <a:pPr marL="171450" indent="-171450">
                <a:buFont typeface="Arial" panose="020B0604020202020204" pitchFamily="34" charset="0"/>
                <a:buChar char="•"/>
              </a:pPr>
              <a:r>
                <a:rPr lang="en-US" sz="1200" dirty="0" smtClean="0">
                  <a:solidFill>
                    <a:prstClr val="black">
                      <a:hueOff val="0"/>
                      <a:satOff val="0"/>
                      <a:lumOff val="0"/>
                      <a:alphaOff val="0"/>
                    </a:prstClr>
                  </a:solidFill>
                  <a:latin typeface="Arial Narrow" panose="020B0606020202030204" pitchFamily="34" charset="0"/>
                </a:rPr>
                <a:t>Comment ? </a:t>
              </a:r>
            </a:p>
            <a:p>
              <a:pPr marL="171450" indent="-171450" fontAlgn="auto">
                <a:spcBef>
                  <a:spcPts val="0"/>
                </a:spcBef>
                <a:spcAft>
                  <a:spcPts val="0"/>
                </a:spcAft>
                <a:buFont typeface="Arial" panose="020B0604020202020204" pitchFamily="34" charset="0"/>
                <a:buChar char="•"/>
              </a:pPr>
              <a:r>
                <a:rPr lang="en-US" sz="1200" dirty="0" err="1" smtClean="0">
                  <a:solidFill>
                    <a:prstClr val="black">
                      <a:hueOff val="0"/>
                      <a:satOff val="0"/>
                      <a:lumOff val="0"/>
                      <a:alphaOff val="0"/>
                    </a:prstClr>
                  </a:solidFill>
                  <a:latin typeface="Arial Narrow" panose="020B0606020202030204" pitchFamily="34" charset="0"/>
                </a:rPr>
                <a:t>Dans</a:t>
              </a:r>
              <a:r>
                <a:rPr lang="en-US" sz="1200" dirty="0" smtClean="0">
                  <a:solidFill>
                    <a:prstClr val="black">
                      <a:hueOff val="0"/>
                      <a:satOff val="0"/>
                      <a:lumOff val="0"/>
                      <a:alphaOff val="0"/>
                    </a:prstClr>
                  </a:solidFill>
                  <a:latin typeface="Arial Narrow" panose="020B0606020202030204" pitchFamily="34" charset="0"/>
                </a:rPr>
                <a:t> </a:t>
              </a:r>
              <a:r>
                <a:rPr lang="en-US" sz="1200" dirty="0" err="1" smtClean="0">
                  <a:solidFill>
                    <a:prstClr val="black">
                      <a:hueOff val="0"/>
                      <a:satOff val="0"/>
                      <a:lumOff val="0"/>
                      <a:alphaOff val="0"/>
                    </a:prstClr>
                  </a:solidFill>
                  <a:latin typeface="Arial Narrow" panose="020B0606020202030204" pitchFamily="34" charset="0"/>
                </a:rPr>
                <a:t>quel</a:t>
              </a:r>
              <a:r>
                <a:rPr lang="en-US" sz="1200" dirty="0" smtClean="0">
                  <a:solidFill>
                    <a:prstClr val="black">
                      <a:hueOff val="0"/>
                      <a:satOff val="0"/>
                      <a:lumOff val="0"/>
                      <a:alphaOff val="0"/>
                    </a:prstClr>
                  </a:solidFill>
                  <a:latin typeface="Arial Narrow" panose="020B0606020202030204" pitchFamily="34" charset="0"/>
                </a:rPr>
                <a:t> </a:t>
              </a:r>
              <a:r>
                <a:rPr lang="en-US" sz="1200" dirty="0" err="1" smtClean="0">
                  <a:solidFill>
                    <a:prstClr val="black">
                      <a:hueOff val="0"/>
                      <a:satOff val="0"/>
                      <a:lumOff val="0"/>
                      <a:alphaOff val="0"/>
                    </a:prstClr>
                  </a:solidFill>
                  <a:latin typeface="Arial Narrow" panose="020B0606020202030204" pitchFamily="34" charset="0"/>
                </a:rPr>
                <a:t>délai</a:t>
              </a:r>
              <a:r>
                <a:rPr lang="en-US" sz="1200" dirty="0" smtClean="0">
                  <a:solidFill>
                    <a:prstClr val="black">
                      <a:hueOff val="0"/>
                      <a:satOff val="0"/>
                      <a:lumOff val="0"/>
                      <a:alphaOff val="0"/>
                    </a:prstClr>
                  </a:solidFill>
                  <a:latin typeface="Arial Narrow" panose="020B0606020202030204" pitchFamily="34" charset="0"/>
                </a:rPr>
                <a:t> ? </a:t>
              </a:r>
            </a:p>
            <a:p>
              <a:pPr marL="171450" indent="-171450" fontAlgn="auto">
                <a:spcBef>
                  <a:spcPts val="0"/>
                </a:spcBef>
                <a:spcAft>
                  <a:spcPts val="0"/>
                </a:spcAft>
                <a:buFont typeface="Arial" panose="020B0604020202020204" pitchFamily="34" charset="0"/>
                <a:buChar char="•"/>
              </a:pPr>
              <a:r>
                <a:rPr lang="en-US" sz="1200" dirty="0" smtClean="0">
                  <a:solidFill>
                    <a:prstClr val="black">
                      <a:hueOff val="0"/>
                      <a:satOff val="0"/>
                      <a:lumOff val="0"/>
                      <a:alphaOff val="0"/>
                    </a:prstClr>
                  </a:solidFill>
                  <a:latin typeface="Arial Narrow" panose="020B0606020202030204" pitchFamily="34" charset="0"/>
                </a:rPr>
                <a:t>Sous </a:t>
              </a:r>
              <a:r>
                <a:rPr lang="en-US" sz="1200" dirty="0" err="1" smtClean="0">
                  <a:solidFill>
                    <a:prstClr val="black">
                      <a:hueOff val="0"/>
                      <a:satOff val="0"/>
                      <a:lumOff val="0"/>
                      <a:alphaOff val="0"/>
                    </a:prstClr>
                  </a:solidFill>
                  <a:latin typeface="Arial Narrow" panose="020B0606020202030204" pitchFamily="34" charset="0"/>
                </a:rPr>
                <a:t>quelle</a:t>
              </a:r>
              <a:r>
                <a:rPr lang="en-US" sz="1200" dirty="0" smtClean="0">
                  <a:solidFill>
                    <a:prstClr val="black">
                      <a:hueOff val="0"/>
                      <a:satOff val="0"/>
                      <a:lumOff val="0"/>
                      <a:alphaOff val="0"/>
                    </a:prstClr>
                  </a:solidFill>
                  <a:latin typeface="Arial Narrow" panose="020B0606020202030204" pitchFamily="34" charset="0"/>
                </a:rPr>
                <a:t> </a:t>
              </a:r>
              <a:r>
                <a:rPr lang="en-US" sz="1200" dirty="0" err="1" smtClean="0">
                  <a:solidFill>
                    <a:prstClr val="black">
                      <a:hueOff val="0"/>
                      <a:satOff val="0"/>
                      <a:lumOff val="0"/>
                      <a:alphaOff val="0"/>
                    </a:prstClr>
                  </a:solidFill>
                  <a:latin typeface="Arial Narrow" panose="020B0606020202030204" pitchFamily="34" charset="0"/>
                </a:rPr>
                <a:t>licence</a:t>
              </a:r>
              <a:r>
                <a:rPr lang="en-US" sz="1200" dirty="0" smtClean="0">
                  <a:solidFill>
                    <a:prstClr val="black">
                      <a:hueOff val="0"/>
                      <a:satOff val="0"/>
                      <a:lumOff val="0"/>
                      <a:alphaOff val="0"/>
                    </a:prstClr>
                  </a:solidFill>
                  <a:latin typeface="Arial Narrow" panose="020B0606020202030204" pitchFamily="34" charset="0"/>
                </a:rPr>
                <a:t> ?</a:t>
              </a:r>
              <a:endParaRPr lang="fr-FR" sz="1200" dirty="0" smtClean="0">
                <a:solidFill>
                  <a:prstClr val="black">
                    <a:hueOff val="0"/>
                    <a:satOff val="0"/>
                    <a:lumOff val="0"/>
                    <a:alphaOff val="0"/>
                  </a:prstClr>
                </a:solidFill>
                <a:latin typeface="Arial Narrow" panose="020B0606020202030204" pitchFamily="34" charset="0"/>
              </a:endParaRPr>
            </a:p>
            <a:p>
              <a:pPr algn="ctr" fontAlgn="auto">
                <a:spcBef>
                  <a:spcPts val="0"/>
                </a:spcBef>
                <a:spcAft>
                  <a:spcPts val="0"/>
                </a:spcAft>
              </a:pPr>
              <a:endParaRPr lang="fr-FR" sz="1200" b="1" dirty="0" smtClean="0">
                <a:solidFill>
                  <a:prstClr val="black">
                    <a:hueOff val="0"/>
                    <a:satOff val="0"/>
                    <a:lumOff val="0"/>
                    <a:alphaOff val="0"/>
                  </a:prstClr>
                </a:solidFill>
              </a:endParaRPr>
            </a:p>
            <a:p>
              <a:pPr algn="ctr" fontAlgn="auto">
                <a:spcBef>
                  <a:spcPts val="0"/>
                </a:spcBef>
                <a:spcAft>
                  <a:spcPts val="0"/>
                </a:spcAft>
              </a:pPr>
              <a:endParaRPr lang="fr-FR" sz="1200" dirty="0" smtClean="0">
                <a:solidFill>
                  <a:prstClr val="black">
                    <a:hueOff val="0"/>
                    <a:satOff val="0"/>
                    <a:lumOff val="0"/>
                    <a:alphaOff val="0"/>
                  </a:prstClr>
                </a:solidFill>
              </a:endParaRPr>
            </a:p>
          </p:txBody>
        </p:sp>
        <p:sp>
          <p:nvSpPr>
            <p:cNvPr id="38" name="Forme libre 37"/>
            <p:cNvSpPr/>
            <p:nvPr/>
          </p:nvSpPr>
          <p:spPr>
            <a:xfrm>
              <a:off x="467544" y="4930496"/>
              <a:ext cx="1800000" cy="360000"/>
            </a:xfrm>
            <a:custGeom>
              <a:avLst/>
              <a:gdLst>
                <a:gd name="connsiteX0" fmla="*/ 0 w 1391858"/>
                <a:gd name="connsiteY0" fmla="*/ 0 h 446767"/>
                <a:gd name="connsiteX1" fmla="*/ 1391858 w 1391858"/>
                <a:gd name="connsiteY1" fmla="*/ 0 h 446767"/>
                <a:gd name="connsiteX2" fmla="*/ 1391858 w 1391858"/>
                <a:gd name="connsiteY2" fmla="*/ 446767 h 446767"/>
                <a:gd name="connsiteX3" fmla="*/ 0 w 1391858"/>
                <a:gd name="connsiteY3" fmla="*/ 446767 h 446767"/>
                <a:gd name="connsiteX4" fmla="*/ 0 w 1391858"/>
                <a:gd name="connsiteY4" fmla="*/ 0 h 446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1858" h="446767">
                  <a:moveTo>
                    <a:pt x="0" y="0"/>
                  </a:moveTo>
                  <a:lnTo>
                    <a:pt x="1391858" y="0"/>
                  </a:lnTo>
                  <a:lnTo>
                    <a:pt x="1391858" y="446767"/>
                  </a:lnTo>
                  <a:lnTo>
                    <a:pt x="0" y="446767"/>
                  </a:lnTo>
                  <a:lnTo>
                    <a:pt x="0" y="0"/>
                  </a:lnTo>
                  <a:close/>
                </a:path>
              </a:pathLst>
            </a:custGeom>
            <a:solidFill>
              <a:schemeClr val="accent6"/>
            </a:solidFill>
            <a:ln>
              <a:solidFill>
                <a:schemeClr val="accent6"/>
              </a:solid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41910" tIns="0" rIns="43200" bIns="0" numCol="1" spcCol="1270" anchor="ctr" anchorCtr="0">
              <a:noAutofit/>
            </a:bodyPr>
            <a:lstStyle/>
            <a:p>
              <a:pPr algn="ctr" defTabSz="488950" fontAlgn="auto">
                <a:lnSpc>
                  <a:spcPct val="90000"/>
                </a:lnSpc>
                <a:spcAft>
                  <a:spcPct val="35000"/>
                </a:spcAft>
              </a:pPr>
              <a:r>
                <a:rPr lang="fr-FR" sz="1100" b="1" dirty="0" smtClean="0">
                  <a:solidFill>
                    <a:prstClr val="white"/>
                  </a:solidFill>
                </a:rPr>
                <a:t>Accès et partage des données</a:t>
              </a:r>
            </a:p>
          </p:txBody>
        </p:sp>
      </p:grpSp>
      <p:grpSp>
        <p:nvGrpSpPr>
          <p:cNvPr id="19" name="Groupe 18"/>
          <p:cNvGrpSpPr/>
          <p:nvPr/>
        </p:nvGrpSpPr>
        <p:grpSpPr>
          <a:xfrm>
            <a:off x="220680" y="1330036"/>
            <a:ext cx="1980000" cy="1297440"/>
            <a:chOff x="467544" y="1730550"/>
            <a:chExt cx="1800000" cy="1398993"/>
          </a:xfrm>
        </p:grpSpPr>
        <p:sp>
          <p:nvSpPr>
            <p:cNvPr id="41" name="Forme libre 40"/>
            <p:cNvSpPr/>
            <p:nvPr/>
          </p:nvSpPr>
          <p:spPr>
            <a:xfrm>
              <a:off x="467544" y="1730550"/>
              <a:ext cx="1800000" cy="1038993"/>
            </a:xfrm>
            <a:custGeom>
              <a:avLst/>
              <a:gdLst>
                <a:gd name="connsiteX0" fmla="*/ 83119 w 1391858"/>
                <a:gd name="connsiteY0" fmla="*/ 0 h 1038993"/>
                <a:gd name="connsiteX1" fmla="*/ 1308739 w 1391858"/>
                <a:gd name="connsiteY1" fmla="*/ 0 h 1038993"/>
                <a:gd name="connsiteX2" fmla="*/ 1391858 w 1391858"/>
                <a:gd name="connsiteY2" fmla="*/ 83119 h 1038993"/>
                <a:gd name="connsiteX3" fmla="*/ 1391858 w 1391858"/>
                <a:gd name="connsiteY3" fmla="*/ 1038993 h 1038993"/>
                <a:gd name="connsiteX4" fmla="*/ 1391858 w 1391858"/>
                <a:gd name="connsiteY4" fmla="*/ 1038993 h 1038993"/>
                <a:gd name="connsiteX5" fmla="*/ 0 w 1391858"/>
                <a:gd name="connsiteY5" fmla="*/ 1038993 h 1038993"/>
                <a:gd name="connsiteX6" fmla="*/ 0 w 1391858"/>
                <a:gd name="connsiteY6" fmla="*/ 1038993 h 1038993"/>
                <a:gd name="connsiteX7" fmla="*/ 0 w 1391858"/>
                <a:gd name="connsiteY7" fmla="*/ 83119 h 1038993"/>
                <a:gd name="connsiteX8" fmla="*/ 83119 w 1391858"/>
                <a:gd name="connsiteY8" fmla="*/ 0 h 1038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1858" h="1038993">
                  <a:moveTo>
                    <a:pt x="83119" y="0"/>
                  </a:moveTo>
                  <a:lnTo>
                    <a:pt x="1308739" y="0"/>
                  </a:lnTo>
                  <a:cubicBezTo>
                    <a:pt x="1354644" y="0"/>
                    <a:pt x="1391858" y="37214"/>
                    <a:pt x="1391858" y="83119"/>
                  </a:cubicBezTo>
                  <a:lnTo>
                    <a:pt x="1391858" y="1038993"/>
                  </a:lnTo>
                  <a:lnTo>
                    <a:pt x="1391858" y="1038993"/>
                  </a:lnTo>
                  <a:lnTo>
                    <a:pt x="0" y="1038993"/>
                  </a:lnTo>
                  <a:lnTo>
                    <a:pt x="0" y="1038993"/>
                  </a:lnTo>
                  <a:lnTo>
                    <a:pt x="0" y="83119"/>
                  </a:lnTo>
                  <a:cubicBezTo>
                    <a:pt x="0" y="37214"/>
                    <a:pt x="37214" y="0"/>
                    <a:pt x="83119" y="0"/>
                  </a:cubicBezTo>
                  <a:close/>
                </a:path>
              </a:pathLst>
            </a:custGeom>
            <a:ln>
              <a:solidFill>
                <a:schemeClr val="accent3"/>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5775" tIns="58635" rIns="43200" bIns="11430" numCol="1" spcCol="1270" anchor="t" anchorCtr="0">
              <a:noAutofit/>
            </a:bodyPr>
            <a:lstStyle/>
            <a:p>
              <a:pPr marL="171450" indent="-171450" fontAlgn="auto">
                <a:spcBef>
                  <a:spcPts val="0"/>
                </a:spcBef>
                <a:spcAft>
                  <a:spcPts val="0"/>
                </a:spcAft>
                <a:buFont typeface="Arial" panose="020B0604020202020204" pitchFamily="34" charset="0"/>
                <a:buChar char="•"/>
              </a:pPr>
              <a:r>
                <a:rPr lang="en-US" sz="1200" dirty="0" smtClean="0">
                  <a:solidFill>
                    <a:prstClr val="black">
                      <a:hueOff val="0"/>
                      <a:satOff val="0"/>
                      <a:lumOff val="0"/>
                      <a:alphaOff val="0"/>
                    </a:prstClr>
                  </a:solidFill>
                  <a:latin typeface="Arial Narrow" panose="020B0606020202030204" pitchFamily="34" charset="0"/>
                </a:rPr>
                <a:t>Comment la </a:t>
              </a:r>
              <a:r>
                <a:rPr lang="en-US" sz="1200" dirty="0" err="1" smtClean="0">
                  <a:solidFill>
                    <a:prstClr val="black">
                      <a:hueOff val="0"/>
                      <a:satOff val="0"/>
                      <a:lumOff val="0"/>
                      <a:alphaOff val="0"/>
                    </a:prstClr>
                  </a:solidFill>
                  <a:latin typeface="Arial Narrow" panose="020B0606020202030204" pitchFamily="34" charset="0"/>
                </a:rPr>
                <a:t>gestion</a:t>
              </a:r>
              <a:r>
                <a:rPr lang="en-US" sz="1200" dirty="0" smtClean="0">
                  <a:solidFill>
                    <a:prstClr val="black">
                      <a:hueOff val="0"/>
                      <a:satOff val="0"/>
                      <a:lumOff val="0"/>
                      <a:alphaOff val="0"/>
                    </a:prstClr>
                  </a:solidFill>
                  <a:latin typeface="Arial Narrow" panose="020B0606020202030204" pitchFamily="34" charset="0"/>
                </a:rPr>
                <a:t> et le </a:t>
              </a:r>
              <a:r>
                <a:rPr lang="en-US" sz="1200" dirty="0" err="1" smtClean="0">
                  <a:solidFill>
                    <a:prstClr val="black">
                      <a:hueOff val="0"/>
                      <a:satOff val="0"/>
                      <a:lumOff val="0"/>
                      <a:alphaOff val="0"/>
                    </a:prstClr>
                  </a:solidFill>
                  <a:latin typeface="Arial Narrow" panose="020B0606020202030204" pitchFamily="34" charset="0"/>
                </a:rPr>
                <a:t>partage</a:t>
              </a:r>
              <a:r>
                <a:rPr lang="en-US" sz="1200" dirty="0" smtClean="0">
                  <a:solidFill>
                    <a:prstClr val="black">
                      <a:hueOff val="0"/>
                      <a:satOff val="0"/>
                      <a:lumOff val="0"/>
                      <a:alphaOff val="0"/>
                    </a:prstClr>
                  </a:solidFill>
                  <a:latin typeface="Arial Narrow" panose="020B0606020202030204" pitchFamily="34" charset="0"/>
                </a:rPr>
                <a:t> des </a:t>
              </a:r>
              <a:r>
                <a:rPr lang="en-US" sz="1200" dirty="0" err="1" smtClean="0">
                  <a:solidFill>
                    <a:prstClr val="black">
                      <a:hueOff val="0"/>
                      <a:satOff val="0"/>
                      <a:lumOff val="0"/>
                      <a:alphaOff val="0"/>
                    </a:prstClr>
                  </a:solidFill>
                  <a:latin typeface="Arial Narrow" panose="020B0606020202030204" pitchFamily="34" charset="0"/>
                </a:rPr>
                <a:t>données</a:t>
              </a:r>
              <a:r>
                <a:rPr lang="en-US" sz="1200" dirty="0" smtClean="0">
                  <a:solidFill>
                    <a:prstClr val="black">
                      <a:hueOff val="0"/>
                      <a:satOff val="0"/>
                      <a:lumOff val="0"/>
                      <a:alphaOff val="0"/>
                    </a:prstClr>
                  </a:solidFill>
                  <a:latin typeface="Arial Narrow" panose="020B0606020202030204" pitchFamily="34" charset="0"/>
                </a:rPr>
                <a:t> </a:t>
              </a:r>
              <a:r>
                <a:rPr lang="en-US" sz="1200" dirty="0" err="1" smtClean="0">
                  <a:solidFill>
                    <a:prstClr val="black">
                      <a:hueOff val="0"/>
                      <a:satOff val="0"/>
                      <a:lumOff val="0"/>
                      <a:alphaOff val="0"/>
                    </a:prstClr>
                  </a:solidFill>
                  <a:latin typeface="Arial Narrow" panose="020B0606020202030204" pitchFamily="34" charset="0"/>
                </a:rPr>
                <a:t>sont-ils</a:t>
              </a:r>
              <a:r>
                <a:rPr lang="en-US" sz="1200" dirty="0" smtClean="0">
                  <a:solidFill>
                    <a:prstClr val="black">
                      <a:hueOff val="0"/>
                      <a:satOff val="0"/>
                      <a:lumOff val="0"/>
                      <a:alphaOff val="0"/>
                    </a:prstClr>
                  </a:solidFill>
                  <a:latin typeface="Arial Narrow" panose="020B0606020202030204" pitchFamily="34" charset="0"/>
                </a:rPr>
                <a:t> </a:t>
              </a:r>
              <a:r>
                <a:rPr lang="en-US" sz="1200" dirty="0" err="1" smtClean="0">
                  <a:solidFill>
                    <a:prstClr val="black">
                      <a:hueOff val="0"/>
                      <a:satOff val="0"/>
                      <a:lumOff val="0"/>
                      <a:alphaOff val="0"/>
                    </a:prstClr>
                  </a:solidFill>
                  <a:latin typeface="Arial Narrow" panose="020B0606020202030204" pitchFamily="34" charset="0"/>
                </a:rPr>
                <a:t>financés</a:t>
              </a:r>
              <a:r>
                <a:rPr lang="en-US" sz="1200" dirty="0" smtClean="0">
                  <a:solidFill>
                    <a:prstClr val="black">
                      <a:hueOff val="0"/>
                      <a:satOff val="0"/>
                      <a:lumOff val="0"/>
                      <a:alphaOff val="0"/>
                    </a:prstClr>
                  </a:solidFill>
                  <a:latin typeface="Arial Narrow" panose="020B0606020202030204" pitchFamily="34" charset="0"/>
                </a:rPr>
                <a:t>, </a:t>
              </a:r>
              <a:r>
                <a:rPr lang="en-US" sz="1200" dirty="0" err="1" smtClean="0">
                  <a:solidFill>
                    <a:prstClr val="black">
                      <a:hueOff val="0"/>
                      <a:satOff val="0"/>
                      <a:lumOff val="0"/>
                      <a:alphaOff val="0"/>
                    </a:prstClr>
                  </a:solidFill>
                  <a:latin typeface="Arial Narrow" panose="020B0606020202030204" pitchFamily="34" charset="0"/>
                </a:rPr>
                <a:t>en</a:t>
              </a:r>
              <a:r>
                <a:rPr lang="en-US" sz="1200" dirty="0" smtClean="0">
                  <a:solidFill>
                    <a:prstClr val="black">
                      <a:hueOff val="0"/>
                      <a:satOff val="0"/>
                      <a:lumOff val="0"/>
                      <a:alphaOff val="0"/>
                    </a:prstClr>
                  </a:solidFill>
                  <a:latin typeface="Arial Narrow" panose="020B0606020202030204" pitchFamily="34" charset="0"/>
                </a:rPr>
                <a:t> </a:t>
              </a:r>
              <a:r>
                <a:rPr lang="en-US" sz="1200" dirty="0" err="1" smtClean="0">
                  <a:solidFill>
                    <a:prstClr val="black">
                      <a:hueOff val="0"/>
                      <a:satOff val="0"/>
                      <a:lumOff val="0"/>
                      <a:alphaOff val="0"/>
                    </a:prstClr>
                  </a:solidFill>
                  <a:latin typeface="Arial Narrow" panose="020B0606020202030204" pitchFamily="34" charset="0"/>
                </a:rPr>
                <a:t>particulier</a:t>
              </a:r>
              <a:r>
                <a:rPr lang="en-US" sz="1200" dirty="0" smtClean="0">
                  <a:solidFill>
                    <a:prstClr val="black">
                      <a:hueOff val="0"/>
                      <a:satOff val="0"/>
                      <a:lumOff val="0"/>
                      <a:alphaOff val="0"/>
                    </a:prstClr>
                  </a:solidFill>
                  <a:latin typeface="Arial Narrow" panose="020B0606020202030204" pitchFamily="34" charset="0"/>
                </a:rPr>
                <a:t> à long </a:t>
              </a:r>
              <a:r>
                <a:rPr lang="en-US" sz="1200" dirty="0" err="1" smtClean="0">
                  <a:solidFill>
                    <a:prstClr val="black">
                      <a:hueOff val="0"/>
                      <a:satOff val="0"/>
                      <a:lumOff val="0"/>
                      <a:alphaOff val="0"/>
                    </a:prstClr>
                  </a:solidFill>
                  <a:latin typeface="Arial Narrow" panose="020B0606020202030204" pitchFamily="34" charset="0"/>
                </a:rPr>
                <a:t>terme</a:t>
              </a:r>
              <a:r>
                <a:rPr lang="en-US" sz="1200" dirty="0" smtClean="0">
                  <a:solidFill>
                    <a:prstClr val="black">
                      <a:hueOff val="0"/>
                      <a:satOff val="0"/>
                      <a:lumOff val="0"/>
                      <a:alphaOff val="0"/>
                    </a:prstClr>
                  </a:solidFill>
                  <a:latin typeface="Arial Narrow" panose="020B0606020202030204" pitchFamily="34" charset="0"/>
                </a:rPr>
                <a:t> ?</a:t>
              </a:r>
              <a:endParaRPr lang="fr-FR" sz="1200" dirty="0" smtClean="0">
                <a:solidFill>
                  <a:prstClr val="black">
                    <a:hueOff val="0"/>
                    <a:satOff val="0"/>
                    <a:lumOff val="0"/>
                    <a:alphaOff val="0"/>
                  </a:prstClr>
                </a:solidFill>
                <a:latin typeface="Arial Narrow" panose="020B0606020202030204" pitchFamily="34" charset="0"/>
              </a:endParaRPr>
            </a:p>
            <a:p>
              <a:pPr algn="ctr" fontAlgn="auto">
                <a:spcBef>
                  <a:spcPts val="0"/>
                </a:spcBef>
                <a:spcAft>
                  <a:spcPts val="0"/>
                </a:spcAft>
              </a:pPr>
              <a:endParaRPr lang="fr-FR" sz="1200" dirty="0" smtClean="0">
                <a:solidFill>
                  <a:prstClr val="black">
                    <a:hueOff val="0"/>
                    <a:satOff val="0"/>
                    <a:lumOff val="0"/>
                    <a:alphaOff val="0"/>
                  </a:prstClr>
                </a:solidFill>
                <a:latin typeface="Arial Narrow" panose="020B0606020202030204" pitchFamily="34" charset="0"/>
              </a:endParaRPr>
            </a:p>
          </p:txBody>
        </p:sp>
        <p:sp>
          <p:nvSpPr>
            <p:cNvPr id="42" name="Forme libre 41"/>
            <p:cNvSpPr/>
            <p:nvPr/>
          </p:nvSpPr>
          <p:spPr>
            <a:xfrm>
              <a:off x="467544" y="2769543"/>
              <a:ext cx="1800000" cy="360000"/>
            </a:xfrm>
            <a:custGeom>
              <a:avLst/>
              <a:gdLst>
                <a:gd name="connsiteX0" fmla="*/ 0 w 1391858"/>
                <a:gd name="connsiteY0" fmla="*/ 0 h 446767"/>
                <a:gd name="connsiteX1" fmla="*/ 1391858 w 1391858"/>
                <a:gd name="connsiteY1" fmla="*/ 0 h 446767"/>
                <a:gd name="connsiteX2" fmla="*/ 1391858 w 1391858"/>
                <a:gd name="connsiteY2" fmla="*/ 446767 h 446767"/>
                <a:gd name="connsiteX3" fmla="*/ 0 w 1391858"/>
                <a:gd name="connsiteY3" fmla="*/ 446767 h 446767"/>
                <a:gd name="connsiteX4" fmla="*/ 0 w 1391858"/>
                <a:gd name="connsiteY4" fmla="*/ 0 h 446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1858" h="446767">
                  <a:moveTo>
                    <a:pt x="0" y="0"/>
                  </a:moveTo>
                  <a:lnTo>
                    <a:pt x="1391858" y="0"/>
                  </a:lnTo>
                  <a:lnTo>
                    <a:pt x="1391858" y="446767"/>
                  </a:lnTo>
                  <a:lnTo>
                    <a:pt x="0" y="446767"/>
                  </a:lnTo>
                  <a:lnTo>
                    <a:pt x="0" y="0"/>
                  </a:lnTo>
                  <a:close/>
                </a:path>
              </a:pathLst>
            </a:custGeom>
            <a:solidFill>
              <a:schemeClr val="accent3"/>
            </a:solidFill>
            <a:ln>
              <a:solidFill>
                <a:schemeClr val="accent3"/>
              </a:solid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41910" tIns="0" rIns="43200" bIns="0" numCol="1" spcCol="1270" anchor="ctr" anchorCtr="0">
              <a:noAutofit/>
            </a:bodyPr>
            <a:lstStyle/>
            <a:p>
              <a:pPr algn="ctr" defTabSz="488950" fontAlgn="auto">
                <a:lnSpc>
                  <a:spcPct val="90000"/>
                </a:lnSpc>
                <a:spcAft>
                  <a:spcPct val="35000"/>
                </a:spcAft>
              </a:pPr>
              <a:r>
                <a:rPr lang="fr-FR" sz="1100" b="1" dirty="0" smtClean="0">
                  <a:solidFill>
                    <a:prstClr val="white"/>
                  </a:solidFill>
                </a:rPr>
                <a:t>Ressources</a:t>
              </a:r>
            </a:p>
          </p:txBody>
        </p:sp>
      </p:grpSp>
      <p:grpSp>
        <p:nvGrpSpPr>
          <p:cNvPr id="15" name="Groupe 14"/>
          <p:cNvGrpSpPr/>
          <p:nvPr/>
        </p:nvGrpSpPr>
        <p:grpSpPr>
          <a:xfrm>
            <a:off x="6166829" y="5114495"/>
            <a:ext cx="1980000" cy="870007"/>
            <a:chOff x="5451044" y="5021922"/>
            <a:chExt cx="1448757" cy="1026078"/>
          </a:xfrm>
        </p:grpSpPr>
        <p:sp>
          <p:nvSpPr>
            <p:cNvPr id="49" name="Forme libre 48"/>
            <p:cNvSpPr/>
            <p:nvPr/>
          </p:nvSpPr>
          <p:spPr>
            <a:xfrm>
              <a:off x="5459801" y="5021922"/>
              <a:ext cx="1440000" cy="651451"/>
            </a:xfrm>
            <a:custGeom>
              <a:avLst/>
              <a:gdLst>
                <a:gd name="connsiteX0" fmla="*/ 83119 w 1391858"/>
                <a:gd name="connsiteY0" fmla="*/ 0 h 1038993"/>
                <a:gd name="connsiteX1" fmla="*/ 1308739 w 1391858"/>
                <a:gd name="connsiteY1" fmla="*/ 0 h 1038993"/>
                <a:gd name="connsiteX2" fmla="*/ 1391858 w 1391858"/>
                <a:gd name="connsiteY2" fmla="*/ 83119 h 1038993"/>
                <a:gd name="connsiteX3" fmla="*/ 1391858 w 1391858"/>
                <a:gd name="connsiteY3" fmla="*/ 1038993 h 1038993"/>
                <a:gd name="connsiteX4" fmla="*/ 1391858 w 1391858"/>
                <a:gd name="connsiteY4" fmla="*/ 1038993 h 1038993"/>
                <a:gd name="connsiteX5" fmla="*/ 0 w 1391858"/>
                <a:gd name="connsiteY5" fmla="*/ 1038993 h 1038993"/>
                <a:gd name="connsiteX6" fmla="*/ 0 w 1391858"/>
                <a:gd name="connsiteY6" fmla="*/ 1038993 h 1038993"/>
                <a:gd name="connsiteX7" fmla="*/ 0 w 1391858"/>
                <a:gd name="connsiteY7" fmla="*/ 83119 h 1038993"/>
                <a:gd name="connsiteX8" fmla="*/ 83119 w 1391858"/>
                <a:gd name="connsiteY8" fmla="*/ 0 h 1038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1858" h="1038993">
                  <a:moveTo>
                    <a:pt x="83119" y="0"/>
                  </a:moveTo>
                  <a:lnTo>
                    <a:pt x="1308739" y="0"/>
                  </a:lnTo>
                  <a:cubicBezTo>
                    <a:pt x="1354644" y="0"/>
                    <a:pt x="1391858" y="37214"/>
                    <a:pt x="1391858" y="83119"/>
                  </a:cubicBezTo>
                  <a:lnTo>
                    <a:pt x="1391858" y="1038993"/>
                  </a:lnTo>
                  <a:lnTo>
                    <a:pt x="1391858" y="1038993"/>
                  </a:lnTo>
                  <a:lnTo>
                    <a:pt x="0" y="1038993"/>
                  </a:lnTo>
                  <a:lnTo>
                    <a:pt x="0" y="1038993"/>
                  </a:lnTo>
                  <a:lnTo>
                    <a:pt x="0" y="83119"/>
                  </a:lnTo>
                  <a:cubicBezTo>
                    <a:pt x="0" y="37214"/>
                    <a:pt x="37214" y="0"/>
                    <a:pt x="83119" y="0"/>
                  </a:cubicBezTo>
                  <a:close/>
                </a:path>
              </a:pathLst>
            </a:custGeom>
            <a:ln>
              <a:solidFill>
                <a:schemeClr val="accent2"/>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5775" tIns="58635" rIns="35775" bIns="11430" numCol="1" spcCol="1270" anchor="t" anchorCtr="0">
              <a:noAutofit/>
            </a:bodyPr>
            <a:lstStyle/>
            <a:p>
              <a:pPr marL="171450" indent="-171450" fontAlgn="auto">
                <a:spcBef>
                  <a:spcPts val="0"/>
                </a:spcBef>
                <a:spcAft>
                  <a:spcPts val="0"/>
                </a:spcAft>
                <a:buFont typeface="Arial" panose="020B0604020202020204" pitchFamily="34" charset="0"/>
                <a:buChar char="•"/>
              </a:pPr>
              <a:r>
                <a:rPr lang="fr-FR" sz="1200" dirty="0" smtClean="0">
                  <a:solidFill>
                    <a:prstClr val="black">
                      <a:hueOff val="0"/>
                      <a:satOff val="0"/>
                      <a:lumOff val="0"/>
                      <a:alphaOff val="0"/>
                    </a:prstClr>
                  </a:solidFill>
                  <a:latin typeface="Arial Narrow" panose="020B0606020202030204" pitchFamily="34" charset="0"/>
                </a:rPr>
                <a:t>Quel est le plan d’archivage et de préservation à long terme ?</a:t>
              </a:r>
            </a:p>
          </p:txBody>
        </p:sp>
        <p:sp>
          <p:nvSpPr>
            <p:cNvPr id="50" name="Forme libre 49"/>
            <p:cNvSpPr/>
            <p:nvPr/>
          </p:nvSpPr>
          <p:spPr>
            <a:xfrm>
              <a:off x="5451044" y="5688000"/>
              <a:ext cx="1440000" cy="360000"/>
            </a:xfrm>
            <a:custGeom>
              <a:avLst/>
              <a:gdLst>
                <a:gd name="connsiteX0" fmla="*/ 0 w 1391858"/>
                <a:gd name="connsiteY0" fmla="*/ 0 h 446767"/>
                <a:gd name="connsiteX1" fmla="*/ 1391858 w 1391858"/>
                <a:gd name="connsiteY1" fmla="*/ 0 h 446767"/>
                <a:gd name="connsiteX2" fmla="*/ 1391858 w 1391858"/>
                <a:gd name="connsiteY2" fmla="*/ 446767 h 446767"/>
                <a:gd name="connsiteX3" fmla="*/ 0 w 1391858"/>
                <a:gd name="connsiteY3" fmla="*/ 446767 h 446767"/>
                <a:gd name="connsiteX4" fmla="*/ 0 w 1391858"/>
                <a:gd name="connsiteY4" fmla="*/ 0 h 446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1858" h="446767">
                  <a:moveTo>
                    <a:pt x="0" y="0"/>
                  </a:moveTo>
                  <a:lnTo>
                    <a:pt x="1391858" y="0"/>
                  </a:lnTo>
                  <a:lnTo>
                    <a:pt x="1391858" y="446767"/>
                  </a:lnTo>
                  <a:lnTo>
                    <a:pt x="0" y="446767"/>
                  </a:lnTo>
                  <a:lnTo>
                    <a:pt x="0" y="0"/>
                  </a:lnTo>
                  <a:close/>
                </a:path>
              </a:pathLst>
            </a:custGeom>
            <a:solidFill>
              <a:schemeClr val="accent2"/>
            </a:solidFill>
            <a:ln>
              <a:solidFill>
                <a:schemeClr val="accent2"/>
              </a:solid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41910" tIns="0" rIns="43200" bIns="0" numCol="1" spcCol="1270" anchor="ctr" anchorCtr="0">
              <a:noAutofit/>
            </a:bodyPr>
            <a:lstStyle/>
            <a:p>
              <a:pPr algn="ctr" defTabSz="488950" fontAlgn="auto">
                <a:lnSpc>
                  <a:spcPct val="90000"/>
                </a:lnSpc>
                <a:spcAft>
                  <a:spcPct val="35000"/>
                </a:spcAft>
              </a:pPr>
              <a:r>
                <a:rPr lang="fr-FR" sz="1100" b="1" dirty="0" smtClean="0">
                  <a:solidFill>
                    <a:prstClr val="white"/>
                  </a:solidFill>
                </a:rPr>
                <a:t>Archivage et préservation des données </a:t>
              </a:r>
            </a:p>
          </p:txBody>
        </p:sp>
      </p:grpSp>
      <p:grpSp>
        <p:nvGrpSpPr>
          <p:cNvPr id="16" name="Groupe 15"/>
          <p:cNvGrpSpPr/>
          <p:nvPr/>
        </p:nvGrpSpPr>
        <p:grpSpPr>
          <a:xfrm>
            <a:off x="3810065" y="4847062"/>
            <a:ext cx="1980000" cy="1142838"/>
            <a:chOff x="3897389" y="4634382"/>
            <a:chExt cx="1440000" cy="1413618"/>
          </a:xfrm>
        </p:grpSpPr>
        <p:sp>
          <p:nvSpPr>
            <p:cNvPr id="30" name="Forme libre 29"/>
            <p:cNvSpPr/>
            <p:nvPr/>
          </p:nvSpPr>
          <p:spPr>
            <a:xfrm>
              <a:off x="3897389" y="5688000"/>
              <a:ext cx="1440000" cy="360000"/>
            </a:xfrm>
            <a:custGeom>
              <a:avLst/>
              <a:gdLst>
                <a:gd name="connsiteX0" fmla="*/ 0 w 1391858"/>
                <a:gd name="connsiteY0" fmla="*/ 0 h 446767"/>
                <a:gd name="connsiteX1" fmla="*/ 1391858 w 1391858"/>
                <a:gd name="connsiteY1" fmla="*/ 0 h 446767"/>
                <a:gd name="connsiteX2" fmla="*/ 1391858 w 1391858"/>
                <a:gd name="connsiteY2" fmla="*/ 446767 h 446767"/>
                <a:gd name="connsiteX3" fmla="*/ 0 w 1391858"/>
                <a:gd name="connsiteY3" fmla="*/ 446767 h 446767"/>
                <a:gd name="connsiteX4" fmla="*/ 0 w 1391858"/>
                <a:gd name="connsiteY4" fmla="*/ 0 h 446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1858" h="446767">
                  <a:moveTo>
                    <a:pt x="0" y="0"/>
                  </a:moveTo>
                  <a:lnTo>
                    <a:pt x="1391858" y="0"/>
                  </a:lnTo>
                  <a:lnTo>
                    <a:pt x="1391858" y="446767"/>
                  </a:lnTo>
                  <a:lnTo>
                    <a:pt x="0" y="446767"/>
                  </a:lnTo>
                  <a:lnTo>
                    <a:pt x="0" y="0"/>
                  </a:lnTo>
                  <a:close/>
                </a:path>
              </a:pathLst>
            </a:custGeom>
            <a:solidFill>
              <a:schemeClr val="accent3"/>
            </a:solidFill>
            <a:ln>
              <a:solidFill>
                <a:schemeClr val="accent3"/>
              </a:solid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41910" tIns="0" rIns="43200" bIns="0" numCol="1" spcCol="1270" anchor="ctr" anchorCtr="0">
              <a:noAutofit/>
            </a:bodyPr>
            <a:lstStyle/>
            <a:p>
              <a:pPr algn="ctr" defTabSz="488950" fontAlgn="auto">
                <a:lnSpc>
                  <a:spcPct val="90000"/>
                </a:lnSpc>
                <a:spcAft>
                  <a:spcPct val="35000"/>
                </a:spcAft>
              </a:pPr>
              <a:r>
                <a:rPr lang="fr-FR" sz="1100" b="1" dirty="0">
                  <a:solidFill>
                    <a:prstClr val="white"/>
                  </a:solidFill>
                </a:rPr>
                <a:t>Ethique</a:t>
              </a:r>
              <a:endParaRPr lang="fr-FR" sz="1100" b="1" dirty="0" smtClean="0">
                <a:solidFill>
                  <a:prstClr val="white"/>
                </a:solidFill>
              </a:endParaRPr>
            </a:p>
          </p:txBody>
        </p:sp>
        <p:sp>
          <p:nvSpPr>
            <p:cNvPr id="22" name="Forme libre 21"/>
            <p:cNvSpPr/>
            <p:nvPr/>
          </p:nvSpPr>
          <p:spPr>
            <a:xfrm>
              <a:off x="3897389" y="4634382"/>
              <a:ext cx="1440000" cy="1038993"/>
            </a:xfrm>
            <a:custGeom>
              <a:avLst/>
              <a:gdLst>
                <a:gd name="connsiteX0" fmla="*/ 83119 w 1391858"/>
                <a:gd name="connsiteY0" fmla="*/ 0 h 1038993"/>
                <a:gd name="connsiteX1" fmla="*/ 1308739 w 1391858"/>
                <a:gd name="connsiteY1" fmla="*/ 0 h 1038993"/>
                <a:gd name="connsiteX2" fmla="*/ 1391858 w 1391858"/>
                <a:gd name="connsiteY2" fmla="*/ 83119 h 1038993"/>
                <a:gd name="connsiteX3" fmla="*/ 1391858 w 1391858"/>
                <a:gd name="connsiteY3" fmla="*/ 1038993 h 1038993"/>
                <a:gd name="connsiteX4" fmla="*/ 1391858 w 1391858"/>
                <a:gd name="connsiteY4" fmla="*/ 1038993 h 1038993"/>
                <a:gd name="connsiteX5" fmla="*/ 0 w 1391858"/>
                <a:gd name="connsiteY5" fmla="*/ 1038993 h 1038993"/>
                <a:gd name="connsiteX6" fmla="*/ 0 w 1391858"/>
                <a:gd name="connsiteY6" fmla="*/ 1038993 h 1038993"/>
                <a:gd name="connsiteX7" fmla="*/ 0 w 1391858"/>
                <a:gd name="connsiteY7" fmla="*/ 83119 h 1038993"/>
                <a:gd name="connsiteX8" fmla="*/ 83119 w 1391858"/>
                <a:gd name="connsiteY8" fmla="*/ 0 h 1038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1858" h="1038993">
                  <a:moveTo>
                    <a:pt x="83119" y="0"/>
                  </a:moveTo>
                  <a:lnTo>
                    <a:pt x="1308739" y="0"/>
                  </a:lnTo>
                  <a:cubicBezTo>
                    <a:pt x="1354644" y="0"/>
                    <a:pt x="1391858" y="37214"/>
                    <a:pt x="1391858" y="83119"/>
                  </a:cubicBezTo>
                  <a:lnTo>
                    <a:pt x="1391858" y="1038993"/>
                  </a:lnTo>
                  <a:lnTo>
                    <a:pt x="1391858" y="1038993"/>
                  </a:lnTo>
                  <a:lnTo>
                    <a:pt x="0" y="1038993"/>
                  </a:lnTo>
                  <a:lnTo>
                    <a:pt x="0" y="1038993"/>
                  </a:lnTo>
                  <a:lnTo>
                    <a:pt x="0" y="83119"/>
                  </a:lnTo>
                  <a:cubicBezTo>
                    <a:pt x="0" y="37214"/>
                    <a:pt x="37214" y="0"/>
                    <a:pt x="83119" y="0"/>
                  </a:cubicBezTo>
                  <a:close/>
                </a:path>
              </a:pathLst>
            </a:custGeom>
            <a:ln>
              <a:solidFill>
                <a:schemeClr val="accent3"/>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3200" tIns="0" rIns="43200" bIns="0" numCol="1" spcCol="1270" anchor="t" anchorCtr="0">
              <a:noAutofit/>
            </a:bodyPr>
            <a:lstStyle/>
            <a:p>
              <a:pPr marL="171450" indent="-171450" fontAlgn="auto">
                <a:spcBef>
                  <a:spcPts val="0"/>
                </a:spcBef>
                <a:spcAft>
                  <a:spcPts val="0"/>
                </a:spcAft>
                <a:buFont typeface="Arial" panose="020B0604020202020204" pitchFamily="34" charset="0"/>
                <a:buChar char="•"/>
              </a:pPr>
              <a:r>
                <a:rPr lang="fr-FR" sz="1200" dirty="0" smtClean="0">
                  <a:solidFill>
                    <a:prstClr val="black">
                      <a:hueOff val="0"/>
                      <a:satOff val="0"/>
                      <a:lumOff val="0"/>
                      <a:alphaOff val="0"/>
                    </a:prstClr>
                  </a:solidFill>
                  <a:latin typeface="Arial Narrow" panose="020B0606020202030204" pitchFamily="34" charset="0"/>
                </a:rPr>
                <a:t>Des données sensibles seront-elles produites ou utilisées ?</a:t>
              </a:r>
            </a:p>
            <a:p>
              <a:pPr marL="171450" indent="-171450" fontAlgn="auto">
                <a:spcBef>
                  <a:spcPts val="0"/>
                </a:spcBef>
                <a:spcAft>
                  <a:spcPts val="0"/>
                </a:spcAft>
                <a:buFont typeface="Arial" panose="020B0604020202020204" pitchFamily="34" charset="0"/>
                <a:buChar char="•"/>
              </a:pPr>
              <a:r>
                <a:rPr lang="fr-FR" sz="1200" dirty="0" smtClean="0">
                  <a:solidFill>
                    <a:prstClr val="black">
                      <a:hueOff val="0"/>
                      <a:satOff val="0"/>
                      <a:lumOff val="0"/>
                      <a:alphaOff val="0"/>
                    </a:prstClr>
                  </a:solidFill>
                  <a:latin typeface="Arial Narrow" panose="020B0606020202030204" pitchFamily="34" charset="0"/>
                </a:rPr>
                <a:t>Comment sera assurée leur anonymisation ?</a:t>
              </a:r>
            </a:p>
          </p:txBody>
        </p:sp>
      </p:grpSp>
      <p:pic>
        <p:nvPicPr>
          <p:cNvPr id="307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46582" y="2794246"/>
            <a:ext cx="1354905" cy="13609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431334" y="3327482"/>
            <a:ext cx="4435381" cy="1059928"/>
          </a:xfrm>
          <a:prstGeom prst="rect">
            <a:avLst/>
          </a:prstGeom>
          <a:noFill/>
        </p:spPr>
        <p:txBody>
          <a:bodyPr wrap="none" lIns="91440" tIns="45720" rIns="91440" bIns="45720">
            <a:prstTxWarp prst="textArchDown">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fr-FR" sz="16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Dans le cadre d’un projet de recherche ou non…</a:t>
            </a:r>
            <a:endParaRPr lang="fr-FR" sz="1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450014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hape 333"/>
          <p:cNvSpPr txBox="1">
            <a:spLocks noGrp="1"/>
          </p:cNvSpPr>
          <p:nvPr>
            <p:ph type="ftr" sz="quarter" idx="11"/>
          </p:nvPr>
        </p:nvSpPr>
        <p:spPr>
          <a:xfrm>
            <a:off x="1600200" y="6356350"/>
            <a:ext cx="5549899" cy="365125"/>
          </a:xfrm>
        </p:spPr>
        <p:txBody>
          <a:bodyPr/>
          <a:lstStyle/>
          <a:p>
            <a:pPr lvl="0"/>
            <a:r>
              <a:rPr lang="fr-FR" dirty="0" smtClean="0">
                <a:sym typeface="Arial"/>
              </a:rPr>
              <a:t>Les plans de gestion de données -  S. Cocaud et D. L'Hostis, INRA. URFIST Paris - 05 avril 2019</a:t>
            </a:r>
            <a:endParaRPr lang="fr-FR" dirty="0">
              <a:sym typeface="Arial"/>
            </a:endParaRPr>
          </a:p>
        </p:txBody>
      </p:sp>
      <p:sp>
        <p:nvSpPr>
          <p:cNvPr id="2" name="Titre 1"/>
          <p:cNvSpPr>
            <a:spLocks noGrp="1"/>
          </p:cNvSpPr>
          <p:nvPr>
            <p:ph type="title"/>
          </p:nvPr>
        </p:nvSpPr>
        <p:spPr/>
        <p:txBody>
          <a:bodyPr/>
          <a:lstStyle/>
          <a:p>
            <a:r>
              <a:rPr lang="fr-FR" sz="2800" dirty="0"/>
              <a:t>Créer des plans </a:t>
            </a:r>
            <a:r>
              <a:rPr lang="fr-FR" sz="2800" dirty="0" smtClean="0"/>
              <a:t/>
            </a:r>
            <a:br>
              <a:rPr lang="fr-FR" sz="2800" dirty="0" smtClean="0"/>
            </a:br>
            <a:r>
              <a:rPr lang="fr-FR" sz="2400" dirty="0" smtClean="0"/>
              <a:t>1</a:t>
            </a:r>
            <a:r>
              <a:rPr lang="fr-FR" sz="2400" baseline="30000" dirty="0" smtClean="0"/>
              <a:t>er</a:t>
            </a:r>
            <a:r>
              <a:rPr lang="fr-FR" sz="2400" dirty="0" smtClean="0"/>
              <a:t> Onglet : Renseignements sur le projet</a:t>
            </a:r>
            <a:endParaRPr lang="fr-FR" sz="2400" dirty="0"/>
          </a:p>
        </p:txBody>
      </p:sp>
      <p:sp>
        <p:nvSpPr>
          <p:cNvPr id="3" name="Espace réservé du contenu 2"/>
          <p:cNvSpPr>
            <a:spLocks noGrp="1"/>
          </p:cNvSpPr>
          <p:nvPr>
            <p:ph idx="1"/>
          </p:nvPr>
        </p:nvSpPr>
        <p:spPr/>
        <p:txBody>
          <a:bodyPr/>
          <a:lstStyle/>
          <a:p>
            <a:endParaRPr lang="fr-FR" dirty="0"/>
          </a:p>
        </p:txBody>
      </p:sp>
      <p:pic>
        <p:nvPicPr>
          <p:cNvPr id="4" name="Image 3"/>
          <p:cNvPicPr>
            <a:picLocks noChangeAspect="1"/>
          </p:cNvPicPr>
          <p:nvPr/>
        </p:nvPicPr>
        <p:blipFill rotWithShape="1">
          <a:blip r:embed="rId3"/>
          <a:srcRect t="5625"/>
          <a:stretch/>
        </p:blipFill>
        <p:spPr>
          <a:xfrm>
            <a:off x="457200" y="1266247"/>
            <a:ext cx="5603358" cy="3714185"/>
          </a:xfrm>
          <a:prstGeom prst="rect">
            <a:avLst/>
          </a:prstGeom>
        </p:spPr>
      </p:pic>
      <p:pic>
        <p:nvPicPr>
          <p:cNvPr id="5" name="Image 4"/>
          <p:cNvPicPr>
            <a:picLocks noChangeAspect="1"/>
          </p:cNvPicPr>
          <p:nvPr/>
        </p:nvPicPr>
        <p:blipFill>
          <a:blip r:embed="rId4"/>
          <a:stretch>
            <a:fillRect/>
          </a:stretch>
        </p:blipFill>
        <p:spPr>
          <a:xfrm>
            <a:off x="457200" y="4980432"/>
            <a:ext cx="2488019" cy="1284139"/>
          </a:xfrm>
          <a:prstGeom prst="rect">
            <a:avLst/>
          </a:prstGeom>
        </p:spPr>
      </p:pic>
      <p:grpSp>
        <p:nvGrpSpPr>
          <p:cNvPr id="10" name="Groupe 9"/>
          <p:cNvGrpSpPr/>
          <p:nvPr/>
        </p:nvGrpSpPr>
        <p:grpSpPr>
          <a:xfrm>
            <a:off x="3570812" y="1549041"/>
            <a:ext cx="4821878" cy="3431391"/>
            <a:chOff x="4471982" y="2541856"/>
            <a:chExt cx="4821878" cy="3431391"/>
          </a:xfrm>
        </p:grpSpPr>
        <p:pic>
          <p:nvPicPr>
            <p:cNvPr id="6" name="Image 5"/>
            <p:cNvPicPr>
              <a:picLocks noChangeAspect="1"/>
            </p:cNvPicPr>
            <p:nvPr/>
          </p:nvPicPr>
          <p:blipFill>
            <a:blip r:embed="rId5"/>
            <a:stretch>
              <a:fillRect/>
            </a:stretch>
          </p:blipFill>
          <p:spPr>
            <a:xfrm>
              <a:off x="5660368" y="4051013"/>
              <a:ext cx="3633492" cy="1922234"/>
            </a:xfrm>
            <a:prstGeom prst="rect">
              <a:avLst/>
            </a:prstGeom>
            <a:ln>
              <a:solidFill>
                <a:schemeClr val="accent3"/>
              </a:solidFill>
            </a:ln>
          </p:spPr>
        </p:pic>
        <p:sp>
          <p:nvSpPr>
            <p:cNvPr id="7" name="Rectangle à coins arrondis 6"/>
            <p:cNvSpPr/>
            <p:nvPr/>
          </p:nvSpPr>
          <p:spPr>
            <a:xfrm>
              <a:off x="4471982" y="2541856"/>
              <a:ext cx="2482526" cy="1448983"/>
            </a:xfrm>
            <a:prstGeom prst="roundRect">
              <a:avLst/>
            </a:prstGeom>
            <a:noFill/>
            <a:ln w="38100"/>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sz="1400" dirty="0" smtClean="0"/>
            </a:p>
          </p:txBody>
        </p:sp>
        <p:cxnSp>
          <p:nvCxnSpPr>
            <p:cNvPr id="9" name="Connecteur droit avec flèche 8"/>
            <p:cNvCxnSpPr/>
            <p:nvPr/>
          </p:nvCxnSpPr>
          <p:spPr>
            <a:xfrm>
              <a:off x="6954508" y="3671906"/>
              <a:ext cx="328201" cy="379107"/>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grpSp>
      <p:sp>
        <p:nvSpPr>
          <p:cNvPr id="11" name="Ellipse 10"/>
          <p:cNvSpPr/>
          <p:nvPr/>
        </p:nvSpPr>
        <p:spPr>
          <a:xfrm>
            <a:off x="2119789" y="4107625"/>
            <a:ext cx="2471461" cy="814015"/>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r-FR" sz="1400" dirty="0"/>
              <a:t>Questions </a:t>
            </a:r>
            <a:r>
              <a:rPr lang="fr-FR" sz="1400" dirty="0" smtClean="0"/>
              <a:t>communes à tous les modèles</a:t>
            </a:r>
            <a:endParaRPr lang="fr-FR" sz="1400" dirty="0"/>
          </a:p>
        </p:txBody>
      </p:sp>
    </p:spTree>
    <p:extLst>
      <p:ext uri="{BB962C8B-B14F-4D97-AF65-F5344CB8AC3E}">
        <p14:creationId xmlns:p14="http://schemas.microsoft.com/office/powerpoint/2010/main" val="3638338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2800" dirty="0"/>
              <a:t>Créer des plans </a:t>
            </a:r>
            <a:r>
              <a:rPr lang="fr-FR" sz="2800" dirty="0" smtClean="0"/>
              <a:t/>
            </a:r>
            <a:br>
              <a:rPr lang="fr-FR" sz="2800" dirty="0" smtClean="0"/>
            </a:br>
            <a:r>
              <a:rPr lang="fr-FR" sz="2400" dirty="0" smtClean="0"/>
              <a:t>2</a:t>
            </a:r>
            <a:r>
              <a:rPr lang="fr-FR" sz="2400" baseline="30000" dirty="0" smtClean="0"/>
              <a:t>ème</a:t>
            </a:r>
            <a:r>
              <a:rPr lang="fr-FR" sz="2400" dirty="0" smtClean="0"/>
              <a:t> onglet : Vue d’ensemble</a:t>
            </a:r>
            <a:endParaRPr lang="fr-FR" sz="2400" dirty="0"/>
          </a:p>
        </p:txBody>
      </p:sp>
      <p:pic>
        <p:nvPicPr>
          <p:cNvPr id="4" name="Espace réservé du contenu 3"/>
          <p:cNvPicPr>
            <a:picLocks noGrp="1" noChangeAspect="1"/>
          </p:cNvPicPr>
          <p:nvPr>
            <p:ph idx="1"/>
          </p:nvPr>
        </p:nvPicPr>
        <p:blipFill>
          <a:blip r:embed="rId3"/>
          <a:stretch>
            <a:fillRect/>
          </a:stretch>
        </p:blipFill>
        <p:spPr>
          <a:xfrm>
            <a:off x="457200" y="1703159"/>
            <a:ext cx="8037617" cy="4444410"/>
          </a:xfrm>
          <a:prstGeom prst="rect">
            <a:avLst/>
          </a:prstGeom>
          <a:ln>
            <a:solidFill>
              <a:schemeClr val="accent3"/>
            </a:solidFill>
          </a:ln>
        </p:spPr>
      </p:pic>
      <p:sp>
        <p:nvSpPr>
          <p:cNvPr id="5" name="Rectangle à coins arrondis 4"/>
          <p:cNvSpPr/>
          <p:nvPr/>
        </p:nvSpPr>
        <p:spPr>
          <a:xfrm>
            <a:off x="3333922" y="2445488"/>
            <a:ext cx="3238555" cy="30488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r-FR" sz="1400" dirty="0" smtClean="0"/>
              <a:t>Modèle à </a:t>
            </a:r>
            <a:r>
              <a:rPr lang="fr-FR" sz="1400" dirty="0"/>
              <a:t>partir </a:t>
            </a:r>
            <a:r>
              <a:rPr lang="fr-FR" sz="1400" dirty="0" smtClean="0"/>
              <a:t>duquel le plan a </a:t>
            </a:r>
            <a:r>
              <a:rPr lang="fr-FR" sz="1400" dirty="0"/>
              <a:t>été </a:t>
            </a:r>
            <a:r>
              <a:rPr lang="fr-FR" sz="1400" dirty="0" smtClean="0"/>
              <a:t>créé</a:t>
            </a:r>
            <a:endParaRPr lang="fr-FR" sz="1400" dirty="0"/>
          </a:p>
        </p:txBody>
      </p:sp>
      <p:sp>
        <p:nvSpPr>
          <p:cNvPr id="6" name="Ellipse 5"/>
          <p:cNvSpPr/>
          <p:nvPr/>
        </p:nvSpPr>
        <p:spPr>
          <a:xfrm>
            <a:off x="3866660" y="5118582"/>
            <a:ext cx="2173078" cy="755585"/>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r-FR" sz="1400" dirty="0" smtClean="0"/>
              <a:t>Questions propres au modèle choisi</a:t>
            </a:r>
            <a:endParaRPr lang="fr-FR" sz="1400" dirty="0"/>
          </a:p>
        </p:txBody>
      </p:sp>
      <p:sp>
        <p:nvSpPr>
          <p:cNvPr id="7" name="Shape 333"/>
          <p:cNvSpPr txBox="1">
            <a:spLocks noGrp="1"/>
          </p:cNvSpPr>
          <p:nvPr>
            <p:ph type="ftr" sz="quarter" idx="11"/>
          </p:nvPr>
        </p:nvSpPr>
        <p:spPr>
          <a:xfrm>
            <a:off x="1600200" y="6356350"/>
            <a:ext cx="5549899" cy="365125"/>
          </a:xfrm>
        </p:spPr>
        <p:txBody>
          <a:bodyPr/>
          <a:lstStyle/>
          <a:p>
            <a:pPr lvl="0"/>
            <a:r>
              <a:rPr lang="fr-FR" dirty="0" smtClean="0">
                <a:sym typeface="Arial"/>
              </a:rPr>
              <a:t>Les plans de gestion de données -  S. Cocaud et D. L'Hostis, INRA. URFIST Paris - 05 avril 2019</a:t>
            </a:r>
            <a:endParaRPr lang="fr-FR" dirty="0">
              <a:sym typeface="Arial"/>
            </a:endParaRPr>
          </a:p>
        </p:txBody>
      </p:sp>
    </p:spTree>
    <p:extLst>
      <p:ext uri="{BB962C8B-B14F-4D97-AF65-F5344CB8AC3E}">
        <p14:creationId xmlns:p14="http://schemas.microsoft.com/office/powerpoint/2010/main" val="363732310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2800" dirty="0"/>
              <a:t>Créer des plans </a:t>
            </a:r>
            <a:r>
              <a:rPr lang="fr-FR" sz="2800" dirty="0" smtClean="0"/>
              <a:t/>
            </a:r>
            <a:br>
              <a:rPr lang="fr-FR" sz="2800" dirty="0" smtClean="0"/>
            </a:br>
            <a:r>
              <a:rPr lang="fr-FR" sz="2400" dirty="0" smtClean="0"/>
              <a:t>3</a:t>
            </a:r>
            <a:r>
              <a:rPr lang="fr-FR" sz="2400" baseline="30000" dirty="0" smtClean="0"/>
              <a:t>ème</a:t>
            </a:r>
            <a:r>
              <a:rPr lang="fr-FR" sz="2400" dirty="0" smtClean="0"/>
              <a:t> onglet : Rédiger</a:t>
            </a:r>
            <a:endParaRPr lang="fr-FR" sz="2400" dirty="0"/>
          </a:p>
        </p:txBody>
      </p:sp>
      <p:pic>
        <p:nvPicPr>
          <p:cNvPr id="4" name="Image 3"/>
          <p:cNvPicPr>
            <a:picLocks noChangeAspect="1"/>
          </p:cNvPicPr>
          <p:nvPr/>
        </p:nvPicPr>
        <p:blipFill rotWithShape="1">
          <a:blip r:embed="rId3"/>
          <a:srcRect b="5360"/>
          <a:stretch/>
        </p:blipFill>
        <p:spPr>
          <a:xfrm>
            <a:off x="228600" y="1606723"/>
            <a:ext cx="8686800" cy="4540484"/>
          </a:xfrm>
          <a:prstGeom prst="rect">
            <a:avLst/>
          </a:prstGeom>
        </p:spPr>
      </p:pic>
      <p:sp>
        <p:nvSpPr>
          <p:cNvPr id="7" name="Ellipse 6"/>
          <p:cNvSpPr/>
          <p:nvPr/>
        </p:nvSpPr>
        <p:spPr>
          <a:xfrm>
            <a:off x="5947621" y="2189422"/>
            <a:ext cx="2404956" cy="655983"/>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r-FR" sz="1400" dirty="0" smtClean="0"/>
              <a:t>Etat d’avancement de la rédaction</a:t>
            </a:r>
            <a:endParaRPr lang="fr-FR" sz="1400" dirty="0"/>
          </a:p>
        </p:txBody>
      </p:sp>
      <p:sp>
        <p:nvSpPr>
          <p:cNvPr id="8" name="Ellipse 7"/>
          <p:cNvSpPr/>
          <p:nvPr/>
        </p:nvSpPr>
        <p:spPr>
          <a:xfrm>
            <a:off x="4302493" y="3428104"/>
            <a:ext cx="3234089" cy="116145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defTabSz="914400">
              <a:defRPr/>
            </a:pPr>
            <a:r>
              <a:rPr lang="fr-FR" sz="1400" dirty="0"/>
              <a:t>Les questions sont groupées en </a:t>
            </a:r>
            <a:r>
              <a:rPr lang="fr-FR" sz="1400" dirty="0" smtClean="0"/>
              <a:t>sections. </a:t>
            </a:r>
            <a:r>
              <a:rPr lang="fr-FR" sz="1400" dirty="0"/>
              <a:t>Ouvrir la section pour répondre aux </a:t>
            </a:r>
            <a:r>
              <a:rPr lang="fr-FR" sz="1400" dirty="0" smtClean="0"/>
              <a:t>questions</a:t>
            </a:r>
            <a:endParaRPr lang="fr-FR" sz="1400" dirty="0"/>
          </a:p>
        </p:txBody>
      </p:sp>
      <p:cxnSp>
        <p:nvCxnSpPr>
          <p:cNvPr id="10" name="Connecteur droit avec flèche 9"/>
          <p:cNvCxnSpPr>
            <a:stCxn id="8" idx="6"/>
          </p:cNvCxnSpPr>
          <p:nvPr/>
        </p:nvCxnSpPr>
        <p:spPr>
          <a:xfrm flipV="1">
            <a:off x="7536582" y="3936733"/>
            <a:ext cx="1087654" cy="72096"/>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5" name="Connecteur droit avec flèche 14"/>
          <p:cNvCxnSpPr>
            <a:stCxn id="7" idx="2"/>
          </p:cNvCxnSpPr>
          <p:nvPr/>
        </p:nvCxnSpPr>
        <p:spPr>
          <a:xfrm flipH="1">
            <a:off x="2915775" y="2517414"/>
            <a:ext cx="3031846" cy="527269"/>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8" name="Connecteur droit avec flèche 17"/>
          <p:cNvCxnSpPr>
            <a:stCxn id="7" idx="2"/>
          </p:cNvCxnSpPr>
          <p:nvPr/>
        </p:nvCxnSpPr>
        <p:spPr>
          <a:xfrm flipH="1" flipV="1">
            <a:off x="5123981" y="2517413"/>
            <a:ext cx="823640" cy="1"/>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9" name="Shape 333"/>
          <p:cNvSpPr txBox="1">
            <a:spLocks noGrp="1"/>
          </p:cNvSpPr>
          <p:nvPr>
            <p:ph type="ftr" sz="quarter" idx="11"/>
          </p:nvPr>
        </p:nvSpPr>
        <p:spPr>
          <a:xfrm>
            <a:off x="1600200" y="6356350"/>
            <a:ext cx="5549899" cy="365125"/>
          </a:xfrm>
        </p:spPr>
        <p:txBody>
          <a:bodyPr/>
          <a:lstStyle/>
          <a:p>
            <a:pPr lvl="0"/>
            <a:r>
              <a:rPr lang="fr-FR" dirty="0" smtClean="0">
                <a:sym typeface="Arial"/>
              </a:rPr>
              <a:t>Les plans de gestion de données -  S. Cocaud et D. L'Hostis, INRA. URFIST Paris - 05 avril 2019</a:t>
            </a:r>
            <a:endParaRPr lang="fr-FR" dirty="0">
              <a:sym typeface="Arial"/>
            </a:endParaRPr>
          </a:p>
        </p:txBody>
      </p:sp>
    </p:spTree>
    <p:extLst>
      <p:ext uri="{BB962C8B-B14F-4D97-AF65-F5344CB8AC3E}">
        <p14:creationId xmlns:p14="http://schemas.microsoft.com/office/powerpoint/2010/main" val="288547375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800" dirty="0"/>
              <a:t>Créer des plans </a:t>
            </a:r>
            <a:r>
              <a:rPr lang="fr-FR" sz="2800" dirty="0" smtClean="0"/>
              <a:t/>
            </a:r>
            <a:br>
              <a:rPr lang="fr-FR" sz="2800" dirty="0" smtClean="0"/>
            </a:br>
            <a:r>
              <a:rPr lang="fr-FR" sz="2400" dirty="0" smtClean="0"/>
              <a:t>3</a:t>
            </a:r>
            <a:r>
              <a:rPr lang="fr-FR" sz="2400" baseline="30000" dirty="0" smtClean="0"/>
              <a:t>ème</a:t>
            </a:r>
            <a:r>
              <a:rPr lang="fr-FR" sz="2400" dirty="0" smtClean="0"/>
              <a:t> </a:t>
            </a:r>
            <a:r>
              <a:rPr lang="fr-FR" sz="2400" dirty="0"/>
              <a:t>onglet </a:t>
            </a:r>
            <a:r>
              <a:rPr lang="fr-FR" sz="2400" dirty="0" smtClean="0"/>
              <a:t>: Rédiger / rédiger la réponse</a:t>
            </a:r>
            <a:endParaRPr lang="fr-FR" sz="2400" dirty="0"/>
          </a:p>
        </p:txBody>
      </p:sp>
      <p:pic>
        <p:nvPicPr>
          <p:cNvPr id="4" name="Espace réservé du contenu 3"/>
          <p:cNvPicPr>
            <a:picLocks noGrp="1" noChangeAspect="1"/>
          </p:cNvPicPr>
          <p:nvPr>
            <p:ph idx="1"/>
          </p:nvPr>
        </p:nvPicPr>
        <p:blipFill rotWithShape="1">
          <a:blip r:embed="rId3"/>
          <a:srcRect b="3103"/>
          <a:stretch/>
        </p:blipFill>
        <p:spPr>
          <a:xfrm>
            <a:off x="226193" y="1399444"/>
            <a:ext cx="8587068" cy="4724909"/>
          </a:xfrm>
          <a:prstGeom prst="rect">
            <a:avLst/>
          </a:prstGeom>
        </p:spPr>
      </p:pic>
      <p:sp>
        <p:nvSpPr>
          <p:cNvPr id="5" name="Ellipse 4"/>
          <p:cNvSpPr/>
          <p:nvPr/>
        </p:nvSpPr>
        <p:spPr>
          <a:xfrm>
            <a:off x="457200" y="4634562"/>
            <a:ext cx="3193478" cy="794087"/>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r-FR" sz="1400" dirty="0" smtClean="0"/>
              <a:t>Ne pas oublier d’enregistrer chaque modification</a:t>
            </a:r>
            <a:endParaRPr lang="fr-FR" sz="1400" dirty="0"/>
          </a:p>
        </p:txBody>
      </p:sp>
      <p:sp>
        <p:nvSpPr>
          <p:cNvPr id="6" name="Rectangle à coins arrondis 5"/>
          <p:cNvSpPr/>
          <p:nvPr/>
        </p:nvSpPr>
        <p:spPr>
          <a:xfrm>
            <a:off x="3234754" y="2712115"/>
            <a:ext cx="2569946" cy="30488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r-FR" sz="1400" dirty="0" smtClean="0"/>
              <a:t>Aide spécifique à cette question</a:t>
            </a:r>
            <a:endParaRPr lang="fr-FR" sz="1400" dirty="0"/>
          </a:p>
        </p:txBody>
      </p:sp>
      <p:cxnSp>
        <p:nvCxnSpPr>
          <p:cNvPr id="8" name="Connecteur droit avec flèche 7"/>
          <p:cNvCxnSpPr/>
          <p:nvPr/>
        </p:nvCxnSpPr>
        <p:spPr>
          <a:xfrm flipH="1" flipV="1">
            <a:off x="2964581" y="2723949"/>
            <a:ext cx="240632" cy="14061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7" name="Shape 333"/>
          <p:cNvSpPr txBox="1">
            <a:spLocks noGrp="1"/>
          </p:cNvSpPr>
          <p:nvPr>
            <p:ph type="ftr" sz="quarter" idx="11"/>
          </p:nvPr>
        </p:nvSpPr>
        <p:spPr>
          <a:xfrm>
            <a:off x="1600200" y="6356350"/>
            <a:ext cx="5549899" cy="365125"/>
          </a:xfrm>
        </p:spPr>
        <p:txBody>
          <a:bodyPr/>
          <a:lstStyle/>
          <a:p>
            <a:pPr lvl="0"/>
            <a:r>
              <a:rPr lang="fr-FR" dirty="0" smtClean="0">
                <a:sym typeface="Arial"/>
              </a:rPr>
              <a:t>Les plans de gestion de données -  S. Cocaud et D. L'Hostis, INRA. URFIST Paris - 05 avril 2019</a:t>
            </a:r>
            <a:endParaRPr lang="fr-FR" dirty="0">
              <a:sym typeface="Arial"/>
            </a:endParaRPr>
          </a:p>
        </p:txBody>
      </p:sp>
    </p:spTree>
    <p:extLst>
      <p:ext uri="{BB962C8B-B14F-4D97-AF65-F5344CB8AC3E}">
        <p14:creationId xmlns:p14="http://schemas.microsoft.com/office/powerpoint/2010/main" val="29829209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7517219" cy="1162050"/>
          </a:xfrm>
        </p:spPr>
        <p:txBody>
          <a:bodyPr>
            <a:normAutofit fontScale="90000"/>
          </a:bodyPr>
          <a:lstStyle/>
          <a:p>
            <a:r>
              <a:rPr lang="fr-FR" sz="3100" dirty="0"/>
              <a:t>Créer des plans </a:t>
            </a:r>
            <a:r>
              <a:rPr lang="fr-FR" sz="3100" dirty="0" smtClean="0"/>
              <a:t/>
            </a:r>
            <a:br>
              <a:rPr lang="fr-FR" sz="3100" dirty="0" smtClean="0"/>
            </a:br>
            <a:r>
              <a:rPr lang="fr-FR" sz="2700" dirty="0" smtClean="0"/>
              <a:t>3</a:t>
            </a:r>
            <a:r>
              <a:rPr lang="fr-FR" sz="2700" baseline="30000" dirty="0" smtClean="0"/>
              <a:t>ème</a:t>
            </a:r>
            <a:r>
              <a:rPr lang="fr-FR" sz="2700" dirty="0" smtClean="0"/>
              <a:t> </a:t>
            </a:r>
            <a:r>
              <a:rPr lang="fr-FR" sz="2700" dirty="0"/>
              <a:t>onglet : Rédiger / </a:t>
            </a:r>
            <a:r>
              <a:rPr lang="fr-FR" sz="2700" dirty="0" smtClean="0"/>
              <a:t>Recommandations</a:t>
            </a:r>
            <a:r>
              <a:rPr lang="fr-FR" sz="2400" dirty="0" smtClean="0"/>
              <a:t/>
            </a:r>
            <a:br>
              <a:rPr lang="fr-FR" sz="2400" dirty="0" smtClean="0"/>
            </a:br>
            <a:endParaRPr lang="fr-FR" sz="2400" dirty="0"/>
          </a:p>
        </p:txBody>
      </p:sp>
      <p:pic>
        <p:nvPicPr>
          <p:cNvPr id="4" name="Espace réservé du contenu 3"/>
          <p:cNvPicPr>
            <a:picLocks noGrp="1" noChangeAspect="1"/>
          </p:cNvPicPr>
          <p:nvPr>
            <p:ph idx="1"/>
          </p:nvPr>
        </p:nvPicPr>
        <p:blipFill>
          <a:blip r:embed="rId3"/>
          <a:stretch>
            <a:fillRect/>
          </a:stretch>
        </p:blipFill>
        <p:spPr>
          <a:xfrm>
            <a:off x="457200" y="2023722"/>
            <a:ext cx="7747000" cy="3513817"/>
          </a:xfrm>
          <a:prstGeom prst="rect">
            <a:avLst/>
          </a:prstGeom>
        </p:spPr>
      </p:pic>
      <p:sp>
        <p:nvSpPr>
          <p:cNvPr id="5" name="Espace réservé du texte 4"/>
          <p:cNvSpPr>
            <a:spLocks noGrp="1"/>
          </p:cNvSpPr>
          <p:nvPr>
            <p:ph type="body" sz="half" idx="2"/>
          </p:nvPr>
        </p:nvSpPr>
        <p:spPr>
          <a:xfrm>
            <a:off x="457200" y="1435100"/>
            <a:ext cx="7878726" cy="4691063"/>
          </a:xfrm>
        </p:spPr>
        <p:txBody>
          <a:bodyPr>
            <a:noAutofit/>
          </a:bodyPr>
          <a:lstStyle/>
          <a:p>
            <a:r>
              <a:rPr lang="fr-FR" dirty="0" smtClean="0"/>
              <a:t>Aides liées au thème </a:t>
            </a:r>
            <a:r>
              <a:rPr lang="fr-FR" dirty="0"/>
              <a:t>de la </a:t>
            </a:r>
            <a:r>
              <a:rPr lang="fr-FR" dirty="0" smtClean="0"/>
              <a:t>question, fournies par l’organisme, le financeur, ou le DCC.</a:t>
            </a:r>
            <a:endParaRPr lang="fr-FR" dirty="0"/>
          </a:p>
        </p:txBody>
      </p:sp>
      <p:sp>
        <p:nvSpPr>
          <p:cNvPr id="7" name="Ellipse 6"/>
          <p:cNvSpPr/>
          <p:nvPr/>
        </p:nvSpPr>
        <p:spPr>
          <a:xfrm>
            <a:off x="1886552" y="4448381"/>
            <a:ext cx="3676851" cy="1201647"/>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defTabSz="914400">
              <a:defRPr/>
            </a:pPr>
            <a:r>
              <a:rPr lang="fr-FR" sz="1400" dirty="0" smtClean="0"/>
              <a:t>On peut sélectionner d’autres recommandations via l’onglet « Renseignements sur le projet »</a:t>
            </a:r>
            <a:endParaRPr lang="fr-FR" sz="1400" dirty="0"/>
          </a:p>
        </p:txBody>
      </p:sp>
      <p:sp>
        <p:nvSpPr>
          <p:cNvPr id="6" name="Shape 333"/>
          <p:cNvSpPr txBox="1">
            <a:spLocks noGrp="1"/>
          </p:cNvSpPr>
          <p:nvPr>
            <p:ph type="ftr" sz="quarter" idx="11"/>
          </p:nvPr>
        </p:nvSpPr>
        <p:spPr>
          <a:xfrm>
            <a:off x="1600200" y="6356350"/>
            <a:ext cx="5549899" cy="365125"/>
          </a:xfrm>
        </p:spPr>
        <p:txBody>
          <a:bodyPr/>
          <a:lstStyle/>
          <a:p>
            <a:pPr lvl="0"/>
            <a:r>
              <a:rPr lang="fr-FR" dirty="0" smtClean="0">
                <a:sym typeface="Arial"/>
              </a:rPr>
              <a:t>Les plans de gestion de données -  S. Cocaud et D. L'Hostis, INRA. URFIST Paris - 05 avril 2019</a:t>
            </a:r>
            <a:endParaRPr lang="fr-FR" dirty="0">
              <a:sym typeface="Arial"/>
            </a:endParaRPr>
          </a:p>
        </p:txBody>
      </p:sp>
    </p:spTree>
    <p:extLst>
      <p:ext uri="{BB962C8B-B14F-4D97-AF65-F5344CB8AC3E}">
        <p14:creationId xmlns:p14="http://schemas.microsoft.com/office/powerpoint/2010/main" val="385974309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3"/>
          <a:stretch>
            <a:fillRect/>
          </a:stretch>
        </p:blipFill>
        <p:spPr>
          <a:xfrm>
            <a:off x="102258" y="1907976"/>
            <a:ext cx="8959345" cy="3949293"/>
          </a:xfrm>
          <a:prstGeom prst="rect">
            <a:avLst/>
          </a:prstGeom>
        </p:spPr>
      </p:pic>
      <p:sp>
        <p:nvSpPr>
          <p:cNvPr id="7" name="Ellipse 6"/>
          <p:cNvSpPr/>
          <p:nvPr/>
        </p:nvSpPr>
        <p:spPr>
          <a:xfrm>
            <a:off x="6131293" y="2906829"/>
            <a:ext cx="2820202" cy="471638"/>
          </a:xfrm>
          <a:prstGeom prst="ellipse">
            <a:avLst/>
          </a:prstGeom>
          <a:noFill/>
          <a:ln w="38100"/>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sz="1400" dirty="0" smtClean="0"/>
          </a:p>
        </p:txBody>
      </p:sp>
      <p:sp>
        <p:nvSpPr>
          <p:cNvPr id="8" name="Titre 7"/>
          <p:cNvSpPr>
            <a:spLocks noGrp="1"/>
          </p:cNvSpPr>
          <p:nvPr>
            <p:ph type="title"/>
          </p:nvPr>
        </p:nvSpPr>
        <p:spPr>
          <a:xfrm>
            <a:off x="457200" y="273050"/>
            <a:ext cx="7783033" cy="1162050"/>
          </a:xfrm>
        </p:spPr>
        <p:txBody>
          <a:bodyPr>
            <a:normAutofit/>
          </a:bodyPr>
          <a:lstStyle/>
          <a:p>
            <a:r>
              <a:rPr lang="fr-FR" sz="2800" dirty="0"/>
              <a:t>Créer des plans </a:t>
            </a:r>
            <a:r>
              <a:rPr lang="fr-FR" dirty="0" smtClean="0"/>
              <a:t/>
            </a:r>
            <a:br>
              <a:rPr lang="fr-FR" dirty="0" smtClean="0"/>
            </a:br>
            <a:r>
              <a:rPr lang="fr-FR" sz="2400" dirty="0" smtClean="0"/>
              <a:t>3</a:t>
            </a:r>
            <a:r>
              <a:rPr lang="fr-FR" sz="2400" baseline="30000" dirty="0" smtClean="0"/>
              <a:t>ème</a:t>
            </a:r>
            <a:r>
              <a:rPr lang="fr-FR" sz="2400" dirty="0" smtClean="0"/>
              <a:t> </a:t>
            </a:r>
            <a:r>
              <a:rPr lang="fr-FR" sz="2400" dirty="0"/>
              <a:t>onglet : Rédiger / </a:t>
            </a:r>
            <a:r>
              <a:rPr lang="fr-FR" sz="2400" dirty="0" smtClean="0"/>
              <a:t>Commentaires (1/2)</a:t>
            </a:r>
            <a:endParaRPr lang="fr-FR" sz="2400" dirty="0"/>
          </a:p>
        </p:txBody>
      </p:sp>
      <p:sp>
        <p:nvSpPr>
          <p:cNvPr id="9" name="Shape 333"/>
          <p:cNvSpPr txBox="1">
            <a:spLocks noGrp="1"/>
          </p:cNvSpPr>
          <p:nvPr>
            <p:ph type="ftr" sz="quarter" idx="11"/>
          </p:nvPr>
        </p:nvSpPr>
        <p:spPr>
          <a:xfrm>
            <a:off x="1600200" y="6356350"/>
            <a:ext cx="5549899" cy="365125"/>
          </a:xfrm>
        </p:spPr>
        <p:txBody>
          <a:bodyPr/>
          <a:lstStyle/>
          <a:p>
            <a:pPr lvl="0"/>
            <a:r>
              <a:rPr lang="fr-FR" dirty="0" smtClean="0">
                <a:sym typeface="Arial"/>
              </a:rPr>
              <a:t>Les plans de gestion de données -  S. Cocaud et D. L'Hostis, INRA. URFIST Paris - 05 avril 2019</a:t>
            </a:r>
            <a:endParaRPr lang="fr-FR" dirty="0">
              <a:sym typeface="Arial"/>
            </a:endParaRPr>
          </a:p>
        </p:txBody>
      </p:sp>
    </p:spTree>
    <p:extLst>
      <p:ext uri="{BB962C8B-B14F-4D97-AF65-F5344CB8AC3E}">
        <p14:creationId xmlns:p14="http://schemas.microsoft.com/office/powerpoint/2010/main" val="372468130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46567" y="148521"/>
            <a:ext cx="6560288" cy="1162050"/>
          </a:xfrm>
        </p:spPr>
        <p:txBody>
          <a:bodyPr/>
          <a:lstStyle/>
          <a:p>
            <a:r>
              <a:rPr lang="fr-FR" sz="2800" dirty="0"/>
              <a:t>Créer des plans </a:t>
            </a:r>
            <a:r>
              <a:rPr lang="fr-FR" sz="2800" dirty="0" smtClean="0"/>
              <a:t/>
            </a:r>
            <a:br>
              <a:rPr lang="fr-FR" sz="2800" dirty="0" smtClean="0"/>
            </a:br>
            <a:r>
              <a:rPr lang="fr-FR" sz="2400" dirty="0" smtClean="0"/>
              <a:t>3</a:t>
            </a:r>
            <a:r>
              <a:rPr lang="fr-FR" sz="2400" baseline="30000" dirty="0" smtClean="0"/>
              <a:t>ème</a:t>
            </a:r>
            <a:r>
              <a:rPr lang="fr-FR" sz="2400" dirty="0" smtClean="0"/>
              <a:t> </a:t>
            </a:r>
            <a:r>
              <a:rPr lang="fr-FR" sz="2400" dirty="0"/>
              <a:t>onglet : Rédiger / </a:t>
            </a:r>
            <a:r>
              <a:rPr lang="fr-FR" sz="2400" dirty="0" smtClean="0"/>
              <a:t>Commentaires (2/2)</a:t>
            </a:r>
            <a:endParaRPr lang="fr-FR" sz="2400" dirty="0"/>
          </a:p>
        </p:txBody>
      </p:sp>
      <p:pic>
        <p:nvPicPr>
          <p:cNvPr id="4" name="Image 3"/>
          <p:cNvPicPr>
            <a:picLocks noChangeAspect="1"/>
          </p:cNvPicPr>
          <p:nvPr/>
        </p:nvPicPr>
        <p:blipFill>
          <a:blip r:embed="rId3"/>
          <a:stretch>
            <a:fillRect/>
          </a:stretch>
        </p:blipFill>
        <p:spPr>
          <a:xfrm>
            <a:off x="0" y="1859211"/>
            <a:ext cx="9144000" cy="4809561"/>
          </a:xfrm>
          <a:prstGeom prst="rect">
            <a:avLst/>
          </a:prstGeom>
          <a:ln>
            <a:solidFill>
              <a:schemeClr val="accent3"/>
            </a:solidFill>
          </a:ln>
        </p:spPr>
      </p:pic>
      <p:sp>
        <p:nvSpPr>
          <p:cNvPr id="7" name="Ellipse 6"/>
          <p:cNvSpPr/>
          <p:nvPr/>
        </p:nvSpPr>
        <p:spPr>
          <a:xfrm>
            <a:off x="7507705" y="3715352"/>
            <a:ext cx="697265" cy="413887"/>
          </a:xfrm>
          <a:prstGeom prst="ellipse">
            <a:avLst/>
          </a:prstGeom>
          <a:noFill/>
          <a:ln w="38100"/>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sz="1400" dirty="0" smtClean="0"/>
          </a:p>
        </p:txBody>
      </p:sp>
      <p:sp>
        <p:nvSpPr>
          <p:cNvPr id="8" name="Rectangle à coins arrondis 7"/>
          <p:cNvSpPr/>
          <p:nvPr/>
        </p:nvSpPr>
        <p:spPr>
          <a:xfrm>
            <a:off x="6304547" y="4129240"/>
            <a:ext cx="2701230" cy="712268"/>
          </a:xfrm>
          <a:prstGeom prst="roundRect">
            <a:avLst/>
          </a:prstGeom>
          <a:noFill/>
          <a:ln w="38100"/>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sz="1400" dirty="0" smtClean="0"/>
          </a:p>
        </p:txBody>
      </p:sp>
      <p:sp>
        <p:nvSpPr>
          <p:cNvPr id="9" name="Shape 333"/>
          <p:cNvSpPr txBox="1">
            <a:spLocks noGrp="1"/>
          </p:cNvSpPr>
          <p:nvPr>
            <p:ph type="ftr" sz="quarter" idx="11"/>
          </p:nvPr>
        </p:nvSpPr>
        <p:spPr>
          <a:xfrm>
            <a:off x="1600200" y="6356350"/>
            <a:ext cx="5549899" cy="365125"/>
          </a:xfrm>
        </p:spPr>
        <p:txBody>
          <a:bodyPr/>
          <a:lstStyle/>
          <a:p>
            <a:pPr lvl="0"/>
            <a:r>
              <a:rPr lang="fr-FR" dirty="0" smtClean="0">
                <a:sym typeface="Arial"/>
              </a:rPr>
              <a:t>Les plans de gestion de données -  S. Cocaud et D. L'Hostis, INRA. URFIST Paris - 05 avril 2019</a:t>
            </a:r>
            <a:endParaRPr lang="fr-FR" dirty="0">
              <a:sym typeface="Arial"/>
            </a:endParaRPr>
          </a:p>
        </p:txBody>
      </p:sp>
    </p:spTree>
    <p:extLst>
      <p:ext uri="{BB962C8B-B14F-4D97-AF65-F5344CB8AC3E}">
        <p14:creationId xmlns:p14="http://schemas.microsoft.com/office/powerpoint/2010/main" val="1153303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333"/>
          <p:cNvSpPr txBox="1">
            <a:spLocks noGrp="1"/>
          </p:cNvSpPr>
          <p:nvPr>
            <p:ph type="ftr" sz="quarter" idx="11"/>
          </p:nvPr>
        </p:nvSpPr>
        <p:spPr>
          <a:xfrm>
            <a:off x="1600200" y="6356350"/>
            <a:ext cx="5549899" cy="365125"/>
          </a:xfrm>
        </p:spPr>
        <p:txBody>
          <a:bodyPr/>
          <a:lstStyle/>
          <a:p>
            <a:pPr lvl="0"/>
            <a:r>
              <a:rPr lang="fr-FR" dirty="0" smtClean="0">
                <a:sym typeface="Arial"/>
              </a:rPr>
              <a:t>Les plans de gestion de données -  S. Cocaud et D. L'Hostis, INRA. URFIST Paris - 05 avril 2019</a:t>
            </a:r>
            <a:endParaRPr lang="fr-FR" dirty="0">
              <a:sym typeface="Arial"/>
            </a:endParaRPr>
          </a:p>
        </p:txBody>
      </p:sp>
      <p:sp>
        <p:nvSpPr>
          <p:cNvPr id="2" name="Titre 1"/>
          <p:cNvSpPr>
            <a:spLocks noGrp="1"/>
          </p:cNvSpPr>
          <p:nvPr>
            <p:ph type="title"/>
          </p:nvPr>
        </p:nvSpPr>
        <p:spPr>
          <a:xfrm>
            <a:off x="457200" y="273050"/>
            <a:ext cx="6953693" cy="1162050"/>
          </a:xfrm>
        </p:spPr>
        <p:txBody>
          <a:bodyPr/>
          <a:lstStyle/>
          <a:p>
            <a:r>
              <a:rPr lang="fr-FR" sz="2800" dirty="0"/>
              <a:t>Créer des plans </a:t>
            </a:r>
            <a:r>
              <a:rPr lang="fr-FR" dirty="0" smtClean="0"/>
              <a:t/>
            </a:r>
            <a:br>
              <a:rPr lang="fr-FR" dirty="0" smtClean="0"/>
            </a:br>
            <a:r>
              <a:rPr lang="fr-FR" dirty="0" smtClean="0"/>
              <a:t>4</a:t>
            </a:r>
            <a:r>
              <a:rPr lang="fr-FR" baseline="30000" dirty="0" smtClean="0"/>
              <a:t>ème</a:t>
            </a:r>
            <a:r>
              <a:rPr lang="fr-FR" dirty="0" smtClean="0"/>
              <a:t> </a:t>
            </a:r>
            <a:r>
              <a:rPr lang="fr-FR" dirty="0"/>
              <a:t>onglet : </a:t>
            </a:r>
            <a:r>
              <a:rPr lang="fr-FR" dirty="0" smtClean="0"/>
              <a:t>Partager </a:t>
            </a:r>
            <a:br>
              <a:rPr lang="fr-FR" dirty="0" smtClean="0"/>
            </a:br>
            <a:endParaRPr lang="fr-FR" dirty="0"/>
          </a:p>
        </p:txBody>
      </p:sp>
      <p:pic>
        <p:nvPicPr>
          <p:cNvPr id="5" name="Espace réservé du contenu 4"/>
          <p:cNvPicPr>
            <a:picLocks noGrp="1" noChangeAspect="1"/>
          </p:cNvPicPr>
          <p:nvPr>
            <p:ph idx="1"/>
          </p:nvPr>
        </p:nvPicPr>
        <p:blipFill rotWithShape="1">
          <a:blip r:embed="rId3"/>
          <a:srcRect t="6066"/>
          <a:stretch/>
        </p:blipFill>
        <p:spPr>
          <a:xfrm>
            <a:off x="457200" y="1190847"/>
            <a:ext cx="6588296" cy="3905440"/>
          </a:xfrm>
          <a:prstGeom prst="rect">
            <a:avLst/>
          </a:prstGeom>
        </p:spPr>
      </p:pic>
      <p:pic>
        <p:nvPicPr>
          <p:cNvPr id="6" name="Image 5"/>
          <p:cNvPicPr>
            <a:picLocks noChangeAspect="1"/>
          </p:cNvPicPr>
          <p:nvPr/>
        </p:nvPicPr>
        <p:blipFill>
          <a:blip r:embed="rId4"/>
          <a:stretch>
            <a:fillRect/>
          </a:stretch>
        </p:blipFill>
        <p:spPr>
          <a:xfrm>
            <a:off x="457200" y="5136377"/>
            <a:ext cx="6559034" cy="1755413"/>
          </a:xfrm>
          <a:prstGeom prst="rect">
            <a:avLst/>
          </a:prstGeom>
        </p:spPr>
      </p:pic>
    </p:spTree>
    <p:extLst>
      <p:ext uri="{BB962C8B-B14F-4D97-AF65-F5344CB8AC3E}">
        <p14:creationId xmlns:p14="http://schemas.microsoft.com/office/powerpoint/2010/main" val="106219098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half" idx="2"/>
          </p:nvPr>
        </p:nvSpPr>
        <p:spPr>
          <a:xfrm>
            <a:off x="457200" y="1435100"/>
            <a:ext cx="7641609" cy="4691063"/>
          </a:xfrm>
        </p:spPr>
        <p:txBody>
          <a:bodyPr/>
          <a:lstStyle/>
          <a:p>
            <a:r>
              <a:rPr lang="fr-FR" dirty="0" smtClean="0"/>
              <a:t>Export de tout ou partie d’un plan rédigé</a:t>
            </a:r>
            <a:endParaRPr lang="fr-FR" dirty="0"/>
          </a:p>
        </p:txBody>
      </p:sp>
      <p:sp>
        <p:nvSpPr>
          <p:cNvPr id="2" name="Titre 1"/>
          <p:cNvSpPr>
            <a:spLocks noGrp="1"/>
          </p:cNvSpPr>
          <p:nvPr>
            <p:ph type="title"/>
          </p:nvPr>
        </p:nvSpPr>
        <p:spPr>
          <a:xfrm>
            <a:off x="457200" y="273050"/>
            <a:ext cx="7641609" cy="1162050"/>
          </a:xfrm>
        </p:spPr>
        <p:txBody>
          <a:bodyPr/>
          <a:lstStyle/>
          <a:p>
            <a:r>
              <a:rPr lang="fr-FR" sz="2800" dirty="0"/>
              <a:t>Créer des plans </a:t>
            </a:r>
            <a:r>
              <a:rPr lang="fr-FR" dirty="0" smtClean="0"/>
              <a:t/>
            </a:r>
            <a:br>
              <a:rPr lang="fr-FR" dirty="0" smtClean="0"/>
            </a:br>
            <a:r>
              <a:rPr lang="fr-FR" dirty="0" smtClean="0"/>
              <a:t>5</a:t>
            </a:r>
            <a:r>
              <a:rPr lang="fr-FR" baseline="30000" dirty="0" smtClean="0"/>
              <a:t>ème</a:t>
            </a:r>
            <a:r>
              <a:rPr lang="fr-FR" dirty="0" smtClean="0"/>
              <a:t> </a:t>
            </a:r>
            <a:r>
              <a:rPr lang="fr-FR" dirty="0"/>
              <a:t>onglet </a:t>
            </a:r>
            <a:r>
              <a:rPr lang="fr-FR" dirty="0" smtClean="0"/>
              <a:t>: Télécharger</a:t>
            </a:r>
            <a:br>
              <a:rPr lang="fr-FR" dirty="0" smtClean="0"/>
            </a:br>
            <a:endParaRPr lang="fr-FR" dirty="0"/>
          </a:p>
        </p:txBody>
      </p:sp>
      <p:pic>
        <p:nvPicPr>
          <p:cNvPr id="5" name="Espace réservé du contenu 4"/>
          <p:cNvPicPr>
            <a:picLocks noGrp="1" noChangeAspect="1"/>
          </p:cNvPicPr>
          <p:nvPr>
            <p:ph idx="1"/>
          </p:nvPr>
        </p:nvPicPr>
        <p:blipFill>
          <a:blip r:embed="rId3"/>
          <a:stretch>
            <a:fillRect/>
          </a:stretch>
        </p:blipFill>
        <p:spPr>
          <a:xfrm>
            <a:off x="457200" y="1931400"/>
            <a:ext cx="7536219" cy="4157663"/>
          </a:xfrm>
          <a:prstGeom prst="rect">
            <a:avLst/>
          </a:prstGeom>
        </p:spPr>
      </p:pic>
      <p:sp>
        <p:nvSpPr>
          <p:cNvPr id="6" name="Ellipse 5"/>
          <p:cNvSpPr/>
          <p:nvPr/>
        </p:nvSpPr>
        <p:spPr>
          <a:xfrm>
            <a:off x="1819877" y="4010232"/>
            <a:ext cx="2142523" cy="47604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defTabSz="914400">
              <a:defRPr/>
            </a:pPr>
            <a:r>
              <a:rPr lang="fr-FR" sz="1400" dirty="0" smtClean="0"/>
              <a:t>HTML, PDF, DOCX</a:t>
            </a:r>
            <a:endParaRPr lang="fr-FR" sz="1400" dirty="0"/>
          </a:p>
        </p:txBody>
      </p:sp>
      <p:sp>
        <p:nvSpPr>
          <p:cNvPr id="7" name="Shape 333"/>
          <p:cNvSpPr txBox="1">
            <a:spLocks noGrp="1"/>
          </p:cNvSpPr>
          <p:nvPr>
            <p:ph type="ftr" sz="quarter" idx="11"/>
          </p:nvPr>
        </p:nvSpPr>
        <p:spPr>
          <a:xfrm>
            <a:off x="1600200" y="6356350"/>
            <a:ext cx="5549899" cy="365125"/>
          </a:xfrm>
        </p:spPr>
        <p:txBody>
          <a:bodyPr/>
          <a:lstStyle/>
          <a:p>
            <a:pPr lvl="0"/>
            <a:r>
              <a:rPr lang="fr-FR" dirty="0" smtClean="0">
                <a:sym typeface="Arial"/>
              </a:rPr>
              <a:t>Les plans de gestion de données -  S. Cocaud et D. L'Hostis, INRA. URFIST Paris - 05 avril 2019</a:t>
            </a:r>
            <a:endParaRPr lang="fr-FR" dirty="0">
              <a:sym typeface="Arial"/>
            </a:endParaRPr>
          </a:p>
        </p:txBody>
      </p:sp>
    </p:spTree>
    <p:extLst>
      <p:ext uri="{BB962C8B-B14F-4D97-AF65-F5344CB8AC3E}">
        <p14:creationId xmlns:p14="http://schemas.microsoft.com/office/powerpoint/2010/main" val="258291087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7"/>
          <p:cNvSpPr>
            <a:spLocks noGrp="1"/>
          </p:cNvSpPr>
          <p:nvPr>
            <p:ph idx="1"/>
          </p:nvPr>
        </p:nvSpPr>
        <p:spPr>
          <a:xfrm>
            <a:off x="457200" y="1100470"/>
            <a:ext cx="8229600" cy="4525963"/>
          </a:xfrm>
        </p:spPr>
        <p:txBody>
          <a:bodyPr/>
          <a:lstStyle/>
          <a:p>
            <a:r>
              <a:rPr lang="fr-FR" sz="2000" dirty="0"/>
              <a:t>Visibles de tous sans </a:t>
            </a:r>
            <a:r>
              <a:rPr lang="fr-FR" sz="2000" dirty="0" smtClean="0"/>
              <a:t>authentification,</a:t>
            </a:r>
          </a:p>
          <a:p>
            <a:r>
              <a:rPr lang="fr-FR" sz="2000" dirty="0" smtClean="0"/>
              <a:t>Possible seulement pour les </a:t>
            </a:r>
            <a:r>
              <a:rPr lang="fr-FR" sz="2000" dirty="0"/>
              <a:t>plans dont au moins 50% des questions sont </a:t>
            </a:r>
            <a:r>
              <a:rPr lang="fr-FR" sz="2000" dirty="0" smtClean="0"/>
              <a:t>rédigées,</a:t>
            </a:r>
            <a:endParaRPr lang="fr-FR" sz="2000" dirty="0"/>
          </a:p>
          <a:p>
            <a:r>
              <a:rPr lang="fr-FR" sz="2000" dirty="0"/>
              <a:t>Les plans de test ne peuvent être rendus </a:t>
            </a:r>
            <a:r>
              <a:rPr lang="fr-FR" sz="2000" dirty="0" smtClean="0"/>
              <a:t>publics.</a:t>
            </a:r>
            <a:endParaRPr lang="fr-FR" sz="2000" dirty="0"/>
          </a:p>
          <a:p>
            <a:pPr marL="0" indent="0">
              <a:buNone/>
            </a:pPr>
            <a:endParaRPr lang="fr-FR" sz="2000" dirty="0"/>
          </a:p>
          <a:p>
            <a:endParaRPr lang="fr-FR" dirty="0"/>
          </a:p>
        </p:txBody>
      </p:sp>
      <p:sp>
        <p:nvSpPr>
          <p:cNvPr id="7" name="Titre 6"/>
          <p:cNvSpPr>
            <a:spLocks noGrp="1"/>
          </p:cNvSpPr>
          <p:nvPr>
            <p:ph type="title"/>
          </p:nvPr>
        </p:nvSpPr>
        <p:spPr/>
        <p:txBody>
          <a:bodyPr/>
          <a:lstStyle/>
          <a:p>
            <a:r>
              <a:rPr lang="fr-FR" dirty="0" err="1" smtClean="0"/>
              <a:t>DMPs</a:t>
            </a:r>
            <a:r>
              <a:rPr lang="fr-FR" dirty="0" smtClean="0"/>
              <a:t> Publics</a:t>
            </a:r>
            <a:endParaRPr lang="fr-FR" dirty="0"/>
          </a:p>
        </p:txBody>
      </p:sp>
      <p:sp>
        <p:nvSpPr>
          <p:cNvPr id="5" name="Espace réservé du pied de page 4"/>
          <p:cNvSpPr>
            <a:spLocks noGrp="1"/>
          </p:cNvSpPr>
          <p:nvPr>
            <p:ph type="ftr" sz="quarter" idx="11"/>
          </p:nvPr>
        </p:nvSpPr>
        <p:spPr/>
        <p:txBody>
          <a:bodyPr/>
          <a:lstStyle/>
          <a:p>
            <a:r>
              <a:rPr lang="fr-FR" smtClean="0"/>
              <a:t>Les plans de gestion de données -  S. Cocaud et D. L'Hostis, INRA. URFIST Paris - 05 avril 2019</a:t>
            </a:r>
            <a:endParaRPr lang="fr-FR"/>
          </a:p>
        </p:txBody>
      </p:sp>
      <p:sp>
        <p:nvSpPr>
          <p:cNvPr id="6" name="Espace réservé du numéro de diapositive 5"/>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69</a:t>
            </a:fld>
            <a:endParaRPr lang="fr-FR" sz="1200" b="1" i="0" u="none" strike="noStrike" cap="none">
              <a:solidFill>
                <a:schemeClr val="lt1"/>
              </a:solidFill>
              <a:latin typeface="Arial"/>
              <a:ea typeface="Arial"/>
              <a:cs typeface="Arial"/>
              <a:sym typeface="Arial"/>
            </a:endParaRPr>
          </a:p>
        </p:txBody>
      </p:sp>
      <p:pic>
        <p:nvPicPr>
          <p:cNvPr id="9" name="Image 8"/>
          <p:cNvPicPr>
            <a:picLocks noChangeAspect="1"/>
          </p:cNvPicPr>
          <p:nvPr/>
        </p:nvPicPr>
        <p:blipFill>
          <a:blip r:embed="rId2"/>
          <a:stretch>
            <a:fillRect/>
          </a:stretch>
        </p:blipFill>
        <p:spPr>
          <a:xfrm>
            <a:off x="218353" y="2875884"/>
            <a:ext cx="8707293" cy="3115507"/>
          </a:xfrm>
          <a:prstGeom prst="rect">
            <a:avLst/>
          </a:prstGeom>
        </p:spPr>
      </p:pic>
    </p:spTree>
    <p:extLst>
      <p:ext uri="{BB962C8B-B14F-4D97-AF65-F5344CB8AC3E}">
        <p14:creationId xmlns:p14="http://schemas.microsoft.com/office/powerpoint/2010/main" val="805764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fr-FR" smtClean="0"/>
              <a:t>Les plans de gestion de données -  S. Cocaud et D. L'Hostis, INRA. URFIST Paris - 05 avril 2019</a:t>
            </a:r>
            <a:endParaRPr lang="fr-FR"/>
          </a:p>
        </p:txBody>
      </p:sp>
      <p:sp>
        <p:nvSpPr>
          <p:cNvPr id="5" name="Espace réservé du numéro de diapositive 4"/>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smtClean="0">
                <a:solidFill>
                  <a:schemeClr val="lt1"/>
                </a:solidFill>
                <a:latin typeface="Arial"/>
                <a:ea typeface="Arial"/>
                <a:cs typeface="Arial"/>
                <a:sym typeface="Arial"/>
              </a:rPr>
              <a:t>7</a:t>
            </a:fld>
            <a:endParaRPr lang="fr-FR" sz="1200" b="1" i="0">
              <a:solidFill>
                <a:schemeClr val="lt1"/>
              </a:solidFill>
              <a:latin typeface="Arial"/>
              <a:ea typeface="Arial"/>
              <a:cs typeface="Arial"/>
              <a:sym typeface="Arial"/>
            </a:endParaRPr>
          </a:p>
        </p:txBody>
      </p:sp>
      <p:pic>
        <p:nvPicPr>
          <p:cNvPr id="6" name="Image 5"/>
          <p:cNvPicPr>
            <a:picLocks noChangeAspect="1"/>
          </p:cNvPicPr>
          <p:nvPr/>
        </p:nvPicPr>
        <p:blipFill>
          <a:blip r:embed="rId3"/>
          <a:stretch>
            <a:fillRect/>
          </a:stretch>
        </p:blipFill>
        <p:spPr>
          <a:xfrm>
            <a:off x="1063702" y="597118"/>
            <a:ext cx="7619224" cy="4816260"/>
          </a:xfrm>
          <a:prstGeom prst="rect">
            <a:avLst/>
          </a:prstGeom>
        </p:spPr>
      </p:pic>
      <p:sp>
        <p:nvSpPr>
          <p:cNvPr id="7" name="Rectangle 6"/>
          <p:cNvSpPr/>
          <p:nvPr/>
        </p:nvSpPr>
        <p:spPr>
          <a:xfrm>
            <a:off x="1600200" y="5553295"/>
            <a:ext cx="7082726" cy="738664"/>
          </a:xfrm>
          <a:prstGeom prst="rect">
            <a:avLst/>
          </a:prstGeom>
        </p:spPr>
        <p:txBody>
          <a:bodyPr wrap="square">
            <a:spAutoFit/>
          </a:bodyPr>
          <a:lstStyle/>
          <a:p>
            <a:r>
              <a:rPr lang="fr-FR" dirty="0">
                <a:hlinkClick r:id="rId4"/>
              </a:rPr>
              <a:t>https://</a:t>
            </a:r>
            <a:r>
              <a:rPr lang="fr-FR" dirty="0" smtClean="0">
                <a:hlinkClick r:id="rId4"/>
              </a:rPr>
              <a:t>www.icpsr.umich.edu/icpsrweb/content/datamanagement/dmp/table.html</a:t>
            </a:r>
            <a:endParaRPr lang="fr-FR" dirty="0" smtClean="0"/>
          </a:p>
          <a:p>
            <a:r>
              <a:rPr lang="en-US" dirty="0"/>
              <a:t>Inter-university Consortium for Political and Social </a:t>
            </a:r>
            <a:r>
              <a:rPr lang="en-US" dirty="0" smtClean="0"/>
              <a:t>Research (ICPSR)</a:t>
            </a:r>
            <a:endParaRPr lang="fr-FR" dirty="0" smtClean="0"/>
          </a:p>
          <a:p>
            <a:endParaRPr lang="fr-FR" dirty="0"/>
          </a:p>
        </p:txBody>
      </p:sp>
      <p:sp>
        <p:nvSpPr>
          <p:cNvPr id="8" name="ZoneTexte 7"/>
          <p:cNvSpPr txBox="1"/>
          <p:nvPr/>
        </p:nvSpPr>
        <p:spPr>
          <a:xfrm>
            <a:off x="231648" y="2735722"/>
            <a:ext cx="3560064" cy="2677656"/>
          </a:xfrm>
          <a:prstGeom prst="rect">
            <a:avLst/>
          </a:prstGeom>
          <a:noFill/>
        </p:spPr>
        <p:txBody>
          <a:bodyPr wrap="square" rtlCol="0">
            <a:spAutoFit/>
          </a:bodyPr>
          <a:lstStyle/>
          <a:p>
            <a:pPr marL="285750" indent="-285750">
              <a:buFont typeface="Arial" panose="020B0604020202020204" pitchFamily="34" charset="0"/>
              <a:buChar char="•"/>
            </a:pPr>
            <a:r>
              <a:rPr lang="fr-FR" dirty="0" err="1" smtClean="0"/>
              <a:t>Australia</a:t>
            </a:r>
            <a:r>
              <a:rPr lang="fr-FR" dirty="0" smtClean="0"/>
              <a:t> </a:t>
            </a:r>
            <a:r>
              <a:rPr lang="fr-FR" dirty="0"/>
              <a:t>National </a:t>
            </a:r>
            <a:r>
              <a:rPr lang="fr-FR" dirty="0" err="1" smtClean="0"/>
              <a:t>University</a:t>
            </a:r>
            <a:endParaRPr lang="fr-FR" dirty="0" smtClean="0"/>
          </a:p>
          <a:p>
            <a:pPr marL="285750" indent="-285750">
              <a:buFont typeface="Arial" panose="020B0604020202020204" pitchFamily="34" charset="0"/>
              <a:buChar char="•"/>
            </a:pPr>
            <a:r>
              <a:rPr lang="fr-FR" dirty="0" err="1"/>
              <a:t>Australian</a:t>
            </a:r>
            <a:r>
              <a:rPr lang="fr-FR" dirty="0"/>
              <a:t> National Data </a:t>
            </a:r>
            <a:r>
              <a:rPr lang="fr-FR" dirty="0" smtClean="0"/>
              <a:t>Service</a:t>
            </a:r>
          </a:p>
          <a:p>
            <a:pPr marL="285750" indent="-285750">
              <a:buFont typeface="Arial" panose="020B0604020202020204" pitchFamily="34" charset="0"/>
              <a:buChar char="•"/>
            </a:pPr>
            <a:r>
              <a:rPr lang="fr-FR" dirty="0"/>
              <a:t>Digital Curation </a:t>
            </a:r>
            <a:r>
              <a:rPr lang="fr-FR" dirty="0" smtClean="0"/>
              <a:t>Centre</a:t>
            </a:r>
          </a:p>
          <a:p>
            <a:pPr marL="285750" indent="-285750">
              <a:buFont typeface="Arial" panose="020B0604020202020204" pitchFamily="34" charset="0"/>
              <a:buChar char="•"/>
            </a:pPr>
            <a:r>
              <a:rPr lang="fr-FR" dirty="0" err="1"/>
              <a:t>Finnish</a:t>
            </a:r>
            <a:r>
              <a:rPr lang="fr-FR" dirty="0"/>
              <a:t> Social Science Data </a:t>
            </a:r>
            <a:r>
              <a:rPr lang="fr-FR" dirty="0" smtClean="0"/>
              <a:t>Archive</a:t>
            </a:r>
          </a:p>
          <a:p>
            <a:pPr marL="285750" indent="-285750">
              <a:buFont typeface="Arial" panose="020B0604020202020204" pitchFamily="34" charset="0"/>
              <a:buChar char="•"/>
            </a:pPr>
            <a:r>
              <a:rPr lang="fr-FR" dirty="0" err="1"/>
              <a:t>Geoscience</a:t>
            </a:r>
            <a:r>
              <a:rPr lang="fr-FR" dirty="0"/>
              <a:t> </a:t>
            </a:r>
            <a:r>
              <a:rPr lang="fr-FR" dirty="0" err="1" smtClean="0"/>
              <a:t>Australia</a:t>
            </a:r>
            <a:endParaRPr lang="fr-FR" dirty="0" smtClean="0"/>
          </a:p>
          <a:p>
            <a:pPr marL="285750" indent="-285750">
              <a:buFont typeface="Arial" panose="020B0604020202020204" pitchFamily="34" charset="0"/>
              <a:buChar char="•"/>
            </a:pPr>
            <a:r>
              <a:rPr lang="fr-FR" dirty="0"/>
              <a:t>Massachusetts Institute of </a:t>
            </a:r>
            <a:r>
              <a:rPr lang="fr-FR" dirty="0" err="1" smtClean="0"/>
              <a:t>Technology</a:t>
            </a:r>
            <a:endParaRPr lang="fr-FR" dirty="0" smtClean="0"/>
          </a:p>
          <a:p>
            <a:pPr marL="285750" indent="-285750">
              <a:buFont typeface="Arial" panose="020B0604020202020204" pitchFamily="34" charset="0"/>
              <a:buChar char="•"/>
            </a:pPr>
            <a:r>
              <a:rPr lang="fr-FR" dirty="0"/>
              <a:t>National Science </a:t>
            </a:r>
            <a:r>
              <a:rPr lang="fr-FR" dirty="0" err="1" smtClean="0"/>
              <a:t>Board</a:t>
            </a:r>
            <a:endParaRPr lang="fr-FR" dirty="0" smtClean="0"/>
          </a:p>
          <a:p>
            <a:pPr marL="285750" indent="-285750">
              <a:buFont typeface="Arial" panose="020B0604020202020204" pitchFamily="34" charset="0"/>
              <a:buChar char="•"/>
            </a:pPr>
            <a:r>
              <a:rPr lang="fr-FR" dirty="0"/>
              <a:t>National Science </a:t>
            </a:r>
            <a:r>
              <a:rPr lang="fr-FR" dirty="0" err="1" smtClean="0"/>
              <a:t>Foundation</a:t>
            </a:r>
            <a:endParaRPr lang="fr-FR" dirty="0" smtClean="0"/>
          </a:p>
          <a:p>
            <a:pPr marL="285750" indent="-285750">
              <a:buFont typeface="Arial" panose="020B0604020202020204" pitchFamily="34" charset="0"/>
              <a:buChar char="•"/>
            </a:pPr>
            <a:r>
              <a:rPr lang="fr-FR" dirty="0"/>
              <a:t>Queensland </a:t>
            </a:r>
            <a:r>
              <a:rPr lang="fr-FR" dirty="0" err="1"/>
              <a:t>University</a:t>
            </a:r>
            <a:r>
              <a:rPr lang="fr-FR" dirty="0"/>
              <a:t> of </a:t>
            </a:r>
            <a:r>
              <a:rPr lang="fr-FR" dirty="0" err="1" smtClean="0"/>
              <a:t>Technology</a:t>
            </a:r>
            <a:endParaRPr lang="fr-FR" dirty="0" smtClean="0"/>
          </a:p>
          <a:p>
            <a:pPr marL="285750" indent="-285750">
              <a:buFont typeface="Arial" panose="020B0604020202020204" pitchFamily="34" charset="0"/>
              <a:buChar char="•"/>
            </a:pPr>
            <a:r>
              <a:rPr lang="en-US" dirty="0"/>
              <a:t>UK Rural Economy and Land Use </a:t>
            </a:r>
            <a:r>
              <a:rPr lang="en-US" dirty="0" err="1" smtClean="0"/>
              <a:t>Programme</a:t>
            </a:r>
            <a:endParaRPr lang="en-US" dirty="0" smtClean="0"/>
          </a:p>
          <a:p>
            <a:pPr marL="285750" indent="-285750">
              <a:buFont typeface="Arial" panose="020B0604020202020204" pitchFamily="34" charset="0"/>
              <a:buChar char="•"/>
            </a:pPr>
            <a:r>
              <a:rPr lang="fr-FR" dirty="0" err="1"/>
              <a:t>University</a:t>
            </a:r>
            <a:r>
              <a:rPr lang="fr-FR" dirty="0"/>
              <a:t> of Melbourne</a:t>
            </a:r>
          </a:p>
        </p:txBody>
      </p:sp>
    </p:spTree>
    <p:extLst>
      <p:ext uri="{BB962C8B-B14F-4D97-AF65-F5344CB8AC3E}">
        <p14:creationId xmlns:p14="http://schemas.microsoft.com/office/powerpoint/2010/main" val="360213882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140295"/>
            <a:ext cx="8229600" cy="4525963"/>
          </a:xfrm>
        </p:spPr>
        <p:txBody>
          <a:bodyPr/>
          <a:lstStyle/>
          <a:p>
            <a:r>
              <a:rPr lang="fr-FR" sz="2000" dirty="0"/>
              <a:t>Modèles fournis par un financeur ou un organisme</a:t>
            </a:r>
          </a:p>
          <a:p>
            <a:endParaRPr lang="fr-FR" dirty="0"/>
          </a:p>
        </p:txBody>
      </p:sp>
      <p:sp>
        <p:nvSpPr>
          <p:cNvPr id="2" name="Titre 1"/>
          <p:cNvSpPr>
            <a:spLocks noGrp="1"/>
          </p:cNvSpPr>
          <p:nvPr>
            <p:ph type="title"/>
          </p:nvPr>
        </p:nvSpPr>
        <p:spPr/>
        <p:txBody>
          <a:bodyPr/>
          <a:lstStyle/>
          <a:p>
            <a:r>
              <a:rPr lang="fr-FR" dirty="0" smtClean="0"/>
              <a:t>Modèles de DMP</a:t>
            </a:r>
            <a:endParaRPr lang="fr-FR" dirty="0"/>
          </a:p>
        </p:txBody>
      </p:sp>
      <p:sp>
        <p:nvSpPr>
          <p:cNvPr id="12" name="Shape 333"/>
          <p:cNvSpPr txBox="1">
            <a:spLocks noGrp="1"/>
          </p:cNvSpPr>
          <p:nvPr>
            <p:ph type="ftr" sz="quarter" idx="11"/>
          </p:nvPr>
        </p:nvSpPr>
        <p:spPr/>
        <p:txBody>
          <a:bodyPr/>
          <a:lstStyle/>
          <a:p>
            <a:pPr lvl="0"/>
            <a:r>
              <a:rPr lang="fr-FR" dirty="0" smtClean="0">
                <a:sym typeface="Arial"/>
              </a:rPr>
              <a:t>Les plans de gestion de données -  S. Cocaud et D. L'Hostis, INRA. URFIST Paris - 05 avril 2019</a:t>
            </a:r>
            <a:endParaRPr lang="fr-FR" dirty="0">
              <a:sym typeface="Arial"/>
            </a:endParaRPr>
          </a:p>
        </p:txBody>
      </p:sp>
      <p:pic>
        <p:nvPicPr>
          <p:cNvPr id="5" name="Image 4"/>
          <p:cNvPicPr>
            <a:picLocks noChangeAspect="1"/>
          </p:cNvPicPr>
          <p:nvPr/>
        </p:nvPicPr>
        <p:blipFill>
          <a:blip r:embed="rId3"/>
          <a:stretch>
            <a:fillRect/>
          </a:stretch>
        </p:blipFill>
        <p:spPr>
          <a:xfrm>
            <a:off x="457200" y="1720886"/>
            <a:ext cx="7772400" cy="4444584"/>
          </a:xfrm>
          <a:prstGeom prst="rect">
            <a:avLst/>
          </a:prstGeom>
          <a:ln>
            <a:solidFill>
              <a:schemeClr val="accent3"/>
            </a:solidFill>
          </a:ln>
        </p:spPr>
      </p:pic>
      <p:sp>
        <p:nvSpPr>
          <p:cNvPr id="6" name="Ellipse 5"/>
          <p:cNvSpPr/>
          <p:nvPr/>
        </p:nvSpPr>
        <p:spPr>
          <a:xfrm>
            <a:off x="6284036" y="2020805"/>
            <a:ext cx="1276710" cy="72725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defTabSz="914400">
              <a:defRPr/>
            </a:pPr>
            <a:r>
              <a:rPr lang="fr-FR" sz="1400" dirty="0" smtClean="0"/>
              <a:t>Création d’un plan</a:t>
            </a:r>
            <a:endParaRPr lang="fr-FR" sz="1400" dirty="0"/>
          </a:p>
        </p:txBody>
      </p:sp>
      <p:cxnSp>
        <p:nvCxnSpPr>
          <p:cNvPr id="10" name="Connecteur droit avec flèche 9"/>
          <p:cNvCxnSpPr>
            <a:stCxn id="6" idx="5"/>
          </p:cNvCxnSpPr>
          <p:nvPr/>
        </p:nvCxnSpPr>
        <p:spPr>
          <a:xfrm>
            <a:off x="7373776" y="2641559"/>
            <a:ext cx="398624" cy="612004"/>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1" name="Connecteur droit avec flèche 10"/>
          <p:cNvCxnSpPr>
            <a:stCxn id="7" idx="0"/>
          </p:cNvCxnSpPr>
          <p:nvPr/>
        </p:nvCxnSpPr>
        <p:spPr>
          <a:xfrm flipV="1">
            <a:off x="7985447" y="3791554"/>
            <a:ext cx="0" cy="445945"/>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pic>
        <p:nvPicPr>
          <p:cNvPr id="8" name="Image 7"/>
          <p:cNvPicPr>
            <a:picLocks noChangeAspect="1"/>
          </p:cNvPicPr>
          <p:nvPr/>
        </p:nvPicPr>
        <p:blipFill>
          <a:blip r:embed="rId4"/>
          <a:stretch>
            <a:fillRect/>
          </a:stretch>
        </p:blipFill>
        <p:spPr>
          <a:xfrm>
            <a:off x="3714750" y="4733702"/>
            <a:ext cx="4972050" cy="1371600"/>
          </a:xfrm>
          <a:prstGeom prst="rect">
            <a:avLst/>
          </a:prstGeom>
          <a:ln>
            <a:solidFill>
              <a:schemeClr val="accent3"/>
            </a:solidFill>
          </a:ln>
        </p:spPr>
      </p:pic>
      <p:sp>
        <p:nvSpPr>
          <p:cNvPr id="7" name="Ellipse 6"/>
          <p:cNvSpPr/>
          <p:nvPr/>
        </p:nvSpPr>
        <p:spPr>
          <a:xfrm>
            <a:off x="7284094" y="4237499"/>
            <a:ext cx="1402706" cy="68915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defTabSz="914400">
              <a:defRPr/>
            </a:pPr>
            <a:r>
              <a:rPr lang="fr-FR" sz="1400" dirty="0" smtClean="0"/>
              <a:t>Lien vers le modèle</a:t>
            </a:r>
            <a:endParaRPr lang="fr-FR" sz="1400" dirty="0"/>
          </a:p>
        </p:txBody>
      </p:sp>
    </p:spTree>
    <p:extLst>
      <p:ext uri="{BB962C8B-B14F-4D97-AF65-F5344CB8AC3E}">
        <p14:creationId xmlns:p14="http://schemas.microsoft.com/office/powerpoint/2010/main" val="342668183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9" name="Shape 409"/>
          <p:cNvSpPr txBox="1">
            <a:spLocks noGrp="1"/>
          </p:cNvSpPr>
          <p:nvPr>
            <p:ph type="title"/>
          </p:nvPr>
        </p:nvSpPr>
        <p:spPr/>
        <p:txBody>
          <a:bodyPr/>
          <a:lstStyle/>
          <a:p>
            <a:pPr lvl="0"/>
            <a:r>
              <a:rPr lang="fr-FR" smtClean="0">
                <a:sym typeface="Arial"/>
              </a:rPr>
              <a:t>Evolutions prévues de DMP OPIDoR </a:t>
            </a:r>
            <a:endParaRPr lang="fr-FR">
              <a:sym typeface="Arial"/>
            </a:endParaRPr>
          </a:p>
        </p:txBody>
      </p:sp>
      <p:sp>
        <p:nvSpPr>
          <p:cNvPr id="408" name="Shape 408"/>
          <p:cNvSpPr txBox="1">
            <a:spLocks noGrp="1"/>
          </p:cNvSpPr>
          <p:nvPr>
            <p:ph type="body" idx="1"/>
          </p:nvPr>
        </p:nvSpPr>
        <p:spPr/>
        <p:txBody>
          <a:bodyPr>
            <a:normAutofit/>
          </a:bodyPr>
          <a:lstStyle/>
          <a:p>
            <a:pPr lvl="0"/>
            <a:r>
              <a:rPr lang="fr-FR" sz="2400" dirty="0" smtClean="0">
                <a:sym typeface="Arial"/>
              </a:rPr>
              <a:t>Gestion des versions d’un plan</a:t>
            </a:r>
          </a:p>
          <a:p>
            <a:pPr lvl="0"/>
            <a:r>
              <a:rPr lang="fr-FR" sz="2400" dirty="0" smtClean="0">
                <a:sym typeface="Arial"/>
              </a:rPr>
              <a:t>Validation possible d’un plan par un tiers</a:t>
            </a:r>
          </a:p>
          <a:p>
            <a:pPr lvl="0"/>
            <a:r>
              <a:rPr lang="fr-FR" sz="2400" dirty="0" smtClean="0">
                <a:sym typeface="Arial"/>
              </a:rPr>
              <a:t>Mise à disposition d’APIs </a:t>
            </a:r>
          </a:p>
          <a:p>
            <a:pPr lvl="2"/>
            <a:r>
              <a:rPr lang="fr-FR" dirty="0" smtClean="0">
                <a:sym typeface="Arial"/>
              </a:rPr>
              <a:t>Création de plan, </a:t>
            </a:r>
          </a:p>
          <a:p>
            <a:pPr lvl="2"/>
            <a:r>
              <a:rPr lang="fr-FR" dirty="0" smtClean="0">
                <a:sym typeface="Arial"/>
              </a:rPr>
              <a:t>Extraction d’informations</a:t>
            </a:r>
          </a:p>
        </p:txBody>
      </p:sp>
      <p:sp>
        <p:nvSpPr>
          <p:cNvPr id="4" name="Shape 333"/>
          <p:cNvSpPr txBox="1">
            <a:spLocks noGrp="1"/>
          </p:cNvSpPr>
          <p:nvPr>
            <p:ph type="ftr" sz="quarter" idx="11"/>
          </p:nvPr>
        </p:nvSpPr>
        <p:spPr>
          <a:xfrm>
            <a:off x="1600200" y="6356350"/>
            <a:ext cx="5549899" cy="365125"/>
          </a:xfrm>
        </p:spPr>
        <p:txBody>
          <a:bodyPr/>
          <a:lstStyle/>
          <a:p>
            <a:pPr lvl="0"/>
            <a:r>
              <a:rPr lang="fr-FR" dirty="0" smtClean="0">
                <a:sym typeface="Arial"/>
              </a:rPr>
              <a:t>Les plans de gestion de données -  S. Cocaud et D. L'Hostis, INRA. URFIST Paris - 05 avril 2019</a:t>
            </a:r>
            <a:endParaRPr lang="fr-FR" dirty="0">
              <a:sym typeface="Arial"/>
            </a:endParaRPr>
          </a:p>
        </p:txBody>
      </p:sp>
    </p:spTree>
    <p:extLst>
      <p:ext uri="{BB962C8B-B14F-4D97-AF65-F5344CB8AC3E}">
        <p14:creationId xmlns:p14="http://schemas.microsoft.com/office/powerpoint/2010/main" val="233923597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fr-FR" smtClean="0"/>
              <a:t>Les plans de gestion de données -  S. Cocaud et D. L'Hostis, INRA. URFIST Paris - 05 avril 2019</a:t>
            </a:r>
            <a:endParaRPr lang="fr-FR"/>
          </a:p>
        </p:txBody>
      </p:sp>
      <p:sp>
        <p:nvSpPr>
          <p:cNvPr id="5" name="Espace réservé du numéro de diapositive 4"/>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72</a:t>
            </a:fld>
            <a:endParaRPr lang="fr-FR" sz="1200" b="1" i="0" u="none" strike="noStrike" cap="none">
              <a:solidFill>
                <a:schemeClr val="lt1"/>
              </a:solidFill>
              <a:latin typeface="Arial"/>
              <a:ea typeface="Arial"/>
              <a:cs typeface="Arial"/>
              <a:sym typeface="Arial"/>
            </a:endParaRPr>
          </a:p>
        </p:txBody>
      </p:sp>
      <p:sp>
        <p:nvSpPr>
          <p:cNvPr id="6" name="Titre 5"/>
          <p:cNvSpPr>
            <a:spLocks noGrp="1"/>
          </p:cNvSpPr>
          <p:nvPr>
            <p:ph type="ctrTitle"/>
          </p:nvPr>
        </p:nvSpPr>
        <p:spPr/>
        <p:txBody>
          <a:bodyPr/>
          <a:lstStyle/>
          <a:p>
            <a:r>
              <a:rPr lang="fr-FR" dirty="0" smtClean="0"/>
              <a:t>Pause déjeuner</a:t>
            </a:r>
            <a:endParaRPr lang="fr-FR" dirty="0"/>
          </a:p>
        </p:txBody>
      </p:sp>
      <p:sp>
        <p:nvSpPr>
          <p:cNvPr id="7" name="Sous-titre 6"/>
          <p:cNvSpPr>
            <a:spLocks noGrp="1"/>
          </p:cNvSpPr>
          <p:nvPr>
            <p:ph type="subTitle" idx="1"/>
          </p:nvPr>
        </p:nvSpPr>
        <p:spPr/>
        <p:txBody>
          <a:bodyPr/>
          <a:lstStyle/>
          <a:p>
            <a:endParaRPr lang="fr-FR"/>
          </a:p>
        </p:txBody>
      </p:sp>
    </p:spTree>
    <p:extLst>
      <p:ext uri="{BB962C8B-B14F-4D97-AF65-F5344CB8AC3E}">
        <p14:creationId xmlns:p14="http://schemas.microsoft.com/office/powerpoint/2010/main" val="185644958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fr-FR" smtClean="0"/>
              <a:t>Les plans de gestion de données -  S. Cocaud et D. L'Hostis, INRA. URFIST Paris - 05 avril 2019</a:t>
            </a:r>
            <a:endParaRPr lang="fr-FR"/>
          </a:p>
        </p:txBody>
      </p:sp>
      <p:sp>
        <p:nvSpPr>
          <p:cNvPr id="5" name="Espace réservé du numéro de diapositive 4"/>
          <p:cNvSpPr>
            <a:spLocks noGrp="1"/>
          </p:cNvSpPr>
          <p:nvPr>
            <p:ph type="sldNum" sz="quarter" idx="12"/>
          </p:nvPr>
        </p:nvSpPr>
        <p:spPr/>
        <p:txBody>
          <a:bodyPr/>
          <a:lstStyle/>
          <a:p>
            <a:fld id="{FDBC492A-54F5-4F6A-B0E4-07DED51B11E7}" type="slidenum">
              <a:rPr lang="fr-FR" smtClean="0"/>
              <a:t>73</a:t>
            </a:fld>
            <a:endParaRPr lang="fr-FR"/>
          </a:p>
        </p:txBody>
      </p:sp>
      <p:sp>
        <p:nvSpPr>
          <p:cNvPr id="3" name="Titre 2"/>
          <p:cNvSpPr>
            <a:spLocks noGrp="1"/>
          </p:cNvSpPr>
          <p:nvPr>
            <p:ph type="ctrTitle"/>
          </p:nvPr>
        </p:nvSpPr>
        <p:spPr/>
        <p:txBody>
          <a:bodyPr/>
          <a:lstStyle/>
          <a:p>
            <a:r>
              <a:rPr lang="fr-FR" dirty="0" smtClean="0"/>
              <a:t>Rédaction des PGD</a:t>
            </a:r>
            <a:endParaRPr lang="fr-FR" dirty="0"/>
          </a:p>
        </p:txBody>
      </p:sp>
      <p:sp>
        <p:nvSpPr>
          <p:cNvPr id="2" name="Sous-titre 1"/>
          <p:cNvSpPr>
            <a:spLocks noGrp="1"/>
          </p:cNvSpPr>
          <p:nvPr>
            <p:ph type="subTitle" idx="1"/>
          </p:nvPr>
        </p:nvSpPr>
        <p:spPr/>
        <p:txBody>
          <a:bodyPr>
            <a:normAutofit/>
          </a:bodyPr>
          <a:lstStyle/>
          <a:p>
            <a:r>
              <a:rPr lang="fr-FR" b="0" dirty="0" smtClean="0"/>
              <a:t>Résultats d’enquêtes</a:t>
            </a:r>
            <a:r>
              <a:rPr lang="fr-FR" b="0" smtClean="0"/>
              <a:t>, retours </a:t>
            </a:r>
            <a:r>
              <a:rPr lang="fr-FR" b="0" dirty="0" smtClean="0"/>
              <a:t>d’expériences</a:t>
            </a:r>
            <a:endParaRPr lang="fr-FR" b="0" dirty="0"/>
          </a:p>
        </p:txBody>
      </p:sp>
    </p:spTree>
    <p:extLst>
      <p:ext uri="{BB962C8B-B14F-4D97-AF65-F5344CB8AC3E}">
        <p14:creationId xmlns:p14="http://schemas.microsoft.com/office/powerpoint/2010/main" val="10146976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p:cNvSpPr>
            <a:spLocks noGrp="1"/>
          </p:cNvSpPr>
          <p:nvPr>
            <p:ph idx="1"/>
          </p:nvPr>
        </p:nvSpPr>
        <p:spPr/>
        <p:txBody>
          <a:bodyPr/>
          <a:lstStyle/>
          <a:p>
            <a:pPr>
              <a:spcBef>
                <a:spcPts val="0"/>
              </a:spcBef>
              <a:buClr>
                <a:srgbClr val="990000"/>
              </a:buClr>
              <a:buSzPct val="100000"/>
              <a:buFont typeface="Wingdings" panose="05000000000000000000" pitchFamily="2" charset="2"/>
              <a:buChar char="§"/>
            </a:pPr>
            <a:r>
              <a:rPr lang="fr-FR" sz="2200" dirty="0" smtClean="0">
                <a:solidFill>
                  <a:schemeClr val="tx1">
                    <a:lumMod val="65000"/>
                    <a:lumOff val="35000"/>
                  </a:schemeClr>
                </a:solidFill>
              </a:rPr>
              <a:t>Collecte et assemblage des informations </a:t>
            </a:r>
            <a:r>
              <a:rPr lang="fr-FR" sz="2200" dirty="0">
                <a:solidFill>
                  <a:schemeClr val="tx1">
                    <a:lumMod val="65000"/>
                    <a:lumOff val="35000"/>
                  </a:schemeClr>
                </a:solidFill>
                <a:latin typeface="Arial" panose="020B0604020202020204" pitchFamily="34" charset="0"/>
                <a:cs typeface="Arial" panose="020B0604020202020204" pitchFamily="34" charset="0"/>
              </a:rPr>
              <a:t>nécessaires pour renseigner les questions du PGD </a:t>
            </a:r>
          </a:p>
          <a:p>
            <a:pPr lvl="1">
              <a:spcBef>
                <a:spcPts val="0"/>
              </a:spcBef>
              <a:buClr>
                <a:srgbClr val="990000"/>
              </a:buClr>
              <a:buFont typeface="Courier New" panose="02070309020205020404" pitchFamily="49" charset="0"/>
              <a:buChar char="o"/>
            </a:pPr>
            <a:r>
              <a:rPr lang="fr-FR" sz="1800" dirty="0" smtClean="0">
                <a:solidFill>
                  <a:schemeClr val="tx1">
                    <a:lumMod val="65000"/>
                    <a:lumOff val="35000"/>
                  </a:schemeClr>
                </a:solidFill>
                <a:latin typeface="Arial" panose="020B0604020202020204" pitchFamily="34" charset="0"/>
                <a:cs typeface="Arial" panose="020B0604020202020204" pitchFamily="34" charset="0"/>
              </a:rPr>
              <a:t> selon </a:t>
            </a:r>
            <a:r>
              <a:rPr lang="fr-FR" sz="1800" dirty="0">
                <a:solidFill>
                  <a:schemeClr val="tx1">
                    <a:lumMod val="65000"/>
                    <a:lumOff val="35000"/>
                  </a:schemeClr>
                </a:solidFill>
                <a:latin typeface="Arial" panose="020B0604020202020204" pitchFamily="34" charset="0"/>
                <a:cs typeface="Arial" panose="020B0604020202020204" pitchFamily="34" charset="0"/>
              </a:rPr>
              <a:t>la taille du projet (structure, nombre de jeux de données à </a:t>
            </a:r>
            <a:r>
              <a:rPr lang="fr-FR" sz="1800" dirty="0" smtClean="0">
                <a:solidFill>
                  <a:schemeClr val="tx1">
                    <a:lumMod val="65000"/>
                    <a:lumOff val="35000"/>
                  </a:schemeClr>
                </a:solidFill>
                <a:latin typeface="Arial" panose="020B0604020202020204" pitchFamily="34" charset="0"/>
                <a:cs typeface="Arial" panose="020B0604020202020204" pitchFamily="34" charset="0"/>
              </a:rPr>
              <a:t> </a:t>
            </a:r>
            <a:br>
              <a:rPr lang="fr-FR" sz="1800" dirty="0" smtClean="0">
                <a:solidFill>
                  <a:schemeClr val="tx1">
                    <a:lumMod val="65000"/>
                    <a:lumOff val="35000"/>
                  </a:schemeClr>
                </a:solidFill>
                <a:latin typeface="Arial" panose="020B0604020202020204" pitchFamily="34" charset="0"/>
                <a:cs typeface="Arial" panose="020B0604020202020204" pitchFamily="34" charset="0"/>
              </a:rPr>
            </a:br>
            <a:r>
              <a:rPr lang="fr-FR" sz="1800" dirty="0" smtClean="0">
                <a:solidFill>
                  <a:schemeClr val="tx1">
                    <a:lumMod val="65000"/>
                    <a:lumOff val="35000"/>
                  </a:schemeClr>
                </a:solidFill>
                <a:latin typeface="Arial" panose="020B0604020202020204" pitchFamily="34" charset="0"/>
                <a:cs typeface="Arial" panose="020B0604020202020204" pitchFamily="34" charset="0"/>
              </a:rPr>
              <a:t> prendre </a:t>
            </a:r>
            <a:r>
              <a:rPr lang="fr-FR" sz="1800" dirty="0">
                <a:solidFill>
                  <a:schemeClr val="tx1">
                    <a:lumMod val="65000"/>
                    <a:lumOff val="35000"/>
                  </a:schemeClr>
                </a:solidFill>
                <a:latin typeface="Arial" panose="020B0604020202020204" pitchFamily="34" charset="0"/>
                <a:cs typeface="Arial" panose="020B0604020202020204" pitchFamily="34" charset="0"/>
              </a:rPr>
              <a:t>en compte</a:t>
            </a:r>
            <a:r>
              <a:rPr lang="fr-FR" sz="1800" dirty="0" smtClean="0">
                <a:solidFill>
                  <a:schemeClr val="tx1">
                    <a:lumMod val="65000"/>
                    <a:lumOff val="35000"/>
                  </a:schemeClr>
                </a:solidFill>
                <a:latin typeface="Arial" panose="020B0604020202020204" pitchFamily="34" charset="0"/>
                <a:cs typeface="Arial" panose="020B0604020202020204" pitchFamily="34" charset="0"/>
              </a:rPr>
              <a:t>)…</a:t>
            </a:r>
          </a:p>
          <a:p>
            <a:pPr>
              <a:spcBef>
                <a:spcPts val="0"/>
              </a:spcBef>
              <a:buClr>
                <a:srgbClr val="990000"/>
              </a:buClr>
              <a:buSzPct val="100000"/>
              <a:buFont typeface="Wingdings" panose="05000000000000000000" pitchFamily="2" charset="2"/>
              <a:buChar char="§"/>
            </a:pPr>
            <a:r>
              <a:rPr lang="fr-FR" sz="2200" dirty="0" smtClean="0">
                <a:solidFill>
                  <a:schemeClr val="tx1">
                    <a:lumMod val="65000"/>
                    <a:lumOff val="35000"/>
                  </a:schemeClr>
                </a:solidFill>
                <a:latin typeface="Arial" panose="020B0604020202020204" pitchFamily="34" charset="0"/>
                <a:cs typeface="Arial" panose="020B0604020202020204" pitchFamily="34" charset="0"/>
              </a:rPr>
              <a:t>Mobilisation </a:t>
            </a:r>
            <a:r>
              <a:rPr lang="fr-FR" sz="2200" dirty="0">
                <a:solidFill>
                  <a:schemeClr val="tx1">
                    <a:lumMod val="65000"/>
                    <a:lumOff val="35000"/>
                  </a:schemeClr>
                </a:solidFill>
                <a:latin typeface="Arial" panose="020B0604020202020204" pitchFamily="34" charset="0"/>
                <a:cs typeface="Arial" panose="020B0604020202020204" pitchFamily="34" charset="0"/>
              </a:rPr>
              <a:t>des partenaires difficile</a:t>
            </a:r>
          </a:p>
          <a:p>
            <a:pPr lvl="1">
              <a:buClr>
                <a:srgbClr val="990000"/>
              </a:buClr>
              <a:buFont typeface="Courier New" panose="02070309020205020404" pitchFamily="49" charset="0"/>
              <a:buChar char="o"/>
            </a:pPr>
            <a:r>
              <a:rPr lang="fr-FR" sz="1800" dirty="0" smtClean="0">
                <a:solidFill>
                  <a:schemeClr val="tx1">
                    <a:lumMod val="65000"/>
                    <a:lumOff val="35000"/>
                  </a:schemeClr>
                </a:solidFill>
                <a:latin typeface="Arial" panose="020B0604020202020204" pitchFamily="34" charset="0"/>
                <a:cs typeface="Arial" panose="020B0604020202020204" pitchFamily="34" charset="0"/>
              </a:rPr>
              <a:t> exercice </a:t>
            </a:r>
            <a:r>
              <a:rPr lang="fr-FR" sz="1800" dirty="0">
                <a:solidFill>
                  <a:schemeClr val="tx1">
                    <a:lumMod val="65000"/>
                    <a:lumOff val="35000"/>
                  </a:schemeClr>
                </a:solidFill>
                <a:latin typeface="Arial" panose="020B0604020202020204" pitchFamily="34" charset="0"/>
                <a:cs typeface="Arial" panose="020B0604020202020204" pitchFamily="34" charset="0"/>
              </a:rPr>
              <a:t>demandé trop tôt, nécessité d'actualiser régulièrement,</a:t>
            </a:r>
          </a:p>
          <a:p>
            <a:pPr lvl="1">
              <a:buClr>
                <a:srgbClr val="990000"/>
              </a:buClr>
              <a:buFont typeface="Courier New" panose="02070309020205020404" pitchFamily="49" charset="0"/>
              <a:buChar char="o"/>
            </a:pPr>
            <a:r>
              <a:rPr lang="fr-FR" sz="1800" dirty="0" smtClean="0">
                <a:solidFill>
                  <a:schemeClr val="tx1">
                    <a:lumMod val="65000"/>
                    <a:lumOff val="35000"/>
                  </a:schemeClr>
                </a:solidFill>
                <a:latin typeface="Arial" panose="020B0604020202020204" pitchFamily="34" charset="0"/>
                <a:cs typeface="Arial" panose="020B0604020202020204" pitchFamily="34" charset="0"/>
              </a:rPr>
              <a:t> personnes </a:t>
            </a:r>
            <a:r>
              <a:rPr lang="fr-FR" sz="1800" dirty="0">
                <a:solidFill>
                  <a:schemeClr val="tx1">
                    <a:lumMod val="65000"/>
                    <a:lumOff val="35000"/>
                  </a:schemeClr>
                </a:solidFill>
                <a:latin typeface="Arial" panose="020B0604020202020204" pitchFamily="34" charset="0"/>
                <a:cs typeface="Arial" panose="020B0604020202020204" pitchFamily="34" charset="0"/>
              </a:rPr>
              <a:t>encore peu expérimentées,</a:t>
            </a:r>
          </a:p>
          <a:p>
            <a:pPr lvl="1">
              <a:buClr>
                <a:srgbClr val="990000"/>
              </a:buClr>
              <a:buFont typeface="Courier New" panose="02070309020205020404" pitchFamily="49" charset="0"/>
              <a:buChar char="o"/>
            </a:pPr>
            <a:r>
              <a:rPr lang="fr-FR" sz="1800" dirty="0" smtClean="0">
                <a:solidFill>
                  <a:schemeClr val="tx1">
                    <a:lumMod val="65000"/>
                    <a:lumOff val="35000"/>
                  </a:schemeClr>
                </a:solidFill>
                <a:latin typeface="Arial" panose="020B0604020202020204" pitchFamily="34" charset="0"/>
                <a:cs typeface="Arial" panose="020B0604020202020204" pitchFamily="34" charset="0"/>
              </a:rPr>
              <a:t> autorité </a:t>
            </a:r>
            <a:r>
              <a:rPr lang="fr-FR" sz="1800" dirty="0">
                <a:solidFill>
                  <a:schemeClr val="tx1">
                    <a:lumMod val="65000"/>
                    <a:lumOff val="35000"/>
                  </a:schemeClr>
                </a:solidFill>
                <a:latin typeface="Arial" panose="020B0604020202020204" pitchFamily="34" charset="0"/>
                <a:cs typeface="Arial" panose="020B0604020202020204" pitchFamily="34" charset="0"/>
              </a:rPr>
              <a:t>du rédacteur du PGD.</a:t>
            </a:r>
          </a:p>
          <a:p>
            <a:pPr>
              <a:buClr>
                <a:srgbClr val="990000"/>
              </a:buClr>
              <a:buFont typeface="Wingdings" panose="05000000000000000000" pitchFamily="2" charset="2"/>
              <a:buChar char="§"/>
            </a:pPr>
            <a:r>
              <a:rPr lang="fr-FR" sz="2200" dirty="0" smtClean="0">
                <a:solidFill>
                  <a:schemeClr val="tx1">
                    <a:lumMod val="65000"/>
                    <a:lumOff val="35000"/>
                  </a:schemeClr>
                </a:solidFill>
                <a:latin typeface="Arial" panose="020B0604020202020204" pitchFamily="34" charset="0"/>
                <a:cs typeface="Arial" panose="020B0604020202020204" pitchFamily="34" charset="0"/>
              </a:rPr>
              <a:t>Limites </a:t>
            </a:r>
            <a:r>
              <a:rPr lang="fr-FR" sz="2200" dirty="0">
                <a:solidFill>
                  <a:schemeClr val="tx1">
                    <a:lumMod val="65000"/>
                    <a:lumOff val="35000"/>
                  </a:schemeClr>
                </a:solidFill>
                <a:latin typeface="Arial" panose="020B0604020202020204" pitchFamily="34" charset="0"/>
                <a:cs typeface="Arial" panose="020B0604020202020204" pitchFamily="34" charset="0"/>
              </a:rPr>
              <a:t>de l'outil </a:t>
            </a:r>
            <a:r>
              <a:rPr lang="fr-FR" sz="2200" dirty="0" err="1">
                <a:solidFill>
                  <a:schemeClr val="tx1">
                    <a:lumMod val="65000"/>
                    <a:lumOff val="35000"/>
                  </a:schemeClr>
                </a:solidFill>
                <a:latin typeface="Arial" panose="020B0604020202020204" pitchFamily="34" charset="0"/>
                <a:cs typeface="Arial" panose="020B0604020202020204" pitchFamily="34" charset="0"/>
              </a:rPr>
              <a:t>Opidor</a:t>
            </a:r>
            <a:r>
              <a:rPr lang="fr-FR" sz="2200" dirty="0">
                <a:solidFill>
                  <a:schemeClr val="tx1">
                    <a:lumMod val="65000"/>
                    <a:lumOff val="35000"/>
                  </a:schemeClr>
                </a:solidFill>
                <a:latin typeface="Arial" panose="020B0604020202020204" pitchFamily="34" charset="0"/>
                <a:cs typeface="Arial" panose="020B0604020202020204" pitchFamily="34" charset="0"/>
              </a:rPr>
              <a:t> </a:t>
            </a:r>
          </a:p>
          <a:p>
            <a:pPr lvl="1">
              <a:buClr>
                <a:srgbClr val="990000"/>
              </a:buClr>
              <a:buFont typeface="Courier New" panose="02070309020205020404" pitchFamily="49" charset="0"/>
              <a:buChar char="o"/>
            </a:pPr>
            <a:r>
              <a:rPr lang="fr-FR" sz="1800" dirty="0" smtClean="0">
                <a:solidFill>
                  <a:schemeClr val="tx1">
                    <a:lumMod val="65000"/>
                    <a:lumOff val="35000"/>
                  </a:schemeClr>
                </a:solidFill>
                <a:latin typeface="Arial" panose="020B0604020202020204" pitchFamily="34" charset="0"/>
                <a:cs typeface="Arial" panose="020B0604020202020204" pitchFamily="34" charset="0"/>
              </a:rPr>
              <a:t> description </a:t>
            </a:r>
            <a:r>
              <a:rPr lang="fr-FR" sz="1800" dirty="0">
                <a:solidFill>
                  <a:schemeClr val="tx1">
                    <a:lumMod val="65000"/>
                    <a:lumOff val="35000"/>
                  </a:schemeClr>
                </a:solidFill>
                <a:latin typeface="Arial" panose="020B0604020202020204" pitchFamily="34" charset="0"/>
                <a:cs typeface="Arial" panose="020B0604020202020204" pitchFamily="34" charset="0"/>
              </a:rPr>
              <a:t>de l’ensemble des </a:t>
            </a:r>
            <a:r>
              <a:rPr lang="fr-FR" sz="1800" dirty="0" err="1">
                <a:solidFill>
                  <a:schemeClr val="tx1">
                    <a:lumMod val="65000"/>
                    <a:lumOff val="35000"/>
                  </a:schemeClr>
                </a:solidFill>
                <a:latin typeface="Arial" panose="020B0604020202020204" pitchFamily="34" charset="0"/>
                <a:cs typeface="Arial" panose="020B0604020202020204" pitchFamily="34" charset="0"/>
              </a:rPr>
              <a:t>datasets</a:t>
            </a:r>
            <a:r>
              <a:rPr lang="fr-FR" sz="1800" dirty="0">
                <a:solidFill>
                  <a:schemeClr val="tx1">
                    <a:lumMod val="65000"/>
                    <a:lumOff val="35000"/>
                  </a:schemeClr>
                </a:solidFill>
                <a:latin typeface="Arial" panose="020B0604020202020204" pitchFamily="34" charset="0"/>
                <a:cs typeface="Arial" panose="020B0604020202020204" pitchFamily="34" charset="0"/>
              </a:rPr>
              <a:t> difficile,</a:t>
            </a:r>
          </a:p>
          <a:p>
            <a:pPr lvl="1">
              <a:buClr>
                <a:srgbClr val="990000"/>
              </a:buClr>
              <a:buFont typeface="Courier New" panose="02070309020205020404" pitchFamily="49" charset="0"/>
              <a:buChar char="o"/>
            </a:pPr>
            <a:r>
              <a:rPr lang="fr-FR" sz="1800" dirty="0" smtClean="0">
                <a:solidFill>
                  <a:schemeClr val="tx1">
                    <a:lumMod val="65000"/>
                    <a:lumOff val="35000"/>
                  </a:schemeClr>
                </a:solidFill>
                <a:latin typeface="Arial" panose="020B0604020202020204" pitchFamily="34" charset="0"/>
                <a:cs typeface="Arial" panose="020B0604020202020204" pitchFamily="34" charset="0"/>
              </a:rPr>
              <a:t> partage </a:t>
            </a:r>
            <a:r>
              <a:rPr lang="fr-FR" sz="1800" dirty="0">
                <a:solidFill>
                  <a:schemeClr val="tx1">
                    <a:lumMod val="65000"/>
                    <a:lumOff val="35000"/>
                  </a:schemeClr>
                </a:solidFill>
                <a:latin typeface="Arial" panose="020B0604020202020204" pitchFamily="34" charset="0"/>
                <a:cs typeface="Arial" panose="020B0604020202020204" pitchFamily="34" charset="0"/>
              </a:rPr>
              <a:t>possible mais fonctionnalités encore limitées ,</a:t>
            </a:r>
            <a:br>
              <a:rPr lang="fr-FR" sz="1800" dirty="0">
                <a:solidFill>
                  <a:schemeClr val="tx1">
                    <a:lumMod val="65000"/>
                    <a:lumOff val="35000"/>
                  </a:schemeClr>
                </a:solidFill>
                <a:latin typeface="Arial" panose="020B0604020202020204" pitchFamily="34" charset="0"/>
                <a:cs typeface="Arial" panose="020B0604020202020204" pitchFamily="34" charset="0"/>
              </a:rPr>
            </a:br>
            <a:r>
              <a:rPr lang="fr-FR" sz="1800" dirty="0" smtClean="0">
                <a:solidFill>
                  <a:schemeClr val="tx1">
                    <a:lumMod val="65000"/>
                    <a:lumOff val="35000"/>
                  </a:schemeClr>
                </a:solidFill>
                <a:latin typeface="Arial" panose="020B0604020202020204" pitchFamily="34" charset="0"/>
                <a:cs typeface="Arial" panose="020B0604020202020204" pitchFamily="34" charset="0"/>
              </a:rPr>
              <a:t> (</a:t>
            </a:r>
            <a:r>
              <a:rPr lang="fr-FR" sz="1800" dirty="0">
                <a:solidFill>
                  <a:schemeClr val="tx1">
                    <a:lumMod val="65000"/>
                    <a:lumOff val="35000"/>
                  </a:schemeClr>
                </a:solidFill>
                <a:latin typeface="Arial" panose="020B0604020202020204" pitchFamily="34" charset="0"/>
                <a:cs typeface="Arial" panose="020B0604020202020204" pitchFamily="34" charset="0"/>
              </a:rPr>
              <a:t>identité non visible, pas de workflow de validation)</a:t>
            </a:r>
          </a:p>
          <a:p>
            <a:pPr lvl="1">
              <a:buClr>
                <a:srgbClr val="990000"/>
              </a:buClr>
              <a:buFont typeface="Courier New" panose="02070309020205020404" pitchFamily="49" charset="0"/>
              <a:buChar char="o"/>
            </a:pPr>
            <a:r>
              <a:rPr lang="fr-FR" sz="2000" dirty="0" smtClean="0">
                <a:solidFill>
                  <a:schemeClr val="tx1">
                    <a:lumMod val="65000"/>
                    <a:lumOff val="35000"/>
                  </a:schemeClr>
                </a:solidFill>
                <a:latin typeface="Arial" panose="020B0604020202020204" pitchFamily="34" charset="0"/>
                <a:cs typeface="Arial" panose="020B0604020202020204" pitchFamily="34" charset="0"/>
              </a:rPr>
              <a:t> pas </a:t>
            </a:r>
            <a:r>
              <a:rPr lang="fr-FR" sz="2000" dirty="0">
                <a:solidFill>
                  <a:schemeClr val="tx1">
                    <a:lumMod val="65000"/>
                    <a:lumOff val="35000"/>
                  </a:schemeClr>
                </a:solidFill>
                <a:latin typeface="Arial" panose="020B0604020202020204" pitchFamily="34" charset="0"/>
                <a:cs typeface="Arial" panose="020B0604020202020204" pitchFamily="34" charset="0"/>
              </a:rPr>
              <a:t>de gestion optimale des versions du PGD actuellement</a:t>
            </a:r>
            <a:endParaRPr lang="fr-FR" sz="1800" dirty="0">
              <a:solidFill>
                <a:schemeClr val="tx1">
                  <a:lumMod val="65000"/>
                  <a:lumOff val="35000"/>
                </a:schemeClr>
              </a:solidFill>
              <a:latin typeface="Arial" panose="020B0604020202020204" pitchFamily="34" charset="0"/>
              <a:cs typeface="Arial" panose="020B0604020202020204" pitchFamily="34" charset="0"/>
            </a:endParaRPr>
          </a:p>
          <a:p>
            <a:pPr>
              <a:buClr>
                <a:srgbClr val="990000"/>
              </a:buClr>
              <a:buFont typeface="Arial" panose="020B0604020202020204" pitchFamily="34" charset="0"/>
              <a:buChar char="•"/>
            </a:pPr>
            <a:endParaRPr lang="fr-FR" dirty="0"/>
          </a:p>
        </p:txBody>
      </p:sp>
      <p:sp>
        <p:nvSpPr>
          <p:cNvPr id="6" name="Titre 5"/>
          <p:cNvSpPr>
            <a:spLocks noGrp="1"/>
          </p:cNvSpPr>
          <p:nvPr>
            <p:ph type="title"/>
          </p:nvPr>
        </p:nvSpPr>
        <p:spPr/>
        <p:txBody>
          <a:bodyPr/>
          <a:lstStyle/>
          <a:p>
            <a:r>
              <a:rPr lang="fr-FR" dirty="0" smtClean="0"/>
              <a:t>Retour d’expérience - Enquête Inra</a:t>
            </a:r>
            <a:br>
              <a:rPr lang="fr-FR" dirty="0" smtClean="0"/>
            </a:br>
            <a:r>
              <a:rPr lang="fr-FR" dirty="0" smtClean="0"/>
              <a:t>Rédiger </a:t>
            </a:r>
            <a:r>
              <a:rPr lang="fr-FR" dirty="0"/>
              <a:t>un PGD : </a:t>
            </a:r>
            <a:r>
              <a:rPr lang="fr-FR" dirty="0" smtClean="0"/>
              <a:t>Quelles difficultés ?</a:t>
            </a:r>
            <a:endParaRPr lang="fr-FR" dirty="0"/>
          </a:p>
        </p:txBody>
      </p:sp>
      <p:sp>
        <p:nvSpPr>
          <p:cNvPr id="4" name="Espace réservé du pied de page 3"/>
          <p:cNvSpPr>
            <a:spLocks noGrp="1"/>
          </p:cNvSpPr>
          <p:nvPr>
            <p:ph type="ftr" sz="quarter" idx="11"/>
          </p:nvPr>
        </p:nvSpPr>
        <p:spPr/>
        <p:txBody>
          <a:bodyPr/>
          <a:lstStyle/>
          <a:p>
            <a:r>
              <a:rPr lang="fr-FR" smtClean="0"/>
              <a:t>Les plans de gestion de données -  S. Cocaud et D. L'Hostis, INRA. URFIST Paris - 05 avril 2019</a:t>
            </a:r>
            <a:endParaRPr lang="fr-FR"/>
          </a:p>
        </p:txBody>
      </p:sp>
      <p:sp>
        <p:nvSpPr>
          <p:cNvPr id="5" name="Espace réservé du numéro de diapositive 4"/>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smtClean="0">
                <a:solidFill>
                  <a:schemeClr val="lt1"/>
                </a:solidFill>
                <a:latin typeface="Arial"/>
                <a:ea typeface="Arial"/>
                <a:cs typeface="Arial"/>
                <a:sym typeface="Arial"/>
              </a:rPr>
              <a:t>74</a:t>
            </a:fld>
            <a:endParaRPr lang="fr-FR" sz="1200" b="1" i="0">
              <a:solidFill>
                <a:schemeClr val="lt1"/>
              </a:solidFill>
              <a:latin typeface="Arial"/>
              <a:ea typeface="Arial"/>
              <a:cs typeface="Arial"/>
              <a:sym typeface="Arial"/>
            </a:endParaRPr>
          </a:p>
        </p:txBody>
      </p:sp>
      <p:pic>
        <p:nvPicPr>
          <p:cNvPr id="8" name="Image 7"/>
          <p:cNvPicPr>
            <a:picLocks noChangeAspect="1"/>
          </p:cNvPicPr>
          <p:nvPr/>
        </p:nvPicPr>
        <p:blipFill rotWithShape="1">
          <a:blip r:embed="rId3"/>
          <a:srcRect l="50000" t="3709"/>
          <a:stretch/>
        </p:blipFill>
        <p:spPr>
          <a:xfrm>
            <a:off x="8229685" y="18451"/>
            <a:ext cx="914226" cy="898656"/>
          </a:xfrm>
          <a:prstGeom prst="rect">
            <a:avLst/>
          </a:prstGeom>
        </p:spPr>
      </p:pic>
    </p:spTree>
    <p:extLst>
      <p:ext uri="{BB962C8B-B14F-4D97-AF65-F5344CB8AC3E}">
        <p14:creationId xmlns:p14="http://schemas.microsoft.com/office/powerpoint/2010/main" val="381368581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idx="1"/>
          </p:nvPr>
        </p:nvSpPr>
        <p:spPr/>
        <p:txBody>
          <a:bodyPr>
            <a:normAutofit fontScale="92500"/>
          </a:bodyPr>
          <a:lstStyle/>
          <a:p>
            <a:pPr>
              <a:spcBef>
                <a:spcPts val="0"/>
              </a:spcBef>
              <a:buClr>
                <a:srgbClr val="990000"/>
              </a:buClr>
              <a:buFont typeface="Wingdings" panose="05000000000000000000" pitchFamily="2" charset="2"/>
              <a:buChar char="§"/>
            </a:pPr>
            <a:r>
              <a:rPr lang="fr-FR" sz="2400" dirty="0" smtClean="0">
                <a:solidFill>
                  <a:schemeClr val="tx1">
                    <a:lumMod val="65000"/>
                    <a:lumOff val="35000"/>
                  </a:schemeClr>
                </a:solidFill>
                <a:latin typeface="Arial" panose="020B0604020202020204" pitchFamily="34" charset="0"/>
                <a:cs typeface="Arial" panose="020B0604020202020204" pitchFamily="34" charset="0"/>
              </a:rPr>
              <a:t>Lister </a:t>
            </a:r>
            <a:r>
              <a:rPr lang="fr-FR" sz="2400" dirty="0">
                <a:solidFill>
                  <a:schemeClr val="tx1">
                    <a:lumMod val="65000"/>
                    <a:lumOff val="35000"/>
                  </a:schemeClr>
                </a:solidFill>
                <a:latin typeface="Arial" panose="020B0604020202020204" pitchFamily="34" charset="0"/>
                <a:cs typeface="Arial" panose="020B0604020202020204" pitchFamily="34" charset="0"/>
              </a:rPr>
              <a:t>les données </a:t>
            </a:r>
            <a:r>
              <a:rPr lang="fr-FR" sz="2400" b="0" dirty="0">
                <a:solidFill>
                  <a:schemeClr val="tx1">
                    <a:lumMod val="65000"/>
                    <a:lumOff val="35000"/>
                  </a:schemeClr>
                </a:solidFill>
                <a:latin typeface="Arial" panose="020B0604020202020204" pitchFamily="34" charset="0"/>
                <a:cs typeface="Arial" panose="020B0604020202020204" pitchFamily="34" charset="0"/>
              </a:rPr>
              <a:t>qui seront produites et </a:t>
            </a:r>
            <a:r>
              <a:rPr lang="fr-FR" sz="2400" dirty="0">
                <a:solidFill>
                  <a:schemeClr val="tx1">
                    <a:lumMod val="65000"/>
                    <a:lumOff val="35000"/>
                  </a:schemeClr>
                </a:solidFill>
                <a:latin typeface="Arial" panose="020B0604020202020204" pitchFamily="34" charset="0"/>
                <a:cs typeface="Arial" panose="020B0604020202020204" pitchFamily="34" charset="0"/>
              </a:rPr>
              <a:t>échanger</a:t>
            </a:r>
            <a:r>
              <a:rPr lang="fr-FR" sz="2400" b="0" dirty="0">
                <a:solidFill>
                  <a:schemeClr val="tx1">
                    <a:lumMod val="65000"/>
                    <a:lumOff val="35000"/>
                  </a:schemeClr>
                </a:solidFill>
                <a:latin typeface="Arial" panose="020B0604020202020204" pitchFamily="34" charset="0"/>
                <a:cs typeface="Arial" panose="020B0604020202020204" pitchFamily="34" charset="0"/>
              </a:rPr>
              <a:t> sur les méthodes de production, traitement, gestion,</a:t>
            </a:r>
          </a:p>
          <a:p>
            <a:pPr>
              <a:buClr>
                <a:srgbClr val="990000"/>
              </a:buClr>
              <a:buFont typeface="Wingdings" panose="05000000000000000000" pitchFamily="2" charset="2"/>
              <a:buChar char="§"/>
            </a:pPr>
            <a:r>
              <a:rPr lang="fr-FR" sz="2400" dirty="0" smtClean="0">
                <a:solidFill>
                  <a:schemeClr val="tx1">
                    <a:lumMod val="65000"/>
                    <a:lumOff val="35000"/>
                  </a:schemeClr>
                </a:solidFill>
                <a:latin typeface="Arial" panose="020B0604020202020204" pitchFamily="34" charset="0"/>
                <a:cs typeface="Arial" panose="020B0604020202020204" pitchFamily="34" charset="0"/>
              </a:rPr>
              <a:t>Identifier </a:t>
            </a:r>
            <a:r>
              <a:rPr lang="fr-FR" sz="2400" dirty="0">
                <a:solidFill>
                  <a:schemeClr val="tx1">
                    <a:lumMod val="65000"/>
                    <a:lumOff val="35000"/>
                  </a:schemeClr>
                </a:solidFill>
                <a:latin typeface="Arial" panose="020B0604020202020204" pitchFamily="34" charset="0"/>
                <a:cs typeface="Arial" panose="020B0604020202020204" pitchFamily="34" charset="0"/>
              </a:rPr>
              <a:t>des incohérences </a:t>
            </a:r>
            <a:r>
              <a:rPr lang="fr-FR" sz="2400" b="0" dirty="0">
                <a:solidFill>
                  <a:schemeClr val="tx1">
                    <a:lumMod val="65000"/>
                    <a:lumOff val="35000"/>
                  </a:schemeClr>
                </a:solidFill>
                <a:latin typeface="Arial" panose="020B0604020202020204" pitchFamily="34" charset="0"/>
                <a:cs typeface="Arial" panose="020B0604020202020204" pitchFamily="34" charset="0"/>
              </a:rPr>
              <a:t>dans le plan de travail et </a:t>
            </a:r>
            <a:r>
              <a:rPr lang="fr-FR" sz="2400" dirty="0">
                <a:solidFill>
                  <a:schemeClr val="tx1">
                    <a:lumMod val="65000"/>
                    <a:lumOff val="35000"/>
                  </a:schemeClr>
                </a:solidFill>
                <a:latin typeface="Arial" panose="020B0604020202020204" pitchFamily="34" charset="0"/>
                <a:cs typeface="Arial" panose="020B0604020202020204" pitchFamily="34" charset="0"/>
              </a:rPr>
              <a:t>harmoniser des protocoles</a:t>
            </a:r>
            <a:r>
              <a:rPr lang="fr-FR" sz="2400" b="0" dirty="0">
                <a:solidFill>
                  <a:schemeClr val="tx1">
                    <a:lumMod val="65000"/>
                    <a:lumOff val="35000"/>
                  </a:schemeClr>
                </a:solidFill>
                <a:latin typeface="Arial" panose="020B0604020202020204" pitchFamily="34" charset="0"/>
                <a:cs typeface="Arial" panose="020B0604020202020204" pitchFamily="34" charset="0"/>
              </a:rPr>
              <a:t>,</a:t>
            </a:r>
          </a:p>
          <a:p>
            <a:pPr>
              <a:buClr>
                <a:srgbClr val="990000"/>
              </a:buClr>
              <a:buFont typeface="Wingdings" panose="05000000000000000000" pitchFamily="2" charset="2"/>
              <a:buChar char="§"/>
            </a:pPr>
            <a:r>
              <a:rPr lang="fr-FR" sz="2400" b="0" dirty="0" smtClean="0">
                <a:solidFill>
                  <a:schemeClr val="tx1">
                    <a:lumMod val="65000"/>
                    <a:lumOff val="35000"/>
                  </a:schemeClr>
                </a:solidFill>
                <a:latin typeface="Arial" panose="020B0604020202020204" pitchFamily="34" charset="0"/>
                <a:cs typeface="Arial" panose="020B0604020202020204" pitchFamily="34" charset="0"/>
              </a:rPr>
              <a:t>Garantir </a:t>
            </a:r>
            <a:r>
              <a:rPr lang="fr-FR" sz="2400" b="0" dirty="0">
                <a:solidFill>
                  <a:schemeClr val="tx1">
                    <a:lumMod val="65000"/>
                    <a:lumOff val="35000"/>
                  </a:schemeClr>
                </a:solidFill>
                <a:latin typeface="Arial" panose="020B0604020202020204" pitchFamily="34" charset="0"/>
                <a:cs typeface="Arial" panose="020B0604020202020204" pitchFamily="34" charset="0"/>
              </a:rPr>
              <a:t>la </a:t>
            </a:r>
            <a:r>
              <a:rPr lang="fr-FR" sz="2400" dirty="0">
                <a:solidFill>
                  <a:schemeClr val="tx1">
                    <a:lumMod val="65000"/>
                    <a:lumOff val="35000"/>
                  </a:schemeClr>
                </a:solidFill>
                <a:latin typeface="Arial" panose="020B0604020202020204" pitchFamily="34" charset="0"/>
                <a:cs typeface="Arial" panose="020B0604020202020204" pitchFamily="34" charset="0"/>
              </a:rPr>
              <a:t>production des </a:t>
            </a:r>
            <a:r>
              <a:rPr lang="fr-FR" sz="2400" dirty="0" smtClean="0">
                <a:solidFill>
                  <a:schemeClr val="tx1">
                    <a:lumMod val="65000"/>
                    <a:lumOff val="35000"/>
                  </a:schemeClr>
                </a:solidFill>
                <a:latin typeface="Arial" panose="020B0604020202020204" pitchFamily="34" charset="0"/>
                <a:cs typeface="Arial" panose="020B0604020202020204" pitchFamily="34" charset="0"/>
              </a:rPr>
              <a:t>métadonnées</a:t>
            </a:r>
            <a:r>
              <a:rPr lang="fr-FR" sz="2400" b="0" dirty="0">
                <a:solidFill>
                  <a:schemeClr val="tx1">
                    <a:lumMod val="65000"/>
                    <a:lumOff val="35000"/>
                  </a:schemeClr>
                </a:solidFill>
                <a:latin typeface="Arial" panose="020B0604020202020204" pitchFamily="34" charset="0"/>
                <a:cs typeface="Arial" panose="020B0604020202020204" pitchFamily="34" charset="0"/>
              </a:rPr>
              <a:t>,</a:t>
            </a:r>
          </a:p>
          <a:p>
            <a:pPr>
              <a:buClr>
                <a:srgbClr val="990000"/>
              </a:buClr>
              <a:buFont typeface="Wingdings" panose="05000000000000000000" pitchFamily="2" charset="2"/>
              <a:buChar char="§"/>
            </a:pPr>
            <a:r>
              <a:rPr lang="fr-FR" sz="2400" b="0" dirty="0" smtClean="0">
                <a:solidFill>
                  <a:schemeClr val="tx1">
                    <a:lumMod val="65000"/>
                    <a:lumOff val="35000"/>
                  </a:schemeClr>
                </a:solidFill>
                <a:latin typeface="Arial" panose="020B0604020202020204" pitchFamily="34" charset="0"/>
                <a:cs typeface="Arial" panose="020B0604020202020204" pitchFamily="34" charset="0"/>
              </a:rPr>
              <a:t>Anticiper </a:t>
            </a:r>
            <a:r>
              <a:rPr lang="fr-FR" sz="2400" b="0" dirty="0">
                <a:solidFill>
                  <a:schemeClr val="tx1">
                    <a:lumMod val="65000"/>
                    <a:lumOff val="35000"/>
                  </a:schemeClr>
                </a:solidFill>
                <a:latin typeface="Arial" panose="020B0604020202020204" pitchFamily="34" charset="0"/>
                <a:cs typeface="Arial" panose="020B0604020202020204" pitchFamily="34" charset="0"/>
              </a:rPr>
              <a:t>dans un projet </a:t>
            </a:r>
            <a:r>
              <a:rPr lang="fr-FR" sz="2400" dirty="0">
                <a:solidFill>
                  <a:schemeClr val="tx1">
                    <a:lumMod val="65000"/>
                    <a:lumOff val="35000"/>
                  </a:schemeClr>
                </a:solidFill>
                <a:latin typeface="Arial" panose="020B0604020202020204" pitchFamily="34" charset="0"/>
                <a:cs typeface="Arial" panose="020B0604020202020204" pitchFamily="34" charset="0"/>
              </a:rPr>
              <a:t>les données qui seront partagées </a:t>
            </a:r>
            <a:r>
              <a:rPr lang="fr-FR" sz="2400" b="0" dirty="0">
                <a:solidFill>
                  <a:schemeClr val="tx1">
                    <a:lumMod val="65000"/>
                    <a:lumOff val="35000"/>
                  </a:schemeClr>
                </a:solidFill>
                <a:latin typeface="Arial" panose="020B0604020202020204" pitchFamily="34" charset="0"/>
                <a:cs typeface="Arial" panose="020B0604020202020204" pitchFamily="34" charset="0"/>
              </a:rPr>
              <a:t>et mettre en place les bonnes conditions du partage (démarche FAIR : identifiant, entrepôt, métadonnées …)</a:t>
            </a:r>
          </a:p>
          <a:p>
            <a:pPr>
              <a:buClr>
                <a:srgbClr val="990000"/>
              </a:buClr>
              <a:buFont typeface="Wingdings" panose="05000000000000000000" pitchFamily="2" charset="2"/>
              <a:buChar char="§"/>
            </a:pPr>
            <a:r>
              <a:rPr lang="fr-FR" sz="2400" b="0" dirty="0" smtClean="0">
                <a:solidFill>
                  <a:schemeClr val="tx1">
                    <a:lumMod val="65000"/>
                    <a:lumOff val="35000"/>
                  </a:schemeClr>
                </a:solidFill>
                <a:latin typeface="Arial" panose="020B0604020202020204" pitchFamily="34" charset="0"/>
                <a:cs typeface="Arial" panose="020B0604020202020204" pitchFamily="34" charset="0"/>
              </a:rPr>
              <a:t>Préparer/faciliter </a:t>
            </a:r>
            <a:r>
              <a:rPr lang="fr-FR" sz="2400" b="0" dirty="0">
                <a:solidFill>
                  <a:schemeClr val="tx1">
                    <a:lumMod val="65000"/>
                    <a:lumOff val="35000"/>
                  </a:schemeClr>
                </a:solidFill>
                <a:latin typeface="Arial" panose="020B0604020202020204" pitchFamily="34" charset="0"/>
                <a:cs typeface="Arial" panose="020B0604020202020204" pitchFamily="34" charset="0"/>
              </a:rPr>
              <a:t>la </a:t>
            </a:r>
            <a:r>
              <a:rPr lang="fr-FR" sz="2400" dirty="0">
                <a:solidFill>
                  <a:schemeClr val="tx1">
                    <a:lumMod val="65000"/>
                    <a:lumOff val="35000"/>
                  </a:schemeClr>
                </a:solidFill>
                <a:latin typeface="Arial" panose="020B0604020202020204" pitchFamily="34" charset="0"/>
                <a:cs typeface="Arial" panose="020B0604020202020204" pitchFamily="34" charset="0"/>
              </a:rPr>
              <a:t>publication des données </a:t>
            </a:r>
            <a:r>
              <a:rPr lang="fr-FR" sz="2400" b="0" i="1" dirty="0" smtClean="0">
                <a:solidFill>
                  <a:schemeClr val="tx1">
                    <a:lumMod val="65000"/>
                    <a:lumOff val="35000"/>
                  </a:schemeClr>
                </a:solidFill>
                <a:latin typeface="Arial" panose="020B0604020202020204" pitchFamily="34" charset="0"/>
                <a:cs typeface="Arial" panose="020B0604020202020204" pitchFamily="34" charset="0"/>
              </a:rPr>
              <a:t>(« Du DMP au Data Paper »</a:t>
            </a:r>
            <a:r>
              <a:rPr lang="fr-FR" sz="2400" b="0" dirty="0" smtClean="0">
                <a:solidFill>
                  <a:schemeClr val="tx1">
                    <a:lumMod val="65000"/>
                    <a:lumOff val="35000"/>
                  </a:schemeClr>
                </a:solidFill>
                <a:latin typeface="Arial" panose="020B0604020202020204" pitchFamily="34" charset="0"/>
                <a:cs typeface="Arial" panose="020B0604020202020204" pitchFamily="34" charset="0"/>
              </a:rPr>
              <a:t>) dans </a:t>
            </a:r>
            <a:r>
              <a:rPr lang="fr-FR" sz="2400" b="0" dirty="0">
                <a:solidFill>
                  <a:schemeClr val="tx1">
                    <a:lumMod val="65000"/>
                    <a:lumOff val="35000"/>
                  </a:schemeClr>
                </a:solidFill>
                <a:latin typeface="Arial" panose="020B0604020202020204" pitchFamily="34" charset="0"/>
                <a:cs typeface="Arial" panose="020B0604020202020204" pitchFamily="34" charset="0"/>
              </a:rPr>
              <a:t>le cadre de la politique d’ouverture des données et anticiper les éventuels problèmes.</a:t>
            </a:r>
          </a:p>
          <a:p>
            <a:endParaRPr lang="fr-FR" dirty="0"/>
          </a:p>
        </p:txBody>
      </p:sp>
      <p:sp>
        <p:nvSpPr>
          <p:cNvPr id="5" name="Titre 4"/>
          <p:cNvSpPr>
            <a:spLocks noGrp="1"/>
          </p:cNvSpPr>
          <p:nvPr>
            <p:ph type="title"/>
          </p:nvPr>
        </p:nvSpPr>
        <p:spPr/>
        <p:txBody>
          <a:bodyPr/>
          <a:lstStyle/>
          <a:p>
            <a:r>
              <a:rPr lang="fr-FR" dirty="0" smtClean="0"/>
              <a:t>Retour d’expérience - Enquête Inra</a:t>
            </a:r>
            <a:br>
              <a:rPr lang="fr-FR" dirty="0" smtClean="0"/>
            </a:br>
            <a:r>
              <a:rPr lang="fr-FR" dirty="0" smtClean="0"/>
              <a:t>Rédiger un PGD : Quels bénéfices ?</a:t>
            </a:r>
            <a:endParaRPr lang="fr-FR" dirty="0"/>
          </a:p>
        </p:txBody>
      </p:sp>
      <p:sp>
        <p:nvSpPr>
          <p:cNvPr id="3" name="Espace réservé du pied de page 2"/>
          <p:cNvSpPr>
            <a:spLocks noGrp="1"/>
          </p:cNvSpPr>
          <p:nvPr>
            <p:ph type="ftr" sz="quarter" idx="11"/>
          </p:nvPr>
        </p:nvSpPr>
        <p:spPr/>
        <p:txBody>
          <a:bodyPr/>
          <a:lstStyle/>
          <a:p>
            <a:r>
              <a:rPr lang="fr-FR" smtClean="0"/>
              <a:t>Les plans de gestion de données -  S. Cocaud et D. L'Hostis, INRA. URFIST Paris - 05 avril 2019</a:t>
            </a:r>
            <a:endParaRPr lang="fr-FR"/>
          </a:p>
        </p:txBody>
      </p:sp>
      <p:sp>
        <p:nvSpPr>
          <p:cNvPr id="4" name="Espace réservé du numéro de diapositive 3"/>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smtClean="0">
                <a:solidFill>
                  <a:schemeClr val="lt1"/>
                </a:solidFill>
                <a:latin typeface="Arial"/>
                <a:ea typeface="Arial"/>
                <a:cs typeface="Arial"/>
                <a:sym typeface="Arial"/>
              </a:rPr>
              <a:t>75</a:t>
            </a:fld>
            <a:endParaRPr lang="fr-FR" sz="1200" b="1" i="0">
              <a:solidFill>
                <a:schemeClr val="lt1"/>
              </a:solidFill>
              <a:latin typeface="Arial"/>
              <a:ea typeface="Arial"/>
              <a:cs typeface="Arial"/>
              <a:sym typeface="Arial"/>
            </a:endParaRPr>
          </a:p>
        </p:txBody>
      </p:sp>
      <p:pic>
        <p:nvPicPr>
          <p:cNvPr id="6" name="Image 5"/>
          <p:cNvPicPr>
            <a:picLocks noChangeAspect="1"/>
          </p:cNvPicPr>
          <p:nvPr/>
        </p:nvPicPr>
        <p:blipFill rotWithShape="1">
          <a:blip r:embed="rId3"/>
          <a:srcRect t="10023" r="50000" b="7682"/>
          <a:stretch/>
        </p:blipFill>
        <p:spPr>
          <a:xfrm>
            <a:off x="8072689" y="0"/>
            <a:ext cx="1071311" cy="900000"/>
          </a:xfrm>
          <a:prstGeom prst="rect">
            <a:avLst/>
          </a:prstGeom>
        </p:spPr>
      </p:pic>
    </p:spTree>
    <p:extLst>
      <p:ext uri="{BB962C8B-B14F-4D97-AF65-F5344CB8AC3E}">
        <p14:creationId xmlns:p14="http://schemas.microsoft.com/office/powerpoint/2010/main" val="273570574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6"/>
          <p:cNvSpPr>
            <a:spLocks noGrp="1"/>
          </p:cNvSpPr>
          <p:nvPr>
            <p:ph idx="1"/>
          </p:nvPr>
        </p:nvSpPr>
        <p:spPr/>
        <p:txBody>
          <a:bodyPr/>
          <a:lstStyle/>
          <a:p>
            <a:endParaRPr lang="fr-FR" dirty="0"/>
          </a:p>
        </p:txBody>
      </p:sp>
      <p:sp>
        <p:nvSpPr>
          <p:cNvPr id="6" name="Titre 5"/>
          <p:cNvSpPr>
            <a:spLocks noGrp="1"/>
          </p:cNvSpPr>
          <p:nvPr>
            <p:ph type="title"/>
          </p:nvPr>
        </p:nvSpPr>
        <p:spPr/>
        <p:txBody>
          <a:bodyPr/>
          <a:lstStyle/>
          <a:p>
            <a:r>
              <a:rPr lang="fr-FR" dirty="0" smtClean="0"/>
              <a:t>Enquête Europe 2017</a:t>
            </a:r>
            <a:br>
              <a:rPr lang="fr-FR" dirty="0" smtClean="0"/>
            </a:br>
            <a:r>
              <a:rPr lang="fr-FR" sz="2400" b="0" dirty="0" smtClean="0"/>
              <a:t>Encore beaucoup de méconnaissance</a:t>
            </a:r>
            <a:endParaRPr lang="fr-FR" sz="2400" b="0" dirty="0"/>
          </a:p>
        </p:txBody>
      </p:sp>
      <p:sp>
        <p:nvSpPr>
          <p:cNvPr id="2" name="Espace réservé du pied de page 1"/>
          <p:cNvSpPr>
            <a:spLocks noGrp="1"/>
          </p:cNvSpPr>
          <p:nvPr>
            <p:ph type="ftr" sz="quarter" idx="11"/>
          </p:nvPr>
        </p:nvSpPr>
        <p:spPr/>
        <p:txBody>
          <a:bodyPr/>
          <a:lstStyle/>
          <a:p>
            <a:r>
              <a:rPr lang="fr-FR" smtClean="0"/>
              <a:t>Les plans de gestion de données -  S. Cocaud et D. L'Hostis, INRA. URFIST Paris - 05 avril 2019</a:t>
            </a:r>
            <a:endParaRPr lang="fr-FR"/>
          </a:p>
        </p:txBody>
      </p:sp>
      <p:sp>
        <p:nvSpPr>
          <p:cNvPr id="3" name="Espace réservé du numéro de diapositive 2"/>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76</a:t>
            </a:fld>
            <a:endParaRPr lang="fr-FR" sz="1200" b="1" i="0" u="none" strike="noStrike" cap="none">
              <a:solidFill>
                <a:schemeClr val="lt1"/>
              </a:solidFill>
              <a:latin typeface="Arial"/>
              <a:ea typeface="Arial"/>
              <a:cs typeface="Arial"/>
              <a:sym typeface="Arial"/>
            </a:endParaRPr>
          </a:p>
        </p:txBody>
      </p:sp>
      <p:pic>
        <p:nvPicPr>
          <p:cNvPr id="10" name="Image 9"/>
          <p:cNvPicPr>
            <a:picLocks noChangeAspect="1"/>
          </p:cNvPicPr>
          <p:nvPr/>
        </p:nvPicPr>
        <p:blipFill rotWithShape="1">
          <a:blip r:embed="rId3"/>
          <a:srcRect l="50504" t="15284" r="5870" b="5378"/>
          <a:stretch/>
        </p:blipFill>
        <p:spPr>
          <a:xfrm>
            <a:off x="6390794" y="3612687"/>
            <a:ext cx="2557258" cy="2524167"/>
          </a:xfrm>
          <a:prstGeom prst="rect">
            <a:avLst/>
          </a:prstGeom>
        </p:spPr>
      </p:pic>
      <p:sp>
        <p:nvSpPr>
          <p:cNvPr id="11" name="Rectangle 10"/>
          <p:cNvSpPr/>
          <p:nvPr/>
        </p:nvSpPr>
        <p:spPr>
          <a:xfrm>
            <a:off x="347649" y="4378006"/>
            <a:ext cx="4572000" cy="738664"/>
          </a:xfrm>
          <a:prstGeom prst="rect">
            <a:avLst/>
          </a:prstGeom>
        </p:spPr>
        <p:txBody>
          <a:bodyPr>
            <a:spAutoFit/>
          </a:bodyPr>
          <a:lstStyle/>
          <a:p>
            <a:r>
              <a:rPr lang="fr-FR" dirty="0">
                <a:hlinkClick r:id="rId4"/>
              </a:rPr>
              <a:t>https://</a:t>
            </a:r>
            <a:r>
              <a:rPr lang="fr-FR" dirty="0" smtClean="0">
                <a:hlinkClick r:id="rId4"/>
              </a:rPr>
              <a:t>cdn1.euraxess.org/sites/default/files/policy_library/ec-rtd_os_skills_report_final_complete_2207_1.pdf</a:t>
            </a:r>
            <a:endParaRPr lang="fr-FR" dirty="0" smtClean="0"/>
          </a:p>
          <a:p>
            <a:endParaRPr lang="fr-FR" dirty="0"/>
          </a:p>
        </p:txBody>
      </p:sp>
      <p:pic>
        <p:nvPicPr>
          <p:cNvPr id="12" name="Image 11"/>
          <p:cNvPicPr>
            <a:picLocks noChangeAspect="1"/>
          </p:cNvPicPr>
          <p:nvPr/>
        </p:nvPicPr>
        <p:blipFill>
          <a:blip r:embed="rId5"/>
          <a:stretch>
            <a:fillRect/>
          </a:stretch>
        </p:blipFill>
        <p:spPr>
          <a:xfrm>
            <a:off x="0" y="2409330"/>
            <a:ext cx="6361905" cy="3590476"/>
          </a:xfrm>
          <a:prstGeom prst="rect">
            <a:avLst/>
          </a:prstGeom>
        </p:spPr>
      </p:pic>
      <p:sp>
        <p:nvSpPr>
          <p:cNvPr id="4" name="Rectangle 3"/>
          <p:cNvSpPr/>
          <p:nvPr/>
        </p:nvSpPr>
        <p:spPr>
          <a:xfrm>
            <a:off x="3357137" y="5602943"/>
            <a:ext cx="9478931" cy="523220"/>
          </a:xfrm>
          <a:prstGeom prst="rect">
            <a:avLst/>
          </a:prstGeom>
        </p:spPr>
        <p:txBody>
          <a:bodyPr wrap="square">
            <a:spAutoFit/>
          </a:bodyPr>
          <a:lstStyle/>
          <a:p>
            <a:endParaRPr lang="fr-FR" dirty="0" smtClean="0"/>
          </a:p>
          <a:p>
            <a:r>
              <a:rPr lang="fr-FR" dirty="0" smtClean="0"/>
              <a:t>(</a:t>
            </a:r>
            <a:r>
              <a:rPr lang="fr-FR" dirty="0" err="1" smtClean="0"/>
              <a:t>O'Carroll</a:t>
            </a:r>
            <a:r>
              <a:rPr lang="fr-FR" dirty="0" smtClean="0"/>
              <a:t>, </a:t>
            </a:r>
            <a:r>
              <a:rPr lang="fr-FR" dirty="0" err="1" smtClean="0"/>
              <a:t>Kamerlin</a:t>
            </a:r>
            <a:r>
              <a:rPr lang="fr-FR" dirty="0" smtClean="0"/>
              <a:t> et al. 2017)</a:t>
            </a:r>
            <a:endParaRPr lang="fr-FR" dirty="0"/>
          </a:p>
        </p:txBody>
      </p:sp>
      <p:sp>
        <p:nvSpPr>
          <p:cNvPr id="5" name="Rectangle à coins arrondis 4"/>
          <p:cNvSpPr/>
          <p:nvPr/>
        </p:nvSpPr>
        <p:spPr>
          <a:xfrm>
            <a:off x="405684" y="2895212"/>
            <a:ext cx="5673144" cy="1434950"/>
          </a:xfrm>
          <a:prstGeom prst="roundRect">
            <a:avLst/>
          </a:prstGeom>
          <a:noFill/>
          <a:ln w="28575">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Rectangle à coins arrondis 12"/>
          <p:cNvSpPr/>
          <p:nvPr/>
        </p:nvSpPr>
        <p:spPr>
          <a:xfrm>
            <a:off x="405684" y="4340888"/>
            <a:ext cx="5673144" cy="343672"/>
          </a:xfrm>
          <a:prstGeom prst="roundRect">
            <a:avLst/>
          </a:prstGeom>
          <a:noFill/>
          <a:ln w="28575">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Rectangle à coins arrondis 13"/>
          <p:cNvSpPr/>
          <p:nvPr/>
        </p:nvSpPr>
        <p:spPr>
          <a:xfrm>
            <a:off x="441906" y="5019913"/>
            <a:ext cx="5673144" cy="450427"/>
          </a:xfrm>
          <a:prstGeom prst="roundRect">
            <a:avLst/>
          </a:prstGeom>
          <a:noFill/>
          <a:ln w="28575">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rgbClr val="FF0000"/>
              </a:solidFill>
            </a:endParaRPr>
          </a:p>
        </p:txBody>
      </p:sp>
      <p:sp>
        <p:nvSpPr>
          <p:cNvPr id="8" name="ZoneTexte 7"/>
          <p:cNvSpPr txBox="1"/>
          <p:nvPr/>
        </p:nvSpPr>
        <p:spPr>
          <a:xfrm>
            <a:off x="-28889" y="3319252"/>
            <a:ext cx="457200" cy="276999"/>
          </a:xfrm>
          <a:prstGeom prst="rect">
            <a:avLst/>
          </a:prstGeom>
          <a:noFill/>
        </p:spPr>
        <p:txBody>
          <a:bodyPr wrap="square" rtlCol="0">
            <a:spAutoFit/>
          </a:bodyPr>
          <a:lstStyle/>
          <a:p>
            <a:r>
              <a:rPr lang="fr-FR" sz="1200" b="1" dirty="0" smtClean="0">
                <a:solidFill>
                  <a:schemeClr val="accent6">
                    <a:lumMod val="75000"/>
                  </a:schemeClr>
                </a:solidFill>
              </a:rPr>
              <a:t>1/4</a:t>
            </a:r>
            <a:endParaRPr lang="fr-FR" sz="1200" b="1" dirty="0">
              <a:solidFill>
                <a:schemeClr val="accent6">
                  <a:lumMod val="75000"/>
                </a:schemeClr>
              </a:solidFill>
            </a:endParaRPr>
          </a:p>
        </p:txBody>
      </p:sp>
      <p:sp>
        <p:nvSpPr>
          <p:cNvPr id="15" name="ZoneTexte 14"/>
          <p:cNvSpPr txBox="1"/>
          <p:nvPr/>
        </p:nvSpPr>
        <p:spPr>
          <a:xfrm>
            <a:off x="0" y="4385568"/>
            <a:ext cx="457200" cy="276999"/>
          </a:xfrm>
          <a:prstGeom prst="rect">
            <a:avLst/>
          </a:prstGeom>
          <a:noFill/>
        </p:spPr>
        <p:txBody>
          <a:bodyPr wrap="square" rtlCol="0">
            <a:spAutoFit/>
          </a:bodyPr>
          <a:lstStyle/>
          <a:p>
            <a:r>
              <a:rPr lang="fr-FR" sz="1200" b="1" dirty="0" smtClean="0">
                <a:solidFill>
                  <a:schemeClr val="accent6">
                    <a:lumMod val="75000"/>
                  </a:schemeClr>
                </a:solidFill>
              </a:rPr>
              <a:t>1/3</a:t>
            </a:r>
            <a:endParaRPr lang="fr-FR" sz="1200" b="1" dirty="0">
              <a:solidFill>
                <a:schemeClr val="accent6">
                  <a:lumMod val="75000"/>
                </a:schemeClr>
              </a:solidFill>
            </a:endParaRPr>
          </a:p>
        </p:txBody>
      </p:sp>
      <p:sp>
        <p:nvSpPr>
          <p:cNvPr id="16" name="ZoneTexte 15"/>
          <p:cNvSpPr txBox="1"/>
          <p:nvPr/>
        </p:nvSpPr>
        <p:spPr>
          <a:xfrm>
            <a:off x="0" y="5101584"/>
            <a:ext cx="457200" cy="276999"/>
          </a:xfrm>
          <a:prstGeom prst="rect">
            <a:avLst/>
          </a:prstGeom>
          <a:noFill/>
        </p:spPr>
        <p:txBody>
          <a:bodyPr wrap="square" rtlCol="0">
            <a:spAutoFit/>
          </a:bodyPr>
          <a:lstStyle/>
          <a:p>
            <a:r>
              <a:rPr lang="fr-FR" sz="1200" b="1" dirty="0" smtClean="0">
                <a:solidFill>
                  <a:schemeClr val="accent6">
                    <a:lumMod val="75000"/>
                  </a:schemeClr>
                </a:solidFill>
              </a:rPr>
              <a:t>1/4</a:t>
            </a:r>
            <a:endParaRPr lang="fr-FR" sz="1200" b="1" dirty="0">
              <a:solidFill>
                <a:schemeClr val="accent6">
                  <a:lumMod val="75000"/>
                </a:schemeClr>
              </a:solidFill>
            </a:endParaRPr>
          </a:p>
        </p:txBody>
      </p:sp>
      <p:pic>
        <p:nvPicPr>
          <p:cNvPr id="17" name="Image 16"/>
          <p:cNvPicPr>
            <a:picLocks noChangeAspect="1"/>
          </p:cNvPicPr>
          <p:nvPr/>
        </p:nvPicPr>
        <p:blipFill>
          <a:blip r:embed="rId6"/>
          <a:stretch>
            <a:fillRect/>
          </a:stretch>
        </p:blipFill>
        <p:spPr>
          <a:xfrm>
            <a:off x="6536028" y="16770"/>
            <a:ext cx="2183264" cy="3092651"/>
          </a:xfrm>
          <a:prstGeom prst="rect">
            <a:avLst/>
          </a:prstGeom>
          <a:ln>
            <a:solidFill>
              <a:schemeClr val="accent1"/>
            </a:solidFill>
          </a:ln>
        </p:spPr>
      </p:pic>
    </p:spTree>
    <p:extLst>
      <p:ext uri="{BB962C8B-B14F-4D97-AF65-F5344CB8AC3E}">
        <p14:creationId xmlns:p14="http://schemas.microsoft.com/office/powerpoint/2010/main" val="3638406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4" grpId="0" animBg="1"/>
      <p:bldP spid="8" grpId="0"/>
      <p:bldP spid="15" grpId="0"/>
      <p:bldP spid="16"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fr-FR" smtClean="0"/>
              <a:t>Les plans de gestion de données -  S. Cocaud et D. L'Hostis, INRA. URFIST Paris - 05 avril 2019</a:t>
            </a:r>
            <a:endParaRPr lang="fr-FR"/>
          </a:p>
        </p:txBody>
      </p:sp>
      <p:sp>
        <p:nvSpPr>
          <p:cNvPr id="5" name="Espace réservé du numéro de diapositive 4"/>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77</a:t>
            </a:fld>
            <a:endParaRPr lang="fr-FR" sz="1200" b="1" i="0" u="none" strike="noStrike" cap="none">
              <a:solidFill>
                <a:schemeClr val="lt1"/>
              </a:solidFill>
              <a:latin typeface="Arial"/>
              <a:ea typeface="Arial"/>
              <a:cs typeface="Arial"/>
              <a:sym typeface="Arial"/>
            </a:endParaRPr>
          </a:p>
        </p:txBody>
      </p:sp>
      <p:pic>
        <p:nvPicPr>
          <p:cNvPr id="6" name="Image 5"/>
          <p:cNvPicPr>
            <a:picLocks noChangeAspect="1"/>
          </p:cNvPicPr>
          <p:nvPr/>
        </p:nvPicPr>
        <p:blipFill rotWithShape="1">
          <a:blip r:embed="rId3"/>
          <a:srcRect t="11567"/>
          <a:stretch/>
        </p:blipFill>
        <p:spPr>
          <a:xfrm>
            <a:off x="0" y="208366"/>
            <a:ext cx="4753794" cy="5851525"/>
          </a:xfrm>
          <a:prstGeom prst="rect">
            <a:avLst/>
          </a:prstGeom>
        </p:spPr>
      </p:pic>
      <p:sp>
        <p:nvSpPr>
          <p:cNvPr id="7" name="ZoneTexte 6"/>
          <p:cNvSpPr txBox="1"/>
          <p:nvPr/>
        </p:nvSpPr>
        <p:spPr>
          <a:xfrm>
            <a:off x="4678500" y="4366856"/>
            <a:ext cx="2736304" cy="369332"/>
          </a:xfrm>
          <a:prstGeom prst="rect">
            <a:avLst/>
          </a:prstGeom>
          <a:noFill/>
        </p:spPr>
        <p:txBody>
          <a:bodyPr wrap="square" rtlCol="0">
            <a:spAutoFit/>
          </a:bodyPr>
          <a:lstStyle/>
          <a:p>
            <a:r>
              <a:rPr lang="fr-FR" b="1" dirty="0" smtClean="0"/>
              <a:t>Evolutions à prévoir</a:t>
            </a:r>
            <a:endParaRPr lang="fr-FR" b="1" dirty="0"/>
          </a:p>
        </p:txBody>
      </p:sp>
      <p:pic>
        <p:nvPicPr>
          <p:cNvPr id="8" name="Image 7"/>
          <p:cNvPicPr>
            <a:picLocks noChangeAspect="1"/>
          </p:cNvPicPr>
          <p:nvPr/>
        </p:nvPicPr>
        <p:blipFill rotWithShape="1">
          <a:blip r:embed="rId4"/>
          <a:srcRect l="43317" t="-1980" b="1"/>
          <a:stretch/>
        </p:blipFill>
        <p:spPr>
          <a:xfrm>
            <a:off x="5230988" y="53387"/>
            <a:ext cx="3838222" cy="1126635"/>
          </a:xfrm>
          <a:prstGeom prst="rect">
            <a:avLst/>
          </a:prstGeom>
        </p:spPr>
      </p:pic>
      <p:pic>
        <p:nvPicPr>
          <p:cNvPr id="9" name="Image 8"/>
          <p:cNvPicPr>
            <a:picLocks noChangeAspect="1"/>
          </p:cNvPicPr>
          <p:nvPr/>
        </p:nvPicPr>
        <p:blipFill rotWithShape="1">
          <a:blip r:embed="rId4"/>
          <a:srcRect t="4662" r="57266"/>
          <a:stretch/>
        </p:blipFill>
        <p:spPr>
          <a:xfrm>
            <a:off x="6205025" y="1115120"/>
            <a:ext cx="2186676" cy="795914"/>
          </a:xfrm>
          <a:prstGeom prst="rect">
            <a:avLst/>
          </a:prstGeom>
        </p:spPr>
      </p:pic>
      <p:sp>
        <p:nvSpPr>
          <p:cNvPr id="10" name="ZoneTexte 9"/>
          <p:cNvSpPr txBox="1"/>
          <p:nvPr/>
        </p:nvSpPr>
        <p:spPr>
          <a:xfrm>
            <a:off x="4684103" y="1476481"/>
            <a:ext cx="1480503" cy="369332"/>
          </a:xfrm>
          <a:prstGeom prst="rect">
            <a:avLst/>
          </a:prstGeom>
          <a:noFill/>
        </p:spPr>
        <p:txBody>
          <a:bodyPr wrap="square" rtlCol="0">
            <a:spAutoFit/>
          </a:bodyPr>
          <a:lstStyle/>
          <a:p>
            <a:r>
              <a:rPr lang="fr-FR" b="1" dirty="0" smtClean="0"/>
              <a:t>5 priorités</a:t>
            </a:r>
            <a:endParaRPr lang="fr-FR" b="1" dirty="0"/>
          </a:p>
        </p:txBody>
      </p:sp>
      <p:sp>
        <p:nvSpPr>
          <p:cNvPr id="11" name="ZoneTexte 10"/>
          <p:cNvSpPr txBox="1"/>
          <p:nvPr/>
        </p:nvSpPr>
        <p:spPr>
          <a:xfrm>
            <a:off x="4684103" y="2868130"/>
            <a:ext cx="2736304" cy="646331"/>
          </a:xfrm>
          <a:prstGeom prst="rect">
            <a:avLst/>
          </a:prstGeom>
          <a:noFill/>
        </p:spPr>
        <p:txBody>
          <a:bodyPr wrap="square" rtlCol="0">
            <a:spAutoFit/>
          </a:bodyPr>
          <a:lstStyle/>
          <a:p>
            <a:r>
              <a:rPr lang="fr-FR" b="1" dirty="0" smtClean="0"/>
              <a:t>Difficultés </a:t>
            </a:r>
            <a:br>
              <a:rPr lang="fr-FR" b="1" dirty="0" smtClean="0"/>
            </a:br>
            <a:r>
              <a:rPr lang="fr-FR" b="1" dirty="0" smtClean="0"/>
              <a:t>rencontrées</a:t>
            </a:r>
            <a:endParaRPr lang="fr-FR" b="1" dirty="0"/>
          </a:p>
        </p:txBody>
      </p:sp>
      <p:sp>
        <p:nvSpPr>
          <p:cNvPr id="12" name="Rectangle 11"/>
          <p:cNvSpPr/>
          <p:nvPr/>
        </p:nvSpPr>
        <p:spPr>
          <a:xfrm>
            <a:off x="4684103" y="5465142"/>
            <a:ext cx="4572000" cy="954107"/>
          </a:xfrm>
          <a:prstGeom prst="rect">
            <a:avLst/>
          </a:prstGeom>
        </p:spPr>
        <p:txBody>
          <a:bodyPr>
            <a:spAutoFit/>
          </a:bodyPr>
          <a:lstStyle/>
          <a:p>
            <a:r>
              <a:rPr lang="fr-FR" dirty="0"/>
              <a:t>(Jones, </a:t>
            </a:r>
            <a:r>
              <a:rPr lang="fr-FR" dirty="0" err="1"/>
              <a:t>Leenarts</a:t>
            </a:r>
            <a:r>
              <a:rPr lang="fr-FR" dirty="0"/>
              <a:t>, </a:t>
            </a:r>
            <a:r>
              <a:rPr lang="fr-FR" dirty="0" err="1"/>
              <a:t>Grootveld</a:t>
            </a:r>
            <a:r>
              <a:rPr lang="fr-FR" dirty="0"/>
              <a:t>, Fankhauser, &amp; Hermans, 2018)</a:t>
            </a:r>
            <a:br>
              <a:rPr lang="fr-FR" dirty="0"/>
            </a:br>
            <a:r>
              <a:rPr lang="fr-FR" dirty="0">
                <a:hlinkClick r:id="rId5"/>
              </a:rPr>
              <a:t>https://zenodo.org/record/1120245#.</a:t>
            </a:r>
            <a:r>
              <a:rPr lang="fr-FR" dirty="0" smtClean="0">
                <a:hlinkClick r:id="rId5"/>
              </a:rPr>
              <a:t>Wl2VAzciGM8</a:t>
            </a:r>
            <a:endParaRPr lang="fr-FR" dirty="0" smtClean="0"/>
          </a:p>
          <a:p>
            <a:endParaRPr lang="fr-FR" dirty="0"/>
          </a:p>
        </p:txBody>
      </p:sp>
      <p:sp>
        <p:nvSpPr>
          <p:cNvPr id="13" name="Rectangle à coins arrondis 12"/>
          <p:cNvSpPr/>
          <p:nvPr/>
        </p:nvSpPr>
        <p:spPr>
          <a:xfrm>
            <a:off x="1919017" y="158024"/>
            <a:ext cx="2708547" cy="1550100"/>
          </a:xfrm>
          <a:prstGeom prst="roundRect">
            <a:avLst/>
          </a:prstGeom>
          <a:noFill/>
          <a:ln w="25400">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Rectangle à coins arrondis 13"/>
          <p:cNvSpPr/>
          <p:nvPr/>
        </p:nvSpPr>
        <p:spPr>
          <a:xfrm>
            <a:off x="1919017" y="2976238"/>
            <a:ext cx="2708547" cy="1310653"/>
          </a:xfrm>
          <a:prstGeom prst="roundRect">
            <a:avLst/>
          </a:prstGeom>
          <a:noFill/>
          <a:ln w="25400">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Rectangle à coins arrondis 14"/>
          <p:cNvSpPr/>
          <p:nvPr/>
        </p:nvSpPr>
        <p:spPr>
          <a:xfrm>
            <a:off x="1919017" y="4366856"/>
            <a:ext cx="2708547" cy="1550100"/>
          </a:xfrm>
          <a:prstGeom prst="roundRect">
            <a:avLst/>
          </a:prstGeom>
          <a:noFill/>
          <a:ln w="25400">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94143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P spid="13" grpId="0" animBg="1"/>
      <p:bldP spid="14" grpId="0" animBg="1"/>
      <p:bldP spid="15"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Rédaction de PGD : utilité et impact ?</a:t>
            </a:r>
            <a:br>
              <a:rPr lang="fr-FR" dirty="0" smtClean="0"/>
            </a:br>
            <a:r>
              <a:rPr lang="fr-FR" sz="2400" dirty="0" smtClean="0"/>
              <a:t>Etude – Université du Montana (1/2)</a:t>
            </a:r>
            <a:endParaRPr lang="fr-FR" sz="2400" dirty="0"/>
          </a:p>
        </p:txBody>
      </p:sp>
      <p:sp>
        <p:nvSpPr>
          <p:cNvPr id="2" name="Espace réservé du pied de page 1"/>
          <p:cNvSpPr>
            <a:spLocks noGrp="1"/>
          </p:cNvSpPr>
          <p:nvPr>
            <p:ph type="ftr" sz="quarter" idx="11"/>
          </p:nvPr>
        </p:nvSpPr>
        <p:spPr/>
        <p:txBody>
          <a:bodyPr/>
          <a:lstStyle/>
          <a:p>
            <a:r>
              <a:rPr lang="fr-FR" smtClean="0"/>
              <a:t>Les plans de gestion de données -  S. Cocaud et D. L'Hostis, INRA. URFIST Paris - 05 avril 2019</a:t>
            </a:r>
            <a:endParaRPr lang="fr-FR"/>
          </a:p>
        </p:txBody>
      </p:sp>
      <p:sp>
        <p:nvSpPr>
          <p:cNvPr id="3" name="Espace réservé du numéro de diapositive 2"/>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smtClean="0">
                <a:solidFill>
                  <a:schemeClr val="lt1"/>
                </a:solidFill>
                <a:latin typeface="Arial"/>
                <a:ea typeface="Arial"/>
                <a:cs typeface="Arial"/>
                <a:sym typeface="Arial"/>
              </a:rPr>
              <a:t>78</a:t>
            </a:fld>
            <a:endParaRPr lang="fr-FR" sz="1200" b="1" i="0">
              <a:solidFill>
                <a:schemeClr val="lt1"/>
              </a:solidFill>
              <a:latin typeface="Arial"/>
              <a:ea typeface="Arial"/>
              <a:cs typeface="Arial"/>
              <a:sym typeface="Arial"/>
            </a:endParaRPr>
          </a:p>
        </p:txBody>
      </p:sp>
      <p:sp>
        <p:nvSpPr>
          <p:cNvPr id="6" name="Rectangle 5"/>
          <p:cNvSpPr/>
          <p:nvPr/>
        </p:nvSpPr>
        <p:spPr>
          <a:xfrm>
            <a:off x="3036874" y="5926378"/>
            <a:ext cx="6368603" cy="523220"/>
          </a:xfrm>
          <a:prstGeom prst="rect">
            <a:avLst/>
          </a:prstGeom>
        </p:spPr>
        <p:txBody>
          <a:bodyPr wrap="square">
            <a:spAutoFit/>
          </a:bodyPr>
          <a:lstStyle/>
          <a:p>
            <a:r>
              <a:rPr lang="en-US" dirty="0" smtClean="0">
                <a:latin typeface="Arial" panose="020B0604020202020204" pitchFamily="34" charset="0"/>
                <a:cs typeface="Arial" panose="020B0604020202020204" pitchFamily="34" charset="0"/>
              </a:rPr>
              <a:t>(S. </a:t>
            </a:r>
            <a:r>
              <a:rPr lang="en-US" dirty="0" err="1" smtClean="0">
                <a:latin typeface="Arial" panose="020B0604020202020204" pitchFamily="34" charset="0"/>
                <a:cs typeface="Arial" panose="020B0604020202020204" pitchFamily="34" charset="0"/>
              </a:rPr>
              <a:t>Mannheimer</a:t>
            </a:r>
            <a:r>
              <a:rPr lang="en-US" dirty="0" smtClean="0">
                <a:latin typeface="Arial" panose="020B0604020202020204" pitchFamily="34" charset="0"/>
                <a:cs typeface="Arial" panose="020B0604020202020204" pitchFamily="34" charset="0"/>
              </a:rPr>
              <a:t>, 2018; S. </a:t>
            </a:r>
            <a:r>
              <a:rPr lang="en-US" dirty="0" err="1" smtClean="0">
                <a:latin typeface="Arial" panose="020B0604020202020204" pitchFamily="34" charset="0"/>
                <a:cs typeface="Arial" panose="020B0604020202020204" pitchFamily="34" charset="0"/>
              </a:rPr>
              <a:t>Mannheimer</a:t>
            </a:r>
            <a:r>
              <a:rPr lang="en-US" dirty="0" smtClean="0">
                <a:latin typeface="Arial" panose="020B0604020202020204" pitchFamily="34" charset="0"/>
                <a:cs typeface="Arial" panose="020B0604020202020204" pitchFamily="34" charset="0"/>
              </a:rPr>
              <a:t>, 2018)</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8" name="Rectangle à coins arrondis 7"/>
          <p:cNvSpPr/>
          <p:nvPr/>
        </p:nvSpPr>
        <p:spPr>
          <a:xfrm>
            <a:off x="455512" y="2983032"/>
            <a:ext cx="3174641" cy="2738455"/>
          </a:xfrm>
          <a:prstGeom prst="round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73600" tIns="360000" rIns="273600" bIns="64008" numCol="1" spcCol="1270" rtlCol="0" anchor="t" anchorCtr="0">
            <a:noAutofit/>
          </a:bodyPr>
          <a:lstStyle/>
          <a:p>
            <a:pPr lvl="1"/>
            <a:endParaRPr lang="fr-FR" sz="1600" kern="1200" dirty="0" smtClean="0">
              <a:sym typeface="Arial"/>
            </a:endParaRPr>
          </a:p>
        </p:txBody>
      </p:sp>
      <p:sp>
        <p:nvSpPr>
          <p:cNvPr id="10" name="Rectangle à coins arrondis 9"/>
          <p:cNvSpPr/>
          <p:nvPr/>
        </p:nvSpPr>
        <p:spPr>
          <a:xfrm>
            <a:off x="3833015" y="2958117"/>
            <a:ext cx="5070955" cy="2763370"/>
          </a:xfrm>
          <a:prstGeom prst="round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73600" tIns="360000" rIns="273600" bIns="64008" numCol="1" spcCol="1270" rtlCol="0" anchor="t" anchorCtr="0">
            <a:noAutofit/>
          </a:bodyPr>
          <a:lstStyle/>
          <a:p>
            <a:pPr marL="57150" indent="-57150" algn="l" defTabSz="400050">
              <a:lnSpc>
                <a:spcPct val="90000"/>
              </a:lnSpc>
              <a:spcBef>
                <a:spcPct val="0"/>
              </a:spcBef>
              <a:spcAft>
                <a:spcPct val="15000"/>
              </a:spcAft>
              <a:buChar char="••"/>
            </a:pPr>
            <a:endParaRPr lang="fr-FR" sz="1600" kern="1200" dirty="0" smtClean="0">
              <a:sym typeface="Arial"/>
            </a:endParaRPr>
          </a:p>
        </p:txBody>
      </p:sp>
      <p:sp>
        <p:nvSpPr>
          <p:cNvPr id="9" name="Rectangle 8"/>
          <p:cNvSpPr/>
          <p:nvPr/>
        </p:nvSpPr>
        <p:spPr>
          <a:xfrm>
            <a:off x="3863517" y="3085060"/>
            <a:ext cx="5133314" cy="2846933"/>
          </a:xfrm>
          <a:prstGeom prst="rect">
            <a:avLst/>
          </a:prstGeom>
        </p:spPr>
        <p:txBody>
          <a:bodyPr wrap="square">
            <a:spAutoFit/>
          </a:bodyPr>
          <a:lstStyle/>
          <a:p>
            <a:r>
              <a:rPr lang="fr-FR" b="1" dirty="0" smtClean="0">
                <a:solidFill>
                  <a:schemeClr val="accent6">
                    <a:lumMod val="75000"/>
                  </a:schemeClr>
                </a:solidFill>
                <a:latin typeface="Myriad Pro Cond" panose="020B0506030403020204" pitchFamily="34" charset="0"/>
              </a:rPr>
              <a:t>Q1b. Quelles sections des DM sont :</a:t>
            </a:r>
            <a:br>
              <a:rPr lang="fr-FR" b="1" dirty="0" smtClean="0">
                <a:solidFill>
                  <a:schemeClr val="accent6">
                    <a:lumMod val="75000"/>
                  </a:schemeClr>
                </a:solidFill>
                <a:latin typeface="Myriad Pro Cond" panose="020B0506030403020204" pitchFamily="34" charset="0"/>
              </a:rPr>
            </a:br>
            <a:r>
              <a:rPr lang="fr-FR" b="1" dirty="0" smtClean="0">
                <a:solidFill>
                  <a:schemeClr val="accent6">
                    <a:lumMod val="75000"/>
                  </a:schemeClr>
                </a:solidFill>
                <a:latin typeface="Myriad Pro Cond" panose="020B0506030403020204" pitchFamily="34" charset="0"/>
              </a:rPr>
              <a:t>Les mieux renseignées ?</a:t>
            </a:r>
            <a:endParaRPr lang="fr-FR" dirty="0">
              <a:latin typeface="Myriad Pro Cond" panose="020B0506030403020204" pitchFamily="34" charset="0"/>
            </a:endParaRPr>
          </a:p>
          <a:p>
            <a:pPr marL="285750" indent="-285750">
              <a:buFont typeface="Arial" panose="020B0604020202020204" pitchFamily="34" charset="0"/>
              <a:buChar char="•"/>
            </a:pPr>
            <a:r>
              <a:rPr lang="fr-FR" dirty="0" smtClean="0">
                <a:latin typeface="Myriad Pro Cond" panose="020B0506030403020204" pitchFamily="34" charset="0"/>
              </a:rPr>
              <a:t>types </a:t>
            </a:r>
            <a:r>
              <a:rPr lang="fr-FR" dirty="0">
                <a:latin typeface="Myriad Pro Cond" panose="020B0506030403020204" pitchFamily="34" charset="0"/>
              </a:rPr>
              <a:t>de </a:t>
            </a:r>
            <a:r>
              <a:rPr lang="fr-FR" dirty="0" smtClean="0">
                <a:latin typeface="Myriad Pro Cond" panose="020B0506030403020204" pitchFamily="34" charset="0"/>
              </a:rPr>
              <a:t>données : </a:t>
            </a:r>
            <a:r>
              <a:rPr lang="fr-FR" dirty="0" smtClean="0">
                <a:solidFill>
                  <a:srgbClr val="6F9D20"/>
                </a:solidFill>
                <a:latin typeface="Myriad Pro Cond" panose="020B0506030403020204" pitchFamily="34" charset="0"/>
              </a:rPr>
              <a:t>82%</a:t>
            </a:r>
            <a:r>
              <a:rPr lang="fr-FR" dirty="0" smtClean="0">
                <a:latin typeface="Myriad Pro Cond" panose="020B0506030403020204" pitchFamily="34" charset="0"/>
              </a:rPr>
              <a:t>, </a:t>
            </a:r>
            <a:r>
              <a:rPr lang="fr-FR" dirty="0" smtClean="0">
                <a:solidFill>
                  <a:srgbClr val="FFC000"/>
                </a:solidFill>
                <a:latin typeface="Myriad Pro Cond" panose="020B0506030403020204" pitchFamily="34" charset="0"/>
              </a:rPr>
              <a:t>16%</a:t>
            </a:r>
            <a:r>
              <a:rPr lang="fr-FR" dirty="0" smtClean="0">
                <a:latin typeface="Myriad Pro Cond" panose="020B0506030403020204" pitchFamily="34" charset="0"/>
              </a:rPr>
              <a:t>, </a:t>
            </a:r>
            <a:r>
              <a:rPr lang="fr-FR" dirty="0" smtClean="0">
                <a:solidFill>
                  <a:srgbClr val="FF0000"/>
                </a:solidFill>
                <a:latin typeface="Myriad Pro Cond" panose="020B0506030403020204" pitchFamily="34" charset="0"/>
              </a:rPr>
              <a:t>2%</a:t>
            </a:r>
            <a:endParaRPr lang="fr-FR" dirty="0">
              <a:solidFill>
                <a:srgbClr val="FF0000"/>
              </a:solidFill>
              <a:latin typeface="Myriad Pro Cond" panose="020B0506030403020204" pitchFamily="34" charset="0"/>
            </a:endParaRPr>
          </a:p>
          <a:p>
            <a:pPr marL="285750" indent="-285750">
              <a:buFont typeface="Arial" panose="020B0604020202020204" pitchFamily="34" charset="0"/>
              <a:buChar char="•"/>
            </a:pPr>
            <a:r>
              <a:rPr lang="fr-FR" dirty="0" smtClean="0">
                <a:latin typeface="Myriad Pro Cond" panose="020B0506030403020204" pitchFamily="34" charset="0"/>
              </a:rPr>
              <a:t>comment les données seront-elles publiquement partagées ?  : </a:t>
            </a:r>
            <a:r>
              <a:rPr lang="fr-FR" dirty="0">
                <a:solidFill>
                  <a:srgbClr val="6F9D20"/>
                </a:solidFill>
                <a:latin typeface="Myriad Pro Cond" panose="020B0506030403020204" pitchFamily="34" charset="0"/>
              </a:rPr>
              <a:t>55%</a:t>
            </a:r>
            <a:r>
              <a:rPr lang="fr-FR" dirty="0">
                <a:latin typeface="Myriad Pro Cond" panose="020B0506030403020204" pitchFamily="34" charset="0"/>
              </a:rPr>
              <a:t>, </a:t>
            </a:r>
            <a:r>
              <a:rPr lang="fr-FR" dirty="0">
                <a:solidFill>
                  <a:srgbClr val="FFC000"/>
                </a:solidFill>
                <a:latin typeface="Myriad Pro Cond" panose="020B0506030403020204" pitchFamily="34" charset="0"/>
              </a:rPr>
              <a:t>39%</a:t>
            </a:r>
            <a:r>
              <a:rPr lang="fr-FR" dirty="0">
                <a:latin typeface="Myriad Pro Cond" panose="020B0506030403020204" pitchFamily="34" charset="0"/>
              </a:rPr>
              <a:t>, </a:t>
            </a:r>
            <a:r>
              <a:rPr lang="fr-FR" dirty="0">
                <a:solidFill>
                  <a:srgbClr val="FF0000"/>
                </a:solidFill>
                <a:latin typeface="Myriad Pro Cond" panose="020B0506030403020204" pitchFamily="34" charset="0"/>
              </a:rPr>
              <a:t>6%</a:t>
            </a:r>
            <a:r>
              <a:rPr lang="fr-FR" dirty="0" smtClean="0">
                <a:latin typeface="Myriad Pro Cond" panose="020B0506030403020204" pitchFamily="34" charset="0"/>
              </a:rPr>
              <a:t/>
            </a:r>
            <a:br>
              <a:rPr lang="fr-FR" dirty="0" smtClean="0">
                <a:latin typeface="Myriad Pro Cond" panose="020B0506030403020204" pitchFamily="34" charset="0"/>
              </a:rPr>
            </a:br>
            <a:r>
              <a:rPr lang="fr-FR" dirty="0" smtClean="0">
                <a:latin typeface="Myriad Pro Cond" panose="020B0506030403020204" pitchFamily="34" charset="0"/>
              </a:rPr>
              <a:t>94% prévoient une ouverture</a:t>
            </a:r>
            <a:r>
              <a:rPr lang="fr-FR" dirty="0">
                <a:latin typeface="Myriad Pro Cond" panose="020B0506030403020204" pitchFamily="34" charset="0"/>
              </a:rPr>
              <a:t> </a:t>
            </a:r>
            <a:r>
              <a:rPr lang="fr-FR" dirty="0" smtClean="0">
                <a:latin typeface="Myriad Pro Cond" panose="020B0506030403020204" pitchFamily="34" charset="0"/>
              </a:rPr>
              <a:t/>
            </a:r>
            <a:br>
              <a:rPr lang="fr-FR" dirty="0" smtClean="0">
                <a:latin typeface="Myriad Pro Cond" panose="020B0506030403020204" pitchFamily="34" charset="0"/>
              </a:rPr>
            </a:br>
            <a:r>
              <a:rPr lang="fr-FR" sz="1100" dirty="0" smtClean="0">
                <a:latin typeface="Myriad Pro Cond" panose="020B0506030403020204" pitchFamily="34" charset="0"/>
              </a:rPr>
              <a:t>(mais </a:t>
            </a:r>
            <a:r>
              <a:rPr lang="fr-FR" sz="1100" dirty="0">
                <a:latin typeface="Myriad Pro Cond" panose="020B0506030403020204" pitchFamily="34" charset="0"/>
              </a:rPr>
              <a:t>56% indiquent un partage sur des lieux assez informels et non des entrepôts de données</a:t>
            </a:r>
            <a:r>
              <a:rPr lang="fr-FR" sz="1100" dirty="0" smtClean="0">
                <a:latin typeface="Myriad Pro Cond" panose="020B0506030403020204" pitchFamily="34" charset="0"/>
              </a:rPr>
              <a:t>)</a:t>
            </a:r>
          </a:p>
          <a:p>
            <a:pPr marL="285750" indent="-285750">
              <a:buFont typeface="Arial" panose="020B0604020202020204" pitchFamily="34" charset="0"/>
              <a:buChar char="•"/>
            </a:pPr>
            <a:r>
              <a:rPr lang="fr-FR" dirty="0">
                <a:latin typeface="Myriad Pro Cond" panose="020B0506030403020204" pitchFamily="34" charset="0"/>
              </a:rPr>
              <a:t>archivage des données </a:t>
            </a:r>
            <a:r>
              <a:rPr lang="fr-FR" dirty="0" smtClean="0">
                <a:latin typeface="Myriad Pro Cond" panose="020B0506030403020204" pitchFamily="34" charset="0"/>
              </a:rPr>
              <a:t>: </a:t>
            </a:r>
            <a:r>
              <a:rPr lang="fr-FR" dirty="0" smtClean="0">
                <a:solidFill>
                  <a:srgbClr val="6F9D20"/>
                </a:solidFill>
                <a:latin typeface="Myriad Pro Cond" panose="020B0506030403020204" pitchFamily="34" charset="0"/>
              </a:rPr>
              <a:t>59%</a:t>
            </a:r>
            <a:r>
              <a:rPr lang="fr-FR" dirty="0" smtClean="0">
                <a:latin typeface="Myriad Pro Cond" panose="020B0506030403020204" pitchFamily="34" charset="0"/>
              </a:rPr>
              <a:t>, </a:t>
            </a:r>
            <a:r>
              <a:rPr lang="fr-FR" dirty="0" smtClean="0">
                <a:solidFill>
                  <a:srgbClr val="FFC000"/>
                </a:solidFill>
                <a:latin typeface="Myriad Pro Cond" panose="020B0506030403020204" pitchFamily="34" charset="0"/>
              </a:rPr>
              <a:t>14%</a:t>
            </a:r>
            <a:r>
              <a:rPr lang="fr-FR" dirty="0" smtClean="0">
                <a:latin typeface="Myriad Pro Cond" panose="020B0506030403020204" pitchFamily="34" charset="0"/>
              </a:rPr>
              <a:t>, </a:t>
            </a:r>
            <a:r>
              <a:rPr lang="fr-FR" dirty="0" smtClean="0">
                <a:solidFill>
                  <a:srgbClr val="FF0000"/>
                </a:solidFill>
                <a:latin typeface="Myriad Pro Cond" panose="020B0506030403020204" pitchFamily="34" charset="0"/>
              </a:rPr>
              <a:t>27%</a:t>
            </a:r>
            <a:br>
              <a:rPr lang="fr-FR" dirty="0" smtClean="0">
                <a:solidFill>
                  <a:srgbClr val="FF0000"/>
                </a:solidFill>
                <a:latin typeface="Myriad Pro Cond" panose="020B0506030403020204" pitchFamily="34" charset="0"/>
              </a:rPr>
            </a:br>
            <a:endParaRPr lang="fr-FR" dirty="0">
              <a:latin typeface="Myriad Pro Cond" panose="020B0506030403020204" pitchFamily="34" charset="0"/>
            </a:endParaRPr>
          </a:p>
          <a:p>
            <a:r>
              <a:rPr lang="fr-FR" b="1" dirty="0" smtClean="0">
                <a:solidFill>
                  <a:schemeClr val="accent6">
                    <a:lumMod val="75000"/>
                  </a:schemeClr>
                </a:solidFill>
                <a:latin typeface="Myriad Pro Cond" panose="020B0506030403020204" pitchFamily="34" charset="0"/>
              </a:rPr>
              <a:t>Les </a:t>
            </a:r>
            <a:r>
              <a:rPr lang="fr-FR" b="1" dirty="0">
                <a:solidFill>
                  <a:schemeClr val="accent6">
                    <a:lumMod val="75000"/>
                  </a:schemeClr>
                </a:solidFill>
                <a:latin typeface="Myriad Pro Cond" panose="020B0506030403020204" pitchFamily="34" charset="0"/>
              </a:rPr>
              <a:t>moins </a:t>
            </a:r>
            <a:r>
              <a:rPr lang="fr-FR" b="1" dirty="0" smtClean="0">
                <a:solidFill>
                  <a:schemeClr val="accent6">
                    <a:lumMod val="75000"/>
                  </a:schemeClr>
                </a:solidFill>
                <a:latin typeface="Myriad Pro Cond" panose="020B0506030403020204" pitchFamily="34" charset="0"/>
              </a:rPr>
              <a:t>bien renseignées ?</a:t>
            </a:r>
          </a:p>
          <a:p>
            <a:pPr marL="285750" indent="-285750">
              <a:buFont typeface="Arial" panose="020B0604020202020204" pitchFamily="34" charset="0"/>
              <a:buChar char="•"/>
            </a:pPr>
            <a:r>
              <a:rPr lang="fr-FR" dirty="0" smtClean="0">
                <a:latin typeface="Myriad Pro Cond" panose="020B0506030403020204" pitchFamily="34" charset="0"/>
              </a:rPr>
              <a:t>les standards de métadonnées : </a:t>
            </a:r>
            <a:r>
              <a:rPr lang="fr-FR" dirty="0">
                <a:solidFill>
                  <a:srgbClr val="6F9D20"/>
                </a:solidFill>
                <a:latin typeface="Myriad Pro Cond" panose="020B0506030403020204" pitchFamily="34" charset="0"/>
              </a:rPr>
              <a:t>37%</a:t>
            </a:r>
            <a:r>
              <a:rPr lang="fr-FR" dirty="0">
                <a:latin typeface="Myriad Pro Cond" panose="020B0506030403020204" pitchFamily="34" charset="0"/>
              </a:rPr>
              <a:t>, </a:t>
            </a:r>
            <a:r>
              <a:rPr lang="fr-FR" dirty="0" smtClean="0">
                <a:solidFill>
                  <a:srgbClr val="FFC000"/>
                </a:solidFill>
                <a:latin typeface="Myriad Pro Cond" panose="020B0506030403020204" pitchFamily="34" charset="0"/>
              </a:rPr>
              <a:t>40%</a:t>
            </a:r>
            <a:r>
              <a:rPr lang="fr-FR" dirty="0" smtClean="0">
                <a:latin typeface="Myriad Pro Cond" panose="020B0506030403020204" pitchFamily="34" charset="0"/>
              </a:rPr>
              <a:t>, </a:t>
            </a:r>
            <a:r>
              <a:rPr lang="fr-FR" dirty="0" smtClean="0">
                <a:solidFill>
                  <a:srgbClr val="FF0000"/>
                </a:solidFill>
                <a:latin typeface="Myriad Pro Cond" panose="020B0506030403020204" pitchFamily="34" charset="0"/>
              </a:rPr>
              <a:t>23%</a:t>
            </a:r>
          </a:p>
          <a:p>
            <a:pPr marL="285750" indent="-285750">
              <a:buFont typeface="Arial" panose="020B0604020202020204" pitchFamily="34" charset="0"/>
              <a:buChar char="•"/>
            </a:pPr>
            <a:r>
              <a:rPr lang="fr-FR" dirty="0">
                <a:solidFill>
                  <a:schemeClr val="tx1"/>
                </a:solidFill>
                <a:latin typeface="Myriad Pro Cond" panose="020B0506030403020204" pitchFamily="34" charset="0"/>
              </a:rPr>
              <a:t>r</a:t>
            </a:r>
            <a:r>
              <a:rPr lang="fr-FR" dirty="0" smtClean="0">
                <a:solidFill>
                  <a:schemeClr val="tx1"/>
                </a:solidFill>
                <a:latin typeface="Myriad Pro Cond" panose="020B0506030403020204" pitchFamily="34" charset="0"/>
              </a:rPr>
              <a:t>éférence à une politique interne d’utilisation des données : </a:t>
            </a:r>
            <a:r>
              <a:rPr lang="fr-FR" dirty="0" smtClean="0">
                <a:solidFill>
                  <a:srgbClr val="6F9D20"/>
                </a:solidFill>
                <a:latin typeface="Myriad Pro Cond" panose="020B0506030403020204" pitchFamily="34" charset="0"/>
              </a:rPr>
              <a:t>17%</a:t>
            </a:r>
            <a:r>
              <a:rPr lang="fr-FR" dirty="0" smtClean="0">
                <a:latin typeface="Myriad Pro Cond" panose="020B0506030403020204" pitchFamily="34" charset="0"/>
              </a:rPr>
              <a:t>, </a:t>
            </a:r>
            <a:r>
              <a:rPr lang="fr-FR" dirty="0" smtClean="0">
                <a:solidFill>
                  <a:srgbClr val="FFC000"/>
                </a:solidFill>
                <a:latin typeface="Myriad Pro Cond" panose="020B0506030403020204" pitchFamily="34" charset="0"/>
              </a:rPr>
              <a:t>21%</a:t>
            </a:r>
            <a:r>
              <a:rPr lang="fr-FR" dirty="0" smtClean="0">
                <a:latin typeface="Myriad Pro Cond" panose="020B0506030403020204" pitchFamily="34" charset="0"/>
              </a:rPr>
              <a:t>, </a:t>
            </a:r>
            <a:r>
              <a:rPr lang="fr-FR" dirty="0" smtClean="0">
                <a:solidFill>
                  <a:srgbClr val="FF0000"/>
                </a:solidFill>
                <a:latin typeface="Myriad Pro Cond" panose="020B0506030403020204" pitchFamily="34" charset="0"/>
              </a:rPr>
              <a:t>62%</a:t>
            </a:r>
          </a:p>
          <a:p>
            <a:endParaRPr lang="fr-FR" dirty="0" smtClean="0">
              <a:solidFill>
                <a:schemeClr val="tx1"/>
              </a:solidFill>
              <a:latin typeface="Myriad Pro Cond" panose="020B0506030403020204" pitchFamily="34" charset="0"/>
            </a:endParaRPr>
          </a:p>
          <a:p>
            <a:endParaRPr lang="fr-FR" dirty="0">
              <a:latin typeface="+mn-lt"/>
            </a:endParaRPr>
          </a:p>
        </p:txBody>
      </p:sp>
      <p:sp>
        <p:nvSpPr>
          <p:cNvPr id="11" name="Rectangle 10"/>
          <p:cNvSpPr/>
          <p:nvPr/>
        </p:nvSpPr>
        <p:spPr>
          <a:xfrm>
            <a:off x="518434" y="3080868"/>
            <a:ext cx="3048795" cy="1169551"/>
          </a:xfrm>
          <a:prstGeom prst="rect">
            <a:avLst/>
          </a:prstGeom>
        </p:spPr>
        <p:txBody>
          <a:bodyPr wrap="square">
            <a:spAutoFit/>
          </a:bodyPr>
          <a:lstStyle/>
          <a:p>
            <a:r>
              <a:rPr lang="fr-FR" b="1" dirty="0">
                <a:solidFill>
                  <a:schemeClr val="accent6">
                    <a:lumMod val="75000"/>
                  </a:schemeClr>
                </a:solidFill>
                <a:latin typeface="Myriad Pro Cond" panose="020B0506030403020204" pitchFamily="34" charset="0"/>
                <a:cs typeface="Calibri" panose="020F0502020204030204" pitchFamily="34" charset="0"/>
              </a:rPr>
              <a:t>Q1a. </a:t>
            </a:r>
            <a:r>
              <a:rPr lang="fr-FR" b="1" dirty="0">
                <a:solidFill>
                  <a:schemeClr val="accent6">
                    <a:lumMod val="75000"/>
                  </a:schemeClr>
                </a:solidFill>
                <a:latin typeface="Myriad Pro Cond" panose="020B0506030403020204" pitchFamily="34" charset="0"/>
              </a:rPr>
              <a:t>Constate-</a:t>
            </a:r>
            <a:r>
              <a:rPr lang="fr-FR" b="1" dirty="0" err="1">
                <a:solidFill>
                  <a:schemeClr val="accent6">
                    <a:lumMod val="75000"/>
                  </a:schemeClr>
                </a:solidFill>
                <a:latin typeface="Myriad Pro Cond" panose="020B0506030403020204" pitchFamily="34" charset="0"/>
              </a:rPr>
              <a:t>t’on</a:t>
            </a:r>
            <a:r>
              <a:rPr lang="fr-FR" b="1" dirty="0">
                <a:solidFill>
                  <a:schemeClr val="accent6">
                    <a:lumMod val="75000"/>
                  </a:schemeClr>
                </a:solidFill>
                <a:latin typeface="Myriad Pro Cond" panose="020B0506030403020204" pitchFamily="34" charset="0"/>
              </a:rPr>
              <a:t> une différence entre les </a:t>
            </a:r>
            <a:r>
              <a:rPr lang="fr-FR" b="1" dirty="0" err="1">
                <a:solidFill>
                  <a:schemeClr val="accent6">
                    <a:lumMod val="75000"/>
                  </a:schemeClr>
                </a:solidFill>
                <a:latin typeface="Myriad Pro Cond" panose="020B0506030403020204" pitchFamily="34" charset="0"/>
              </a:rPr>
              <a:t>PGDs</a:t>
            </a:r>
            <a:r>
              <a:rPr lang="fr-FR" b="1" dirty="0">
                <a:solidFill>
                  <a:schemeClr val="accent6">
                    <a:lumMod val="75000"/>
                  </a:schemeClr>
                </a:solidFill>
                <a:latin typeface="Myriad Pro Cond" panose="020B0506030403020204" pitchFamily="34" charset="0"/>
              </a:rPr>
              <a:t> des demandes acceptées et </a:t>
            </a:r>
            <a:r>
              <a:rPr lang="fr-FR" b="1" dirty="0" smtClean="0">
                <a:solidFill>
                  <a:schemeClr val="accent6">
                    <a:lumMod val="75000"/>
                  </a:schemeClr>
                </a:solidFill>
                <a:latin typeface="Myriad Pro Cond" panose="020B0506030403020204" pitchFamily="34" charset="0"/>
              </a:rPr>
              <a:t>des demandes refusées ?</a:t>
            </a:r>
            <a:endParaRPr lang="fr-FR" b="1" dirty="0">
              <a:solidFill>
                <a:schemeClr val="accent6">
                  <a:lumMod val="75000"/>
                </a:schemeClr>
              </a:solidFill>
              <a:latin typeface="Myriad Pro Cond" panose="020B0506030403020204" pitchFamily="34" charset="0"/>
            </a:endParaRPr>
          </a:p>
          <a:p>
            <a:endParaRPr lang="fr-FR" dirty="0">
              <a:latin typeface="Myriad Pro Cond" panose="020B0506030403020204" pitchFamily="34" charset="0"/>
              <a:cs typeface="Calibri" panose="020F0502020204030204" pitchFamily="34" charset="0"/>
            </a:endParaRPr>
          </a:p>
          <a:p>
            <a:r>
              <a:rPr lang="fr-FR" dirty="0" smtClean="0">
                <a:latin typeface="Myriad Pro Cond" panose="020B0506030403020204" pitchFamily="34" charset="0"/>
                <a:cs typeface="Calibri" panose="020F0502020204030204" pitchFamily="34" charset="0"/>
              </a:rPr>
              <a:t>NON :  pas </a:t>
            </a:r>
            <a:r>
              <a:rPr lang="fr-FR" dirty="0">
                <a:latin typeface="Myriad Pro Cond" panose="020B0506030403020204" pitchFamily="34" charset="0"/>
                <a:cs typeface="Calibri" panose="020F0502020204030204" pitchFamily="34" charset="0"/>
              </a:rPr>
              <a:t>de différence statistique </a:t>
            </a:r>
            <a:r>
              <a:rPr lang="fr-FR" dirty="0" smtClean="0">
                <a:latin typeface="Myriad Pro Cond" panose="020B0506030403020204" pitchFamily="34" charset="0"/>
                <a:cs typeface="Calibri" panose="020F0502020204030204" pitchFamily="34" charset="0"/>
              </a:rPr>
              <a:t>significative</a:t>
            </a:r>
            <a:endParaRPr lang="fr-FR" dirty="0">
              <a:latin typeface="Myriad Pro Cond" panose="020B0506030403020204" pitchFamily="34" charset="0"/>
              <a:cs typeface="Calibri" panose="020F0502020204030204" pitchFamily="34" charset="0"/>
            </a:endParaRPr>
          </a:p>
        </p:txBody>
      </p:sp>
      <p:sp>
        <p:nvSpPr>
          <p:cNvPr id="5" name="ZoneTexte 4"/>
          <p:cNvSpPr txBox="1"/>
          <p:nvPr/>
        </p:nvSpPr>
        <p:spPr>
          <a:xfrm>
            <a:off x="4468647" y="1317533"/>
            <a:ext cx="3923054" cy="1354217"/>
          </a:xfrm>
          <a:prstGeom prst="rect">
            <a:avLst/>
          </a:prstGeom>
          <a:noFill/>
        </p:spPr>
        <p:txBody>
          <a:bodyPr wrap="square" rtlCol="0">
            <a:spAutoFit/>
          </a:bodyPr>
          <a:lstStyle/>
          <a:p>
            <a:r>
              <a:rPr lang="fr-FR" dirty="0" smtClean="0"/>
              <a:t>Analyse de 186 DMP – Modèle NSF</a:t>
            </a:r>
            <a:br>
              <a:rPr lang="fr-FR" dirty="0" smtClean="0"/>
            </a:br>
            <a:r>
              <a:rPr lang="fr-FR" dirty="0" smtClean="0"/>
              <a:t>+ </a:t>
            </a:r>
            <a:br>
              <a:rPr lang="fr-FR" dirty="0" smtClean="0"/>
            </a:br>
            <a:r>
              <a:rPr lang="fr-FR" dirty="0" smtClean="0"/>
              <a:t>Entretiens avec 17 responsables de recherche</a:t>
            </a:r>
          </a:p>
          <a:p>
            <a:r>
              <a:rPr lang="fr-FR" sz="1000" dirty="0" smtClean="0"/>
              <a:t>-    ressources utilisées pour écrire les DMP ?</a:t>
            </a:r>
          </a:p>
          <a:p>
            <a:pPr marL="171450" indent="-171450">
              <a:buFontTx/>
              <a:buChar char="-"/>
            </a:pPr>
            <a:r>
              <a:rPr lang="fr-FR" sz="1000" dirty="0" smtClean="0"/>
              <a:t>utilisation du DMP pendant le projet financé</a:t>
            </a:r>
          </a:p>
          <a:p>
            <a:pPr marL="171450" indent="-171450">
              <a:buFontTx/>
              <a:buChar char="-"/>
            </a:pPr>
            <a:r>
              <a:rPr lang="fr-FR" sz="1000" dirty="0"/>
              <a:t>d</a:t>
            </a:r>
            <a:r>
              <a:rPr lang="fr-FR" sz="1000" dirty="0" smtClean="0"/>
              <a:t>émarche de partage des données</a:t>
            </a:r>
          </a:p>
          <a:p>
            <a:pPr marL="171450" indent="-171450">
              <a:buFontTx/>
              <a:buChar char="-"/>
            </a:pPr>
            <a:r>
              <a:rPr lang="fr-FR" sz="1000" dirty="0"/>
              <a:t>r</a:t>
            </a:r>
            <a:r>
              <a:rPr lang="fr-FR" sz="1000" dirty="0" smtClean="0"/>
              <a:t>édaction de PGD : exercice utile ou inutile ?</a:t>
            </a:r>
            <a:endParaRPr lang="fr-FR" sz="1000" dirty="0"/>
          </a:p>
        </p:txBody>
      </p:sp>
      <p:grpSp>
        <p:nvGrpSpPr>
          <p:cNvPr id="7" name="Groupe 6"/>
          <p:cNvGrpSpPr/>
          <p:nvPr/>
        </p:nvGrpSpPr>
        <p:grpSpPr>
          <a:xfrm>
            <a:off x="7597588" y="1315325"/>
            <a:ext cx="998030" cy="305714"/>
            <a:chOff x="5907835" y="1437407"/>
            <a:chExt cx="998030" cy="305714"/>
          </a:xfrm>
        </p:grpSpPr>
        <p:pic>
          <p:nvPicPr>
            <p:cNvPr id="18" name="Image 17"/>
            <p:cNvPicPr>
              <a:picLocks noChangeAspect="1"/>
            </p:cNvPicPr>
            <p:nvPr/>
          </p:nvPicPr>
          <p:blipFill rotWithShape="1">
            <a:blip r:embed="rId3"/>
            <a:srcRect l="67004"/>
            <a:stretch/>
          </p:blipFill>
          <p:spPr>
            <a:xfrm>
              <a:off x="6600888" y="1437407"/>
              <a:ext cx="304977" cy="305714"/>
            </a:xfrm>
            <a:prstGeom prst="rect">
              <a:avLst/>
            </a:prstGeom>
          </p:spPr>
        </p:pic>
        <p:pic>
          <p:nvPicPr>
            <p:cNvPr id="14" name="Image 13"/>
            <p:cNvPicPr>
              <a:picLocks noChangeAspect="1"/>
            </p:cNvPicPr>
            <p:nvPr/>
          </p:nvPicPr>
          <p:blipFill rotWithShape="1">
            <a:blip r:embed="rId3"/>
            <a:srcRect r="66099"/>
            <a:stretch/>
          </p:blipFill>
          <p:spPr>
            <a:xfrm>
              <a:off x="5907835" y="1437407"/>
              <a:ext cx="313342" cy="305714"/>
            </a:xfrm>
            <a:prstGeom prst="rect">
              <a:avLst/>
            </a:prstGeom>
          </p:spPr>
        </p:pic>
        <p:pic>
          <p:nvPicPr>
            <p:cNvPr id="15" name="Image 14"/>
            <p:cNvPicPr>
              <a:picLocks noChangeAspect="1"/>
            </p:cNvPicPr>
            <p:nvPr/>
          </p:nvPicPr>
          <p:blipFill rotWithShape="1">
            <a:blip r:embed="rId3"/>
            <a:srcRect l="33817" r="33222"/>
            <a:stretch/>
          </p:blipFill>
          <p:spPr>
            <a:xfrm>
              <a:off x="6242394" y="1437407"/>
              <a:ext cx="304654" cy="305714"/>
            </a:xfrm>
            <a:prstGeom prst="rect">
              <a:avLst/>
            </a:prstGeom>
          </p:spPr>
        </p:pic>
      </p:grpSp>
      <p:pic>
        <p:nvPicPr>
          <p:cNvPr id="13" name="Image 12"/>
          <p:cNvPicPr>
            <a:picLocks noChangeAspect="1"/>
          </p:cNvPicPr>
          <p:nvPr/>
        </p:nvPicPr>
        <p:blipFill>
          <a:blip r:embed="rId4"/>
          <a:stretch>
            <a:fillRect/>
          </a:stretch>
        </p:blipFill>
        <p:spPr>
          <a:xfrm>
            <a:off x="455512" y="1330532"/>
            <a:ext cx="3879310" cy="927661"/>
          </a:xfrm>
          <a:prstGeom prst="rect">
            <a:avLst/>
          </a:prstGeom>
        </p:spPr>
      </p:pic>
      <p:pic>
        <p:nvPicPr>
          <p:cNvPr id="16" name="Image 15"/>
          <p:cNvPicPr>
            <a:picLocks noChangeAspect="1"/>
          </p:cNvPicPr>
          <p:nvPr/>
        </p:nvPicPr>
        <p:blipFill>
          <a:blip r:embed="rId5"/>
          <a:stretch>
            <a:fillRect/>
          </a:stretch>
        </p:blipFill>
        <p:spPr>
          <a:xfrm>
            <a:off x="969446" y="4309207"/>
            <a:ext cx="2146770" cy="1221438"/>
          </a:xfrm>
          <a:prstGeom prst="rect">
            <a:avLst/>
          </a:prstGeom>
        </p:spPr>
      </p:pic>
    </p:spTree>
    <p:extLst>
      <p:ext uri="{BB962C8B-B14F-4D97-AF65-F5344CB8AC3E}">
        <p14:creationId xmlns:p14="http://schemas.microsoft.com/office/powerpoint/2010/main" val="258522010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à coins arrondis 8"/>
          <p:cNvSpPr/>
          <p:nvPr/>
        </p:nvSpPr>
        <p:spPr>
          <a:xfrm>
            <a:off x="4585551" y="1578130"/>
            <a:ext cx="4305658" cy="4632547"/>
          </a:xfrm>
          <a:prstGeom prst="roundRect">
            <a:avLst/>
          </a:prstGeom>
          <a:ln>
            <a:solidFill>
              <a:srgbClr val="6F9D20"/>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73600" tIns="360000" rIns="273600" bIns="64008" numCol="1" spcCol="1270" rtlCol="0" anchor="t" anchorCtr="0">
            <a:noAutofit/>
          </a:bodyPr>
          <a:lstStyle/>
          <a:p>
            <a:pPr marL="57150" indent="-57150" algn="l" defTabSz="400050">
              <a:lnSpc>
                <a:spcPct val="90000"/>
              </a:lnSpc>
              <a:spcBef>
                <a:spcPct val="0"/>
              </a:spcBef>
              <a:spcAft>
                <a:spcPct val="15000"/>
              </a:spcAft>
              <a:buChar char="••"/>
            </a:pPr>
            <a:endParaRPr lang="fr-FR" sz="1600" kern="1200" dirty="0" smtClean="0">
              <a:sym typeface="Arial"/>
            </a:endParaRPr>
          </a:p>
        </p:txBody>
      </p:sp>
      <p:sp>
        <p:nvSpPr>
          <p:cNvPr id="3" name="Titre 2"/>
          <p:cNvSpPr>
            <a:spLocks noGrp="1"/>
          </p:cNvSpPr>
          <p:nvPr>
            <p:ph type="title"/>
          </p:nvPr>
        </p:nvSpPr>
        <p:spPr/>
        <p:txBody>
          <a:bodyPr/>
          <a:lstStyle/>
          <a:p>
            <a:r>
              <a:rPr lang="fr-FR" dirty="0"/>
              <a:t>Rédaction de PGD : </a:t>
            </a:r>
            <a:r>
              <a:rPr lang="fr-FR" dirty="0" smtClean="0"/>
              <a:t>utilité et impact ?</a:t>
            </a:r>
            <a:br>
              <a:rPr lang="fr-FR" dirty="0" smtClean="0"/>
            </a:br>
            <a:r>
              <a:rPr lang="fr-FR" sz="2400" dirty="0" smtClean="0"/>
              <a:t>Etude </a:t>
            </a:r>
            <a:r>
              <a:rPr lang="fr-FR" sz="2400" dirty="0"/>
              <a:t>– Université du Montana </a:t>
            </a:r>
            <a:r>
              <a:rPr lang="fr-FR" sz="2400" dirty="0" smtClean="0"/>
              <a:t>(2/2</a:t>
            </a:r>
            <a:r>
              <a:rPr lang="fr-FR" sz="2400" dirty="0"/>
              <a:t>)</a:t>
            </a:r>
            <a:endParaRPr lang="fr-FR" dirty="0"/>
          </a:p>
        </p:txBody>
      </p:sp>
      <p:sp>
        <p:nvSpPr>
          <p:cNvPr id="4" name="Espace réservé du pied de page 3"/>
          <p:cNvSpPr>
            <a:spLocks noGrp="1"/>
          </p:cNvSpPr>
          <p:nvPr>
            <p:ph type="ftr" sz="quarter" idx="11"/>
          </p:nvPr>
        </p:nvSpPr>
        <p:spPr/>
        <p:txBody>
          <a:bodyPr/>
          <a:lstStyle/>
          <a:p>
            <a:r>
              <a:rPr lang="fr-FR" smtClean="0"/>
              <a:t>Les plans de gestion de données -  S. Cocaud et D. L'Hostis, INRA. URFIST Paris - 05 avril 2019</a:t>
            </a:r>
            <a:endParaRPr lang="fr-FR"/>
          </a:p>
        </p:txBody>
      </p:sp>
      <p:sp>
        <p:nvSpPr>
          <p:cNvPr id="5" name="Espace réservé du numéro de diapositive 4"/>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79</a:t>
            </a:fld>
            <a:endParaRPr lang="fr-FR" sz="1200" b="1" i="0" u="none" strike="noStrike" cap="none">
              <a:solidFill>
                <a:schemeClr val="lt1"/>
              </a:solidFill>
              <a:latin typeface="Arial"/>
              <a:ea typeface="Arial"/>
              <a:cs typeface="Arial"/>
              <a:sym typeface="Arial"/>
            </a:endParaRPr>
          </a:p>
        </p:txBody>
      </p:sp>
      <p:sp>
        <p:nvSpPr>
          <p:cNvPr id="7" name="Rectangle à coins arrondis 6"/>
          <p:cNvSpPr/>
          <p:nvPr/>
        </p:nvSpPr>
        <p:spPr>
          <a:xfrm>
            <a:off x="188800" y="1540904"/>
            <a:ext cx="4237150" cy="2527731"/>
          </a:xfrm>
          <a:prstGeom prst="round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73600" tIns="360000" rIns="273600" bIns="64008" numCol="1" spcCol="1270" rtlCol="0" anchor="t" anchorCtr="0">
            <a:noAutofit/>
          </a:bodyPr>
          <a:lstStyle/>
          <a:p>
            <a:pPr marL="57150" indent="-57150" algn="l" defTabSz="400050">
              <a:lnSpc>
                <a:spcPct val="90000"/>
              </a:lnSpc>
              <a:spcBef>
                <a:spcPct val="0"/>
              </a:spcBef>
              <a:spcAft>
                <a:spcPct val="15000"/>
              </a:spcAft>
              <a:buChar char="••"/>
            </a:pPr>
            <a:endParaRPr lang="fr-FR" sz="1600" kern="1200" dirty="0" smtClean="0">
              <a:sym typeface="Arial"/>
            </a:endParaRPr>
          </a:p>
        </p:txBody>
      </p:sp>
      <p:sp>
        <p:nvSpPr>
          <p:cNvPr id="6" name="Rectangle 5"/>
          <p:cNvSpPr/>
          <p:nvPr/>
        </p:nvSpPr>
        <p:spPr>
          <a:xfrm>
            <a:off x="457200" y="1682706"/>
            <a:ext cx="3917949" cy="2462213"/>
          </a:xfrm>
          <a:prstGeom prst="rect">
            <a:avLst/>
          </a:prstGeom>
        </p:spPr>
        <p:txBody>
          <a:bodyPr wrap="square">
            <a:spAutoFit/>
          </a:bodyPr>
          <a:lstStyle/>
          <a:p>
            <a:r>
              <a:rPr lang="fr-FR" b="1" dirty="0" smtClean="0">
                <a:solidFill>
                  <a:schemeClr val="accent6">
                    <a:lumMod val="75000"/>
                  </a:schemeClr>
                </a:solidFill>
                <a:latin typeface="Myriad Pro Cond" panose="020B0506030403020204" pitchFamily="34" charset="0"/>
                <a:cs typeface="Calibri" panose="020F0502020204030204" pitchFamily="34" charset="0"/>
              </a:rPr>
              <a:t>Q2</a:t>
            </a:r>
            <a:r>
              <a:rPr lang="fr-FR" b="1" dirty="0">
                <a:solidFill>
                  <a:schemeClr val="accent6">
                    <a:lumMod val="75000"/>
                  </a:schemeClr>
                </a:solidFill>
                <a:latin typeface="Myriad Pro Cond" panose="020B0506030403020204" pitchFamily="34" charset="0"/>
                <a:cs typeface="Calibri" panose="020F0502020204030204" pitchFamily="34" charset="0"/>
              </a:rPr>
              <a:t>. </a:t>
            </a:r>
            <a:r>
              <a:rPr lang="fr-FR" b="1" dirty="0" smtClean="0">
                <a:solidFill>
                  <a:schemeClr val="accent6">
                    <a:lumMod val="75000"/>
                  </a:schemeClr>
                </a:solidFill>
                <a:latin typeface="Myriad Pro Cond" panose="020B0506030403020204" pitchFamily="34" charset="0"/>
                <a:cs typeface="Calibri" panose="020F0502020204030204" pitchFamily="34" charset="0"/>
              </a:rPr>
              <a:t>La rédaction </a:t>
            </a:r>
            <a:r>
              <a:rPr lang="fr-FR" b="1" dirty="0">
                <a:solidFill>
                  <a:schemeClr val="accent6">
                    <a:lumMod val="75000"/>
                  </a:schemeClr>
                </a:solidFill>
                <a:latin typeface="Myriad Pro Cond" panose="020B0506030403020204" pitchFamily="34" charset="0"/>
                <a:cs typeface="Calibri" panose="020F0502020204030204" pitchFamily="34" charset="0"/>
              </a:rPr>
              <a:t>d'un PGD </a:t>
            </a:r>
            <a:r>
              <a:rPr lang="fr-FR" b="1" dirty="0" smtClean="0">
                <a:solidFill>
                  <a:schemeClr val="accent6">
                    <a:lumMod val="75000"/>
                  </a:schemeClr>
                </a:solidFill>
                <a:latin typeface="Myriad Pro Cond" panose="020B0506030403020204" pitchFamily="34" charset="0"/>
                <a:cs typeface="Calibri" panose="020F0502020204030204" pitchFamily="34" charset="0"/>
              </a:rPr>
              <a:t>a-t-elle </a:t>
            </a:r>
            <a:r>
              <a:rPr lang="fr-FR" b="1" dirty="0">
                <a:solidFill>
                  <a:schemeClr val="accent6">
                    <a:lumMod val="75000"/>
                  </a:schemeClr>
                </a:solidFill>
                <a:latin typeface="Myriad Pro Cond" panose="020B0506030403020204" pitchFamily="34" charset="0"/>
                <a:cs typeface="Calibri" panose="020F0502020204030204" pitchFamily="34" charset="0"/>
              </a:rPr>
              <a:t>une incidence sur </a:t>
            </a:r>
            <a:r>
              <a:rPr lang="fr-FR" b="1" dirty="0" smtClean="0">
                <a:solidFill>
                  <a:schemeClr val="accent6">
                    <a:lumMod val="75000"/>
                  </a:schemeClr>
                </a:solidFill>
                <a:latin typeface="Myriad Pro Cond" panose="020B0506030403020204" pitchFamily="34" charset="0"/>
                <a:cs typeface="Calibri" panose="020F0502020204030204" pitchFamily="34" charset="0"/>
              </a:rPr>
              <a:t>la </a:t>
            </a:r>
            <a:r>
              <a:rPr lang="fr-FR" b="1" dirty="0">
                <a:solidFill>
                  <a:schemeClr val="accent6">
                    <a:lumMod val="75000"/>
                  </a:schemeClr>
                </a:solidFill>
                <a:latin typeface="Myriad Pro Cond" panose="020B0506030403020204" pitchFamily="34" charset="0"/>
                <a:cs typeface="Calibri" panose="020F0502020204030204" pitchFamily="34" charset="0"/>
              </a:rPr>
              <a:t>gestion </a:t>
            </a:r>
            <a:r>
              <a:rPr lang="fr-FR" b="1" dirty="0" smtClean="0">
                <a:solidFill>
                  <a:schemeClr val="accent6">
                    <a:lumMod val="75000"/>
                  </a:schemeClr>
                </a:solidFill>
                <a:latin typeface="Myriad Pro Cond" panose="020B0506030403020204" pitchFamily="34" charset="0"/>
                <a:cs typeface="Calibri" panose="020F0502020204030204" pitchFamily="34" charset="0"/>
              </a:rPr>
              <a:t>et le partage des données au sein de la structure ?</a:t>
            </a:r>
            <a:br>
              <a:rPr lang="fr-FR" b="1" dirty="0" smtClean="0">
                <a:solidFill>
                  <a:schemeClr val="accent6">
                    <a:lumMod val="75000"/>
                  </a:schemeClr>
                </a:solidFill>
                <a:latin typeface="Myriad Pro Cond" panose="020B0506030403020204" pitchFamily="34" charset="0"/>
                <a:cs typeface="Calibri" panose="020F0502020204030204" pitchFamily="34" charset="0"/>
              </a:rPr>
            </a:br>
            <a:endParaRPr lang="fr-FR" b="1" dirty="0">
              <a:solidFill>
                <a:schemeClr val="accent6">
                  <a:lumMod val="75000"/>
                </a:schemeClr>
              </a:solidFill>
              <a:latin typeface="Myriad Pro Cond" panose="020B0506030403020204" pitchFamily="34" charset="0"/>
              <a:cs typeface="Calibri" panose="020F0502020204030204" pitchFamily="34" charset="0"/>
            </a:endParaRPr>
          </a:p>
          <a:p>
            <a:pPr marL="285750" indent="-285750">
              <a:buFont typeface="Arial" panose="020B0604020202020204" pitchFamily="34" charset="0"/>
              <a:buChar char="•"/>
            </a:pPr>
            <a:r>
              <a:rPr lang="fr-FR" dirty="0" smtClean="0">
                <a:latin typeface="Myriad Pro Cond" panose="020B0506030403020204" pitchFamily="34" charset="0"/>
                <a:cs typeface="Calibri" panose="020F0502020204030204" pitchFamily="34" charset="0"/>
              </a:rPr>
              <a:t>aucun des répondants n’a déclaré utiliser le PGD comme un document de référence en RDM au sein de sa structure</a:t>
            </a:r>
            <a:br>
              <a:rPr lang="fr-FR" dirty="0" smtClean="0">
                <a:latin typeface="Myriad Pro Cond" panose="020B0506030403020204" pitchFamily="34" charset="0"/>
                <a:cs typeface="Calibri" panose="020F0502020204030204" pitchFamily="34" charset="0"/>
              </a:rPr>
            </a:br>
            <a:endParaRPr lang="fr-FR" dirty="0" smtClean="0">
              <a:latin typeface="Myriad Pro Cond" panose="020B0506030403020204" pitchFamily="34" charset="0"/>
              <a:cs typeface="Calibri" panose="020F0502020204030204" pitchFamily="34" charset="0"/>
            </a:endParaRPr>
          </a:p>
          <a:p>
            <a:pPr marL="285750" indent="-285750">
              <a:buFont typeface="Arial" panose="020B0604020202020204" pitchFamily="34" charset="0"/>
              <a:buChar char="•"/>
            </a:pPr>
            <a:r>
              <a:rPr lang="fr-FR" dirty="0" smtClean="0">
                <a:latin typeface="Myriad Pro Cond" panose="020B0506030403020204" pitchFamily="34" charset="0"/>
                <a:cs typeface="Calibri" panose="020F0502020204030204" pitchFamily="34" charset="0"/>
              </a:rPr>
              <a:t>Rédaction = opportunité pour réfléchir au mode de </a:t>
            </a:r>
            <a:r>
              <a:rPr lang="fr-FR" dirty="0">
                <a:latin typeface="Myriad Pro Cond" panose="020B0506030403020204" pitchFamily="34" charset="0"/>
                <a:cs typeface="Calibri" panose="020F0502020204030204" pitchFamily="34" charset="0"/>
              </a:rPr>
              <a:t>gestion </a:t>
            </a:r>
            <a:r>
              <a:rPr lang="fr-FR" dirty="0" smtClean="0">
                <a:latin typeface="Myriad Pro Cond" panose="020B0506030403020204" pitchFamily="34" charset="0"/>
                <a:cs typeface="Calibri" panose="020F0502020204030204" pitchFamily="34" charset="0"/>
              </a:rPr>
              <a:t>interne et au partage </a:t>
            </a:r>
            <a:r>
              <a:rPr lang="fr-FR" dirty="0">
                <a:latin typeface="Myriad Pro Cond" panose="020B0506030403020204" pitchFamily="34" charset="0"/>
                <a:cs typeface="Calibri" panose="020F0502020204030204" pitchFamily="34" charset="0"/>
              </a:rPr>
              <a:t>des </a:t>
            </a:r>
            <a:r>
              <a:rPr lang="fr-FR" dirty="0" smtClean="0">
                <a:latin typeface="Myriad Pro Cond" panose="020B0506030403020204" pitchFamily="34" charset="0"/>
                <a:cs typeface="Calibri" panose="020F0502020204030204" pitchFamily="34" charset="0"/>
              </a:rPr>
              <a:t>données,  pour affiner les processus déjà en place,  mais </a:t>
            </a:r>
            <a:r>
              <a:rPr lang="fr-FR" dirty="0">
                <a:latin typeface="Myriad Pro Cond" panose="020B0506030403020204" pitchFamily="34" charset="0"/>
                <a:cs typeface="Calibri" panose="020F0502020204030204" pitchFamily="34" charset="0"/>
              </a:rPr>
              <a:t>non une expérience d'apprentissage </a:t>
            </a:r>
            <a:r>
              <a:rPr lang="fr-FR" dirty="0" smtClean="0">
                <a:latin typeface="Myriad Pro Cond" panose="020B0506030403020204" pitchFamily="34" charset="0"/>
                <a:cs typeface="Calibri" panose="020F0502020204030204" pitchFamily="34" charset="0"/>
              </a:rPr>
              <a:t>majeure</a:t>
            </a:r>
          </a:p>
          <a:p>
            <a:endParaRPr lang="fr-FR" dirty="0">
              <a:latin typeface="Myriad Pro Cond" panose="020B0506030403020204" pitchFamily="34" charset="0"/>
              <a:cs typeface="Calibri" panose="020F0502020204030204" pitchFamily="34" charset="0"/>
            </a:endParaRPr>
          </a:p>
        </p:txBody>
      </p:sp>
      <p:sp>
        <p:nvSpPr>
          <p:cNvPr id="8" name="Rectangle 7"/>
          <p:cNvSpPr/>
          <p:nvPr/>
        </p:nvSpPr>
        <p:spPr>
          <a:xfrm>
            <a:off x="4864099" y="1682706"/>
            <a:ext cx="3822700" cy="4401205"/>
          </a:xfrm>
          <a:prstGeom prst="rect">
            <a:avLst/>
          </a:prstGeom>
        </p:spPr>
        <p:txBody>
          <a:bodyPr wrap="square">
            <a:spAutoFit/>
          </a:bodyPr>
          <a:lstStyle/>
          <a:p>
            <a:r>
              <a:rPr lang="fr-FR" b="1" dirty="0">
                <a:solidFill>
                  <a:srgbClr val="6F9D20"/>
                </a:solidFill>
                <a:latin typeface="Myriad Pro Cond" panose="020B0506030403020204" pitchFamily="34" charset="0"/>
                <a:cs typeface="Calibri" panose="020F0502020204030204" pitchFamily="34" charset="0"/>
              </a:rPr>
              <a:t>Points clés </a:t>
            </a:r>
            <a:r>
              <a:rPr lang="fr-FR" b="1" dirty="0" smtClean="0">
                <a:solidFill>
                  <a:srgbClr val="6F9D20"/>
                </a:solidFill>
                <a:latin typeface="Myriad Pro Cond" panose="020B0506030403020204" pitchFamily="34" charset="0"/>
                <a:cs typeface="Calibri" panose="020F0502020204030204" pitchFamily="34" charset="0"/>
              </a:rPr>
              <a:t/>
            </a:r>
            <a:br>
              <a:rPr lang="fr-FR" b="1" dirty="0" smtClean="0">
                <a:solidFill>
                  <a:srgbClr val="6F9D20"/>
                </a:solidFill>
                <a:latin typeface="Myriad Pro Cond" panose="020B0506030403020204" pitchFamily="34" charset="0"/>
                <a:cs typeface="Calibri" panose="020F0502020204030204" pitchFamily="34" charset="0"/>
              </a:rPr>
            </a:br>
            <a:endParaRPr lang="fr-FR" b="1" dirty="0">
              <a:solidFill>
                <a:srgbClr val="6F9D20"/>
              </a:solidFill>
              <a:latin typeface="Myriad Pro Cond" panose="020B0506030403020204" pitchFamily="34" charset="0"/>
              <a:cs typeface="Calibri" panose="020F0502020204030204" pitchFamily="34" charset="0"/>
            </a:endParaRPr>
          </a:p>
          <a:p>
            <a:r>
              <a:rPr lang="fr-FR" dirty="0">
                <a:latin typeface="Myriad Pro Cond" panose="020B0506030403020204" pitchFamily="34" charset="0"/>
                <a:cs typeface="Calibri" panose="020F0502020204030204" pitchFamily="34" charset="0"/>
              </a:rPr>
              <a:t>(1) </a:t>
            </a:r>
            <a:r>
              <a:rPr lang="fr-FR" b="1" dirty="0">
                <a:latin typeface="Myriad Pro Cond" panose="020B0506030403020204" pitchFamily="34" charset="0"/>
                <a:cs typeface="Calibri" panose="020F0502020204030204" pitchFamily="34" charset="0"/>
              </a:rPr>
              <a:t>objectifs</a:t>
            </a:r>
            <a:r>
              <a:rPr lang="fr-FR" dirty="0">
                <a:latin typeface="Myriad Pro Cond" panose="020B0506030403020204" pitchFamily="34" charset="0"/>
                <a:cs typeface="Calibri" panose="020F0502020204030204" pitchFamily="34" charset="0"/>
              </a:rPr>
              <a:t> de la RDM interne </a:t>
            </a:r>
            <a:r>
              <a:rPr lang="fr-FR" dirty="0" smtClean="0">
                <a:latin typeface="Myriad Pro Cond" panose="020B0506030403020204" pitchFamily="34" charset="0"/>
                <a:cs typeface="Calibri" panose="020F0502020204030204" pitchFamily="34" charset="0"/>
              </a:rPr>
              <a:t>: </a:t>
            </a:r>
            <a:r>
              <a:rPr lang="fr-FR" dirty="0">
                <a:latin typeface="Myriad Pro Cond" panose="020B0506030403020204" pitchFamily="34" charset="0"/>
                <a:cs typeface="Calibri" panose="020F0502020204030204" pitchFamily="34" charset="0"/>
              </a:rPr>
              <a:t>prévenir la perte de données, faciliter le partage des données au sein de l'équipe de recherche, assurer la transparence de la recherche </a:t>
            </a:r>
            <a:r>
              <a:rPr lang="fr-FR" dirty="0" smtClean="0">
                <a:latin typeface="Myriad Pro Cond" panose="020B0506030403020204" pitchFamily="34" charset="0"/>
                <a:cs typeface="Calibri" panose="020F0502020204030204" pitchFamily="34" charset="0"/>
              </a:rPr>
              <a:t>;</a:t>
            </a:r>
            <a:br>
              <a:rPr lang="fr-FR" dirty="0" smtClean="0">
                <a:latin typeface="Myriad Pro Cond" panose="020B0506030403020204" pitchFamily="34" charset="0"/>
                <a:cs typeface="Calibri" panose="020F0502020204030204" pitchFamily="34" charset="0"/>
              </a:rPr>
            </a:br>
            <a:endParaRPr lang="fr-FR" dirty="0">
              <a:latin typeface="Myriad Pro Cond" panose="020B0506030403020204" pitchFamily="34" charset="0"/>
              <a:cs typeface="Calibri" panose="020F0502020204030204" pitchFamily="34" charset="0"/>
            </a:endParaRPr>
          </a:p>
          <a:p>
            <a:r>
              <a:rPr lang="fr-FR" dirty="0">
                <a:latin typeface="Myriad Pro Cond" panose="020B0506030403020204" pitchFamily="34" charset="0"/>
                <a:cs typeface="Calibri" panose="020F0502020204030204" pitchFamily="34" charset="0"/>
              </a:rPr>
              <a:t>(2) </a:t>
            </a:r>
            <a:r>
              <a:rPr lang="fr-FR" b="1" dirty="0" smtClean="0">
                <a:latin typeface="Myriad Pro Cond" panose="020B0506030403020204" pitchFamily="34" charset="0"/>
                <a:cs typeface="Calibri" panose="020F0502020204030204" pitchFamily="34" charset="0"/>
              </a:rPr>
              <a:t>Besoins</a:t>
            </a:r>
            <a:r>
              <a:rPr lang="fr-FR" dirty="0" smtClean="0">
                <a:latin typeface="Myriad Pro Cond" panose="020B0506030403020204" pitchFamily="34" charset="0"/>
                <a:cs typeface="Calibri" panose="020F0502020204030204" pitchFamily="34" charset="0"/>
              </a:rPr>
              <a:t> : mieux </a:t>
            </a:r>
            <a:r>
              <a:rPr lang="fr-FR" dirty="0">
                <a:latin typeface="Myriad Pro Cond" panose="020B0506030403020204" pitchFamily="34" charset="0"/>
                <a:cs typeface="Calibri" panose="020F0502020204030204" pitchFamily="34" charset="0"/>
              </a:rPr>
              <a:t>comprendre des concepts spécialisés comme les métadonnées et les politiques d'utilisation et de réutilisation </a:t>
            </a:r>
            <a:r>
              <a:rPr lang="fr-FR" dirty="0" smtClean="0">
                <a:latin typeface="Myriad Pro Cond" panose="020B0506030403020204" pitchFamily="34" charset="0"/>
                <a:cs typeface="Calibri" panose="020F0502020204030204" pitchFamily="34" charset="0"/>
              </a:rPr>
              <a:t>;</a:t>
            </a:r>
            <a:br>
              <a:rPr lang="fr-FR" dirty="0" smtClean="0">
                <a:latin typeface="Myriad Pro Cond" panose="020B0506030403020204" pitchFamily="34" charset="0"/>
                <a:cs typeface="Calibri" panose="020F0502020204030204" pitchFamily="34" charset="0"/>
              </a:rPr>
            </a:br>
            <a:r>
              <a:rPr lang="fr-FR" dirty="0" smtClean="0">
                <a:latin typeface="Myriad Pro Cond" panose="020B0506030403020204" pitchFamily="34" charset="0"/>
                <a:cs typeface="Calibri" panose="020F0502020204030204" pitchFamily="34" charset="0"/>
              </a:rPr>
              <a:t> </a:t>
            </a:r>
            <a:endParaRPr lang="fr-FR" dirty="0">
              <a:latin typeface="Myriad Pro Cond" panose="020B0506030403020204" pitchFamily="34" charset="0"/>
              <a:cs typeface="Calibri" panose="020F0502020204030204" pitchFamily="34" charset="0"/>
            </a:endParaRPr>
          </a:p>
          <a:p>
            <a:r>
              <a:rPr lang="fr-FR" dirty="0">
                <a:latin typeface="Myriad Pro Cond" panose="020B0506030403020204" pitchFamily="34" charset="0"/>
                <a:cs typeface="Calibri" panose="020F0502020204030204" pitchFamily="34" charset="0"/>
              </a:rPr>
              <a:t>(3) </a:t>
            </a:r>
            <a:r>
              <a:rPr lang="fr-FR" b="1" dirty="0" smtClean="0">
                <a:latin typeface="Myriad Pro Cond" panose="020B0506030403020204" pitchFamily="34" charset="0"/>
                <a:cs typeface="Calibri" panose="020F0502020204030204" pitchFamily="34" charset="0"/>
              </a:rPr>
              <a:t>Conseils sur …</a:t>
            </a:r>
            <a:endParaRPr lang="fr-FR" b="1" dirty="0">
              <a:latin typeface="Myriad Pro Cond" panose="020B0506030403020204" pitchFamily="34" charset="0"/>
              <a:cs typeface="Calibri" panose="020F0502020204030204" pitchFamily="34" charset="0"/>
            </a:endParaRPr>
          </a:p>
          <a:p>
            <a:pPr marL="285750" indent="-285750">
              <a:buFont typeface="Arial" panose="020B0604020202020204" pitchFamily="34" charset="0"/>
              <a:buChar char="•"/>
            </a:pPr>
            <a:r>
              <a:rPr lang="fr-FR" dirty="0" smtClean="0">
                <a:latin typeface="Myriad Pro Cond" panose="020B0506030403020204" pitchFamily="34" charset="0"/>
                <a:cs typeface="Calibri" panose="020F0502020204030204" pitchFamily="34" charset="0"/>
              </a:rPr>
              <a:t>les </a:t>
            </a:r>
            <a:r>
              <a:rPr lang="fr-FR" dirty="0">
                <a:latin typeface="Myriad Pro Cond" panose="020B0506030403020204" pitchFamily="34" charset="0"/>
                <a:cs typeface="Calibri" panose="020F0502020204030204" pitchFamily="34" charset="0"/>
              </a:rPr>
              <a:t>pratiques qui favorisent la production de  données FAIR, </a:t>
            </a:r>
            <a:endParaRPr lang="fr-FR" dirty="0" smtClean="0">
              <a:latin typeface="Myriad Pro Cond" panose="020B0506030403020204" pitchFamily="34" charset="0"/>
              <a:cs typeface="Calibri" panose="020F0502020204030204" pitchFamily="34" charset="0"/>
            </a:endParaRPr>
          </a:p>
          <a:p>
            <a:pPr marL="285750" indent="-285750">
              <a:buFont typeface="Arial" panose="020B0604020202020204" pitchFamily="34" charset="0"/>
              <a:buChar char="•"/>
            </a:pPr>
            <a:r>
              <a:rPr lang="fr-FR" dirty="0" smtClean="0">
                <a:latin typeface="Myriad Pro Cond" panose="020B0506030403020204" pitchFamily="34" charset="0"/>
                <a:cs typeface="Calibri" panose="020F0502020204030204" pitchFamily="34" charset="0"/>
              </a:rPr>
              <a:t>l'utilisation </a:t>
            </a:r>
            <a:r>
              <a:rPr lang="fr-FR" dirty="0">
                <a:latin typeface="Myriad Pro Cond" panose="020B0506030403020204" pitchFamily="34" charset="0"/>
                <a:cs typeface="Calibri" panose="020F0502020204030204" pitchFamily="34" charset="0"/>
              </a:rPr>
              <a:t>des normes de métadonnées, </a:t>
            </a:r>
            <a:endParaRPr lang="fr-FR" dirty="0" smtClean="0">
              <a:latin typeface="Myriad Pro Cond" panose="020B0506030403020204" pitchFamily="34" charset="0"/>
              <a:cs typeface="Calibri" panose="020F0502020204030204" pitchFamily="34" charset="0"/>
            </a:endParaRPr>
          </a:p>
          <a:p>
            <a:pPr marL="285750" indent="-285750">
              <a:buFont typeface="Arial" panose="020B0604020202020204" pitchFamily="34" charset="0"/>
              <a:buChar char="•"/>
            </a:pPr>
            <a:r>
              <a:rPr lang="fr-FR" dirty="0" smtClean="0">
                <a:latin typeface="Myriad Pro Cond" panose="020B0506030403020204" pitchFamily="34" charset="0"/>
                <a:cs typeface="Calibri" panose="020F0502020204030204" pitchFamily="34" charset="0"/>
              </a:rPr>
              <a:t>l‘attribution de licences,</a:t>
            </a:r>
          </a:p>
          <a:p>
            <a:pPr marL="285750" indent="-285750">
              <a:buFont typeface="Arial" panose="020B0604020202020204" pitchFamily="34" charset="0"/>
              <a:buChar char="•"/>
            </a:pPr>
            <a:r>
              <a:rPr lang="fr-FR" dirty="0">
                <a:latin typeface="Myriad Pro Cond" panose="020B0506030403020204" pitchFamily="34" charset="0"/>
                <a:cs typeface="Calibri" panose="020F0502020204030204" pitchFamily="34" charset="0"/>
              </a:rPr>
              <a:t>l</a:t>
            </a:r>
            <a:r>
              <a:rPr lang="fr-FR" dirty="0" smtClean="0">
                <a:latin typeface="Myriad Pro Cond" panose="020B0506030403020204" pitchFamily="34" charset="0"/>
                <a:cs typeface="Calibri" panose="020F0502020204030204" pitchFamily="34" charset="0"/>
              </a:rPr>
              <a:t>e </a:t>
            </a:r>
            <a:r>
              <a:rPr lang="fr-FR" dirty="0">
                <a:latin typeface="Myriad Pro Cond" panose="020B0506030403020204" pitchFamily="34" charset="0"/>
                <a:cs typeface="Calibri" panose="020F0502020204030204" pitchFamily="34" charset="0"/>
              </a:rPr>
              <a:t>dépôt dans les entrepôts de données. </a:t>
            </a:r>
          </a:p>
          <a:p>
            <a:r>
              <a:rPr lang="fr-FR" dirty="0" smtClean="0">
                <a:latin typeface="Myriad Pro Cond" panose="020B0506030403020204" pitchFamily="34" charset="0"/>
                <a:cs typeface="Calibri" panose="020F0502020204030204" pitchFamily="34" charset="0"/>
              </a:rPr>
              <a:t/>
            </a:r>
            <a:br>
              <a:rPr lang="fr-FR" dirty="0" smtClean="0">
                <a:latin typeface="Myriad Pro Cond" panose="020B0506030403020204" pitchFamily="34" charset="0"/>
                <a:cs typeface="Calibri" panose="020F0502020204030204" pitchFamily="34" charset="0"/>
              </a:rPr>
            </a:br>
            <a:r>
              <a:rPr lang="fr-FR" dirty="0" smtClean="0">
                <a:latin typeface="Myriad Pro Cond" panose="020B0506030403020204" pitchFamily="34" charset="0"/>
                <a:cs typeface="Calibri" panose="020F0502020204030204" pitchFamily="34" charset="0"/>
              </a:rPr>
              <a:t>Enquête = éclairage </a:t>
            </a:r>
            <a:r>
              <a:rPr lang="fr-FR" dirty="0">
                <a:latin typeface="Myriad Pro Cond" panose="020B0506030403020204" pitchFamily="34" charset="0"/>
                <a:cs typeface="Calibri" panose="020F0502020204030204" pitchFamily="34" charset="0"/>
              </a:rPr>
              <a:t>intéressant pour orienter les services </a:t>
            </a:r>
            <a:r>
              <a:rPr lang="fr-FR" dirty="0" smtClean="0">
                <a:latin typeface="Myriad Pro Cond" panose="020B0506030403020204" pitchFamily="34" charset="0"/>
                <a:cs typeface="Calibri" panose="020F0502020204030204" pitchFamily="34" charset="0"/>
              </a:rPr>
              <a:t>d’accompagnement à </a:t>
            </a:r>
            <a:r>
              <a:rPr lang="fr-FR" dirty="0">
                <a:latin typeface="Myriad Pro Cond" panose="020B0506030403020204" pitchFamily="34" charset="0"/>
                <a:cs typeface="Calibri" panose="020F0502020204030204" pitchFamily="34" charset="0"/>
              </a:rPr>
              <a:t>développer </a:t>
            </a:r>
            <a:r>
              <a:rPr lang="fr-FR" dirty="0" smtClean="0">
                <a:latin typeface="Myriad Pro Cond" panose="020B0506030403020204" pitchFamily="34" charset="0"/>
                <a:cs typeface="Calibri" panose="020F0502020204030204" pitchFamily="34" charset="0"/>
              </a:rPr>
              <a:t>pour aider </a:t>
            </a:r>
            <a:r>
              <a:rPr lang="fr-FR" dirty="0">
                <a:latin typeface="Myriad Pro Cond" panose="020B0506030403020204" pitchFamily="34" charset="0"/>
                <a:cs typeface="Calibri" panose="020F0502020204030204" pitchFamily="34" charset="0"/>
              </a:rPr>
              <a:t>les </a:t>
            </a:r>
            <a:r>
              <a:rPr lang="fr-FR" dirty="0" smtClean="0">
                <a:latin typeface="Myriad Pro Cond" panose="020B0506030403020204" pitchFamily="34" charset="0"/>
                <a:cs typeface="Calibri" panose="020F0502020204030204" pitchFamily="34" charset="0"/>
              </a:rPr>
              <a:t>chercheurs</a:t>
            </a:r>
          </a:p>
          <a:p>
            <a:pPr marL="285750" indent="-285750">
              <a:buFont typeface="Arial" panose="020B0604020202020204" pitchFamily="34" charset="0"/>
              <a:buChar char="•"/>
            </a:pPr>
            <a:r>
              <a:rPr lang="fr-FR" dirty="0" smtClean="0">
                <a:latin typeface="Myriad Pro Cond" panose="020B0506030403020204" pitchFamily="34" charset="0"/>
                <a:cs typeface="Calibri" panose="020F0502020204030204" pitchFamily="34" charset="0"/>
              </a:rPr>
              <a:t> </a:t>
            </a:r>
            <a:r>
              <a:rPr lang="fr-FR" dirty="0">
                <a:latin typeface="Myriad Pro Cond" panose="020B0506030403020204" pitchFamily="34" charset="0"/>
                <a:cs typeface="Calibri" panose="020F0502020204030204" pitchFamily="34" charset="0"/>
              </a:rPr>
              <a:t>à tirer un meilleur parti du processus de rédaction des </a:t>
            </a:r>
            <a:r>
              <a:rPr lang="fr-FR" dirty="0" smtClean="0">
                <a:latin typeface="Myriad Pro Cond" panose="020B0506030403020204" pitchFamily="34" charset="0"/>
                <a:cs typeface="Calibri" panose="020F0502020204030204" pitchFamily="34" charset="0"/>
              </a:rPr>
              <a:t>DMP,</a:t>
            </a:r>
          </a:p>
          <a:p>
            <a:pPr marL="285750" indent="-285750">
              <a:buFont typeface="Arial" panose="020B0604020202020204" pitchFamily="34" charset="0"/>
              <a:buChar char="•"/>
            </a:pPr>
            <a:r>
              <a:rPr lang="fr-FR" dirty="0" smtClean="0">
                <a:latin typeface="Myriad Pro Cond" panose="020B0506030403020204" pitchFamily="34" charset="0"/>
                <a:cs typeface="Calibri" panose="020F0502020204030204" pitchFamily="34" charset="0"/>
              </a:rPr>
              <a:t>s’appuyer </a:t>
            </a:r>
            <a:r>
              <a:rPr lang="fr-FR" dirty="0">
                <a:latin typeface="Myriad Pro Cond" panose="020B0506030403020204" pitchFamily="34" charset="0"/>
                <a:cs typeface="Calibri" panose="020F0502020204030204" pitchFamily="34" charset="0"/>
              </a:rPr>
              <a:t>sur les pratiques respectueuses des principes FAIR dès les premières étapes d'un projet subventionné.</a:t>
            </a:r>
          </a:p>
        </p:txBody>
      </p:sp>
    </p:spTree>
    <p:extLst>
      <p:ext uri="{BB962C8B-B14F-4D97-AF65-F5344CB8AC3E}">
        <p14:creationId xmlns:p14="http://schemas.microsoft.com/office/powerpoint/2010/main" val="9883358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5"/>
          <p:cNvSpPr>
            <a:spLocks noGrp="1"/>
          </p:cNvSpPr>
          <p:nvPr>
            <p:ph idx="1"/>
          </p:nvPr>
        </p:nvSpPr>
        <p:spPr>
          <a:xfrm>
            <a:off x="464270" y="1754902"/>
            <a:ext cx="8229600" cy="4525963"/>
          </a:xfrm>
        </p:spPr>
        <p:txBody>
          <a:bodyPr>
            <a:normAutofit fontScale="40000" lnSpcReduction="20000"/>
          </a:bodyPr>
          <a:lstStyle/>
          <a:p>
            <a:pPr marL="0" indent="0">
              <a:buNone/>
            </a:pPr>
            <a:r>
              <a:rPr lang="en-US" sz="3000" dirty="0" smtClean="0"/>
              <a:t>1. Data </a:t>
            </a:r>
            <a:r>
              <a:rPr lang="en-US" sz="3000" dirty="0"/>
              <a:t>description and collection or re-use of existing data</a:t>
            </a:r>
          </a:p>
          <a:p>
            <a:pPr marL="247650" indent="0">
              <a:buNone/>
            </a:pPr>
            <a:r>
              <a:rPr lang="en-US" b="0" dirty="0" smtClean="0">
                <a:solidFill>
                  <a:schemeClr val="tx1"/>
                </a:solidFill>
              </a:rPr>
              <a:t>a</a:t>
            </a:r>
            <a:r>
              <a:rPr lang="en-US" b="0" dirty="0">
                <a:solidFill>
                  <a:schemeClr val="tx1"/>
                </a:solidFill>
              </a:rPr>
              <a:t>. How will new data be collected or produced and/or how will existing data be re-used?</a:t>
            </a:r>
          </a:p>
          <a:p>
            <a:pPr marL="247650" indent="0">
              <a:buNone/>
            </a:pPr>
            <a:r>
              <a:rPr lang="en-US" b="0" dirty="0">
                <a:solidFill>
                  <a:schemeClr val="tx1"/>
                </a:solidFill>
              </a:rPr>
              <a:t>b. What data (for example the kinds, formats, and volumes) will be collected or produced?</a:t>
            </a:r>
          </a:p>
          <a:p>
            <a:pPr marL="0" indent="0">
              <a:buNone/>
            </a:pPr>
            <a:r>
              <a:rPr lang="en-US" sz="3000" dirty="0"/>
              <a:t>2. Documentation and data quality</a:t>
            </a:r>
          </a:p>
          <a:p>
            <a:pPr marL="247650" indent="0">
              <a:buNone/>
            </a:pPr>
            <a:r>
              <a:rPr lang="en-US" b="0" dirty="0">
                <a:solidFill>
                  <a:schemeClr val="tx1"/>
                </a:solidFill>
              </a:rPr>
              <a:t>a. What metadata and documentation (for example the methodology of data collection and way of organizing data) will accompany data?</a:t>
            </a:r>
          </a:p>
          <a:p>
            <a:pPr marL="247650" indent="0">
              <a:buNone/>
            </a:pPr>
            <a:r>
              <a:rPr lang="en-US" b="0" dirty="0">
                <a:solidFill>
                  <a:schemeClr val="tx1"/>
                </a:solidFill>
              </a:rPr>
              <a:t>b. What data quality control measures will be used?</a:t>
            </a:r>
          </a:p>
          <a:p>
            <a:pPr marL="0" indent="0">
              <a:buNone/>
            </a:pPr>
            <a:r>
              <a:rPr lang="en-US" sz="3000" dirty="0"/>
              <a:t>3. Storage and backup during the research process</a:t>
            </a:r>
          </a:p>
          <a:p>
            <a:pPr marL="247650" indent="0">
              <a:buNone/>
            </a:pPr>
            <a:r>
              <a:rPr lang="en-US" b="0" dirty="0">
                <a:solidFill>
                  <a:schemeClr val="tx1"/>
                </a:solidFill>
              </a:rPr>
              <a:t>a. How will data and metadata be stored and backed up during the research process?</a:t>
            </a:r>
          </a:p>
          <a:p>
            <a:pPr marL="247650" indent="0">
              <a:buNone/>
            </a:pPr>
            <a:r>
              <a:rPr lang="en-US" b="0" dirty="0">
                <a:solidFill>
                  <a:schemeClr val="tx1"/>
                </a:solidFill>
              </a:rPr>
              <a:t>b. How will data security and protection of sensitive data be taken care of during the research?</a:t>
            </a:r>
          </a:p>
          <a:p>
            <a:pPr marL="0" indent="0">
              <a:buNone/>
            </a:pPr>
            <a:r>
              <a:rPr lang="en-US" sz="3000" dirty="0"/>
              <a:t>4. Legal and ethical requirements, codes of conduct</a:t>
            </a:r>
          </a:p>
          <a:p>
            <a:pPr marL="247650" indent="0">
              <a:buNone/>
            </a:pPr>
            <a:r>
              <a:rPr lang="en-US" b="0" dirty="0">
                <a:solidFill>
                  <a:schemeClr val="tx1"/>
                </a:solidFill>
              </a:rPr>
              <a:t>a. If personal data are processed, how will compliance with legislation on personal data and on data security be ensured?</a:t>
            </a:r>
          </a:p>
          <a:p>
            <a:pPr marL="247650" indent="0">
              <a:buNone/>
            </a:pPr>
            <a:r>
              <a:rPr lang="en-US" b="0" dirty="0">
                <a:solidFill>
                  <a:schemeClr val="tx1"/>
                </a:solidFill>
              </a:rPr>
              <a:t>b. How will other legal issues, such as intellectual property rights and ownership, be managed? What legislation is applicable?</a:t>
            </a:r>
          </a:p>
          <a:p>
            <a:pPr marL="247650" indent="0">
              <a:buNone/>
            </a:pPr>
            <a:r>
              <a:rPr lang="en-US" b="0" dirty="0">
                <a:solidFill>
                  <a:schemeClr val="tx1"/>
                </a:solidFill>
              </a:rPr>
              <a:t>c. How will possible ethical issues be taken into account, and codes of conduct followed?</a:t>
            </a:r>
          </a:p>
          <a:p>
            <a:pPr marL="0" indent="0">
              <a:buNone/>
            </a:pPr>
            <a:r>
              <a:rPr lang="en-US" sz="3000" dirty="0"/>
              <a:t>5. Data sharing and long-term preservation</a:t>
            </a:r>
          </a:p>
          <a:p>
            <a:pPr marL="247650" indent="0">
              <a:buNone/>
            </a:pPr>
            <a:r>
              <a:rPr lang="en-US" b="0" dirty="0">
                <a:solidFill>
                  <a:schemeClr val="tx1"/>
                </a:solidFill>
              </a:rPr>
              <a:t>a. How and when will data be shared? Are there possible restrictions to data sharing or embargo reasons?</a:t>
            </a:r>
          </a:p>
          <a:p>
            <a:pPr marL="247650" indent="0">
              <a:buNone/>
            </a:pPr>
            <a:r>
              <a:rPr lang="en-US" b="0" dirty="0">
                <a:solidFill>
                  <a:schemeClr val="tx1"/>
                </a:solidFill>
              </a:rPr>
              <a:t>b. How will data for preservation be selected, and where will data be preserved long-term (for example a data repository or archive)?</a:t>
            </a:r>
          </a:p>
          <a:p>
            <a:pPr marL="247650" indent="0">
              <a:buNone/>
            </a:pPr>
            <a:r>
              <a:rPr lang="en-US" b="0" dirty="0">
                <a:solidFill>
                  <a:schemeClr val="tx1"/>
                </a:solidFill>
              </a:rPr>
              <a:t>c. What methods or software tools will be needed to access and use the data?</a:t>
            </a:r>
          </a:p>
          <a:p>
            <a:pPr marL="247650" indent="0">
              <a:buNone/>
            </a:pPr>
            <a:r>
              <a:rPr lang="en-US" b="0" dirty="0">
                <a:solidFill>
                  <a:schemeClr val="tx1"/>
                </a:solidFill>
              </a:rPr>
              <a:t>d. How will the application of a unique and persistent identifier (such as a Digital Object Identifier (DOI)) to each data set be ensured?</a:t>
            </a:r>
          </a:p>
          <a:p>
            <a:pPr marL="0" indent="0">
              <a:buNone/>
            </a:pPr>
            <a:r>
              <a:rPr lang="en-US" sz="3000" dirty="0"/>
              <a:t>6. Data management responsibilities and resources</a:t>
            </a:r>
          </a:p>
          <a:p>
            <a:pPr marL="247650" indent="0">
              <a:buNone/>
            </a:pPr>
            <a:r>
              <a:rPr lang="en-US" b="0" dirty="0">
                <a:solidFill>
                  <a:schemeClr val="tx1"/>
                </a:solidFill>
              </a:rPr>
              <a:t>a. Who (for example role, position, and institution) will be responsible for data management (i.e. the data steward)?</a:t>
            </a:r>
          </a:p>
          <a:p>
            <a:pPr marL="247650" indent="0">
              <a:buNone/>
            </a:pPr>
            <a:r>
              <a:rPr lang="en-US" b="0" dirty="0">
                <a:solidFill>
                  <a:schemeClr val="tx1"/>
                </a:solidFill>
              </a:rPr>
              <a:t>b. What resources (for example financial and time) will be dedicated to data management and ensuring that data will be FAIR (Findable, Accessible, Interoperable, Re-usable</a:t>
            </a:r>
            <a:r>
              <a:rPr lang="en-US" b="0" dirty="0" smtClean="0">
                <a:solidFill>
                  <a:schemeClr val="tx1"/>
                </a:solidFill>
              </a:rPr>
              <a:t>)?</a:t>
            </a:r>
            <a:endParaRPr lang="en-US" b="0" dirty="0">
              <a:solidFill>
                <a:schemeClr val="tx1"/>
              </a:solidFill>
            </a:endParaRPr>
          </a:p>
        </p:txBody>
      </p:sp>
      <p:sp>
        <p:nvSpPr>
          <p:cNvPr id="5" name="Titre 4"/>
          <p:cNvSpPr>
            <a:spLocks noGrp="1"/>
          </p:cNvSpPr>
          <p:nvPr>
            <p:ph type="title"/>
          </p:nvPr>
        </p:nvSpPr>
        <p:spPr>
          <a:xfrm>
            <a:off x="1600200" y="274638"/>
            <a:ext cx="7086599" cy="1143000"/>
          </a:xfrm>
        </p:spPr>
        <p:txBody>
          <a:bodyPr/>
          <a:lstStyle/>
          <a:p>
            <a:r>
              <a:rPr lang="fr-FR" dirty="0" err="1"/>
              <a:t>Core</a:t>
            </a:r>
            <a:r>
              <a:rPr lang="fr-FR" dirty="0"/>
              <a:t> </a:t>
            </a:r>
            <a:r>
              <a:rPr lang="fr-FR" dirty="0" err="1" smtClean="0"/>
              <a:t>requirements</a:t>
            </a:r>
            <a:r>
              <a:rPr lang="fr-FR" dirty="0" smtClean="0"/>
              <a:t> </a:t>
            </a:r>
            <a:r>
              <a:rPr lang="fr-FR" dirty="0"/>
              <a:t>for </a:t>
            </a:r>
            <a:r>
              <a:rPr lang="fr-FR" dirty="0" err="1"/>
              <a:t>DMPs</a:t>
            </a:r>
            <a:endParaRPr lang="fr-FR" dirty="0"/>
          </a:p>
        </p:txBody>
      </p:sp>
      <p:sp>
        <p:nvSpPr>
          <p:cNvPr id="3" name="Espace réservé du pied de page 2"/>
          <p:cNvSpPr>
            <a:spLocks noGrp="1"/>
          </p:cNvSpPr>
          <p:nvPr>
            <p:ph type="ftr" sz="quarter" idx="11"/>
          </p:nvPr>
        </p:nvSpPr>
        <p:spPr/>
        <p:txBody>
          <a:bodyPr/>
          <a:lstStyle/>
          <a:p>
            <a:r>
              <a:rPr lang="fr-FR" smtClean="0"/>
              <a:t>Réunion de lancement du CATI PROSODIe 11-12 mars 2019 </a:t>
            </a:r>
            <a:endParaRPr lang="en-US" dirty="0"/>
          </a:p>
        </p:txBody>
      </p:sp>
      <p:sp>
        <p:nvSpPr>
          <p:cNvPr id="4" name="Espace réservé du numéro de diapositive 3"/>
          <p:cNvSpPr>
            <a:spLocks noGrp="1"/>
          </p:cNvSpPr>
          <p:nvPr>
            <p:ph type="sldNum" sz="quarter" idx="12"/>
          </p:nvPr>
        </p:nvSpPr>
        <p:spPr/>
        <p:txBody>
          <a:bodyPr/>
          <a:lstStyle/>
          <a:p>
            <a:fld id="{6EE8C280-EBA0-4348-845F-2B9BB32CE2E9}" type="slidenum">
              <a:rPr lang="en-US" smtClean="0"/>
              <a:t>8</a:t>
            </a:fld>
            <a:endParaRPr lang="en-US"/>
          </a:p>
        </p:txBody>
      </p:sp>
      <p:sp>
        <p:nvSpPr>
          <p:cNvPr id="7" name="Rectangle 6"/>
          <p:cNvSpPr/>
          <p:nvPr/>
        </p:nvSpPr>
        <p:spPr>
          <a:xfrm>
            <a:off x="555524" y="1070329"/>
            <a:ext cx="6911163" cy="584775"/>
          </a:xfrm>
          <a:prstGeom prst="rect">
            <a:avLst/>
          </a:prstGeom>
        </p:spPr>
        <p:txBody>
          <a:bodyPr wrap="square">
            <a:spAutoFit/>
          </a:bodyPr>
          <a:lstStyle/>
          <a:p>
            <a:pPr lvl="0">
              <a:buSzPct val="25000"/>
            </a:pPr>
            <a:r>
              <a:rPr lang="en-US" sz="1600" i="1" dirty="0">
                <a:solidFill>
                  <a:schemeClr val="dk1"/>
                </a:solidFill>
                <a:ea typeface="Calibri"/>
                <a:cs typeface="Calibri"/>
                <a:sym typeface="Calibri"/>
              </a:rPr>
              <a:t>Science Europe. (2018). </a:t>
            </a:r>
            <a:r>
              <a:rPr lang="en-US" sz="1600" i="1" dirty="0">
                <a:solidFill>
                  <a:schemeClr val="dk1"/>
                </a:solidFill>
                <a:ea typeface="Calibri"/>
                <a:cs typeface="Calibri"/>
                <a:sym typeface="Calibri"/>
                <a:hlinkClick r:id="rId3"/>
              </a:rPr>
              <a:t>Practical guide to the international alignment of research data </a:t>
            </a:r>
            <a:r>
              <a:rPr lang="en-US" sz="1600" i="1" dirty="0" smtClean="0">
                <a:solidFill>
                  <a:schemeClr val="dk1"/>
                </a:solidFill>
                <a:ea typeface="Calibri"/>
                <a:cs typeface="Calibri"/>
                <a:sym typeface="Calibri"/>
                <a:hlinkClick r:id="rId3"/>
              </a:rPr>
              <a:t>management</a:t>
            </a:r>
            <a:r>
              <a:rPr lang="en-US" sz="1600" i="1" dirty="0" smtClean="0">
                <a:solidFill>
                  <a:schemeClr val="dk1"/>
                </a:solidFill>
                <a:ea typeface="Calibri"/>
                <a:cs typeface="Calibri"/>
                <a:sym typeface="Calibri"/>
              </a:rPr>
              <a:t>.</a:t>
            </a:r>
            <a:endParaRPr lang="fr-FR" sz="1600" i="1" dirty="0">
              <a:solidFill>
                <a:schemeClr val="dk1"/>
              </a:solidFill>
              <a:ea typeface="Calibri"/>
              <a:cs typeface="Calibri"/>
              <a:sym typeface="Calibri"/>
            </a:endParaRPr>
          </a:p>
        </p:txBody>
      </p:sp>
      <p:pic>
        <p:nvPicPr>
          <p:cNvPr id="8" name="Image 7"/>
          <p:cNvPicPr>
            <a:picLocks noChangeAspect="1"/>
          </p:cNvPicPr>
          <p:nvPr/>
        </p:nvPicPr>
        <p:blipFill>
          <a:blip r:embed="rId4"/>
          <a:stretch>
            <a:fillRect/>
          </a:stretch>
        </p:blipFill>
        <p:spPr>
          <a:xfrm>
            <a:off x="7557940" y="87386"/>
            <a:ext cx="1501000" cy="2134819"/>
          </a:xfrm>
          <a:prstGeom prst="rect">
            <a:avLst/>
          </a:prstGeom>
          <a:ln>
            <a:solidFill>
              <a:schemeClr val="accent1"/>
            </a:solidFill>
          </a:ln>
        </p:spPr>
      </p:pic>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
            <a:ext cx="1600200" cy="690134"/>
          </a:xfrm>
          <a:prstGeom prst="rect">
            <a:avLst/>
          </a:prstGeom>
        </p:spPr>
      </p:pic>
    </p:spTree>
    <p:extLst>
      <p:ext uri="{BB962C8B-B14F-4D97-AF65-F5344CB8AC3E}">
        <p14:creationId xmlns:p14="http://schemas.microsoft.com/office/powerpoint/2010/main" val="55808919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smtClean="0"/>
              <a:t>Rédaction de PGD</a:t>
            </a:r>
            <a:br>
              <a:rPr lang="fr-FR" dirty="0" smtClean="0"/>
            </a:br>
            <a:r>
              <a:rPr lang="fr-FR" sz="2400" b="0" dirty="0" smtClean="0"/>
              <a:t>Enquête Australienne - 2017</a:t>
            </a:r>
            <a:endParaRPr lang="fr-FR" sz="2400" b="0" dirty="0"/>
          </a:p>
        </p:txBody>
      </p:sp>
      <p:sp>
        <p:nvSpPr>
          <p:cNvPr id="4" name="Espace réservé du pied de page 3"/>
          <p:cNvSpPr>
            <a:spLocks noGrp="1"/>
          </p:cNvSpPr>
          <p:nvPr>
            <p:ph type="ftr" sz="quarter" idx="11"/>
          </p:nvPr>
        </p:nvSpPr>
        <p:spPr/>
        <p:txBody>
          <a:bodyPr/>
          <a:lstStyle/>
          <a:p>
            <a:r>
              <a:rPr lang="fr-FR" smtClean="0"/>
              <a:t>Les plans de gestion de données -  S. Cocaud et D. L'Hostis, INRA. URFIST Paris - 05 avril 2019</a:t>
            </a:r>
            <a:endParaRPr lang="fr-FR"/>
          </a:p>
        </p:txBody>
      </p:sp>
      <p:sp>
        <p:nvSpPr>
          <p:cNvPr id="5" name="Espace réservé du numéro de diapositive 4"/>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80</a:t>
            </a:fld>
            <a:endParaRPr lang="fr-FR" sz="1200" b="1" i="0" u="none" strike="noStrike" cap="none">
              <a:solidFill>
                <a:schemeClr val="lt1"/>
              </a:solidFill>
              <a:latin typeface="Arial"/>
              <a:ea typeface="Arial"/>
              <a:cs typeface="Arial"/>
              <a:sym typeface="Arial"/>
            </a:endParaRPr>
          </a:p>
        </p:txBody>
      </p:sp>
      <p:pic>
        <p:nvPicPr>
          <p:cNvPr id="6" name="Image 5"/>
          <p:cNvPicPr>
            <a:picLocks noChangeAspect="1"/>
          </p:cNvPicPr>
          <p:nvPr/>
        </p:nvPicPr>
        <p:blipFill>
          <a:blip r:embed="rId3"/>
          <a:stretch>
            <a:fillRect/>
          </a:stretch>
        </p:blipFill>
        <p:spPr>
          <a:xfrm>
            <a:off x="4716488" y="1042648"/>
            <a:ext cx="3380115" cy="2087528"/>
          </a:xfrm>
          <a:prstGeom prst="rect">
            <a:avLst/>
          </a:prstGeom>
        </p:spPr>
      </p:pic>
      <p:sp>
        <p:nvSpPr>
          <p:cNvPr id="9" name="ZoneTexte 8"/>
          <p:cNvSpPr txBox="1"/>
          <p:nvPr/>
        </p:nvSpPr>
        <p:spPr>
          <a:xfrm>
            <a:off x="457200" y="1617468"/>
            <a:ext cx="3923054" cy="1969770"/>
          </a:xfrm>
          <a:prstGeom prst="rect">
            <a:avLst/>
          </a:prstGeom>
          <a:noFill/>
        </p:spPr>
        <p:txBody>
          <a:bodyPr wrap="square" rtlCol="0">
            <a:spAutoFit/>
          </a:bodyPr>
          <a:lstStyle/>
          <a:p>
            <a:r>
              <a:rPr lang="fr-FR" dirty="0" smtClean="0"/>
              <a:t>813 DMP – Critères analysés</a:t>
            </a:r>
          </a:p>
          <a:p>
            <a:endParaRPr lang="fr-FR" dirty="0" smtClean="0"/>
          </a:p>
          <a:p>
            <a:pPr marL="342900" indent="-342900">
              <a:buAutoNum type="arabicParenR"/>
            </a:pPr>
            <a:r>
              <a:rPr lang="fr-FR" dirty="0" smtClean="0"/>
              <a:t>détail </a:t>
            </a:r>
            <a:r>
              <a:rPr lang="fr-FR" dirty="0"/>
              <a:t>et qualité des informations fournies sur le stockage </a:t>
            </a:r>
            <a:r>
              <a:rPr lang="fr-FR" dirty="0" smtClean="0"/>
              <a:t>des données</a:t>
            </a:r>
          </a:p>
          <a:p>
            <a:pPr marL="342900" indent="-342900">
              <a:buAutoNum type="arabicParenR"/>
            </a:pPr>
            <a:r>
              <a:rPr lang="fr-FR" dirty="0"/>
              <a:t>a</a:t>
            </a:r>
            <a:r>
              <a:rPr lang="fr-FR" dirty="0" smtClean="0"/>
              <a:t>ttitude/effort de rédaction  et qualité d’écriture</a:t>
            </a:r>
          </a:p>
          <a:p>
            <a:pPr marL="342900" indent="-342900">
              <a:buAutoNum type="arabicParenR"/>
            </a:pPr>
            <a:r>
              <a:rPr lang="fr-FR" dirty="0" smtClean="0"/>
              <a:t>clarté de présentation des types de données et capacité à les retrouver</a:t>
            </a:r>
            <a:endParaRPr lang="fr-FR" sz="1000" dirty="0"/>
          </a:p>
          <a:p>
            <a:endParaRPr lang="fr-FR" sz="1000" dirty="0"/>
          </a:p>
        </p:txBody>
      </p:sp>
      <p:pic>
        <p:nvPicPr>
          <p:cNvPr id="12" name="Image 11"/>
          <p:cNvPicPr>
            <a:picLocks noChangeAspect="1"/>
          </p:cNvPicPr>
          <p:nvPr/>
        </p:nvPicPr>
        <p:blipFill>
          <a:blip r:embed="rId4"/>
          <a:stretch>
            <a:fillRect/>
          </a:stretch>
        </p:blipFill>
        <p:spPr>
          <a:xfrm>
            <a:off x="3865516" y="3476614"/>
            <a:ext cx="5278484" cy="2716178"/>
          </a:xfrm>
          <a:prstGeom prst="rect">
            <a:avLst/>
          </a:prstGeom>
        </p:spPr>
      </p:pic>
      <p:sp>
        <p:nvSpPr>
          <p:cNvPr id="13" name="Rectangle à coins arrondis 12"/>
          <p:cNvSpPr/>
          <p:nvPr/>
        </p:nvSpPr>
        <p:spPr>
          <a:xfrm>
            <a:off x="4921702" y="2185648"/>
            <a:ext cx="3067898" cy="165423"/>
          </a:xfrm>
          <a:prstGeom prst="roundRect">
            <a:avLst/>
          </a:prstGeom>
          <a:noFill/>
        </p:spPr>
        <p:style>
          <a:lnRef idx="2">
            <a:schemeClr val="accent3"/>
          </a:lnRef>
          <a:fillRef idx="1">
            <a:schemeClr val="lt1"/>
          </a:fillRef>
          <a:effectRef idx="0">
            <a:schemeClr val="accent3"/>
          </a:effectRef>
          <a:fontRef idx="minor">
            <a:schemeClr val="dk1"/>
          </a:fontRef>
        </p:style>
        <p:txBody>
          <a:bodyPr spcFirstLastPara="0" vert="horz" wrap="square" lIns="273600" tIns="360000" rIns="273600" bIns="64008" numCol="1" spcCol="1270" rtlCol="0" anchor="t" anchorCtr="0">
            <a:noAutofit/>
          </a:bodyPr>
          <a:lstStyle/>
          <a:p>
            <a:pPr marL="57150" indent="-57150" algn="l" defTabSz="400050">
              <a:lnSpc>
                <a:spcPct val="90000"/>
              </a:lnSpc>
              <a:spcBef>
                <a:spcPct val="0"/>
              </a:spcBef>
              <a:spcAft>
                <a:spcPct val="15000"/>
              </a:spcAft>
              <a:buChar char="••"/>
            </a:pPr>
            <a:endParaRPr lang="fr-FR" sz="1600" kern="1200" dirty="0" smtClean="0">
              <a:sym typeface="Arial"/>
            </a:endParaRPr>
          </a:p>
        </p:txBody>
      </p:sp>
      <p:sp>
        <p:nvSpPr>
          <p:cNvPr id="16" name="Rectangle à coins arrondis 15"/>
          <p:cNvSpPr/>
          <p:nvPr/>
        </p:nvSpPr>
        <p:spPr>
          <a:xfrm>
            <a:off x="4921702" y="2697509"/>
            <a:ext cx="3067898" cy="177989"/>
          </a:xfrm>
          <a:prstGeom prst="roundRect">
            <a:avLst/>
          </a:prstGeom>
          <a:noFill/>
          <a:ln>
            <a:solidFill>
              <a:srgbClr val="C00000"/>
            </a:solidFill>
          </a:ln>
        </p:spPr>
        <p:style>
          <a:lnRef idx="2">
            <a:schemeClr val="accent3"/>
          </a:lnRef>
          <a:fillRef idx="1">
            <a:schemeClr val="lt1"/>
          </a:fillRef>
          <a:effectRef idx="0">
            <a:schemeClr val="accent3"/>
          </a:effectRef>
          <a:fontRef idx="minor">
            <a:schemeClr val="dk1"/>
          </a:fontRef>
        </p:style>
        <p:txBody>
          <a:bodyPr spcFirstLastPara="0" vert="horz" wrap="square" lIns="273600" tIns="360000" rIns="273600" bIns="64008" numCol="1" spcCol="1270" rtlCol="0" anchor="t" anchorCtr="0">
            <a:noAutofit/>
          </a:bodyPr>
          <a:lstStyle/>
          <a:p>
            <a:pPr marL="57150" indent="-57150" algn="l" defTabSz="400050">
              <a:lnSpc>
                <a:spcPct val="90000"/>
              </a:lnSpc>
              <a:spcBef>
                <a:spcPct val="0"/>
              </a:spcBef>
              <a:spcAft>
                <a:spcPct val="15000"/>
              </a:spcAft>
              <a:buChar char="••"/>
            </a:pPr>
            <a:endParaRPr lang="fr-FR" sz="1600" kern="1200" dirty="0" smtClean="0">
              <a:sym typeface="Arial"/>
            </a:endParaRPr>
          </a:p>
        </p:txBody>
      </p:sp>
      <p:sp>
        <p:nvSpPr>
          <p:cNvPr id="17" name="Rectangle à coins arrondis 16"/>
          <p:cNvSpPr/>
          <p:nvPr/>
        </p:nvSpPr>
        <p:spPr>
          <a:xfrm>
            <a:off x="4921702" y="1839211"/>
            <a:ext cx="3067898" cy="191394"/>
          </a:xfrm>
          <a:prstGeom prst="roundRect">
            <a:avLst/>
          </a:prstGeom>
          <a:noFill/>
          <a:ln>
            <a:solidFill>
              <a:srgbClr val="C00000"/>
            </a:solidFill>
          </a:ln>
        </p:spPr>
        <p:style>
          <a:lnRef idx="2">
            <a:schemeClr val="accent3"/>
          </a:lnRef>
          <a:fillRef idx="1">
            <a:schemeClr val="lt1"/>
          </a:fillRef>
          <a:effectRef idx="0">
            <a:schemeClr val="accent3"/>
          </a:effectRef>
          <a:fontRef idx="minor">
            <a:schemeClr val="dk1"/>
          </a:fontRef>
        </p:style>
        <p:txBody>
          <a:bodyPr spcFirstLastPara="0" vert="horz" wrap="square" lIns="273600" tIns="360000" rIns="273600" bIns="64008" numCol="1" spcCol="1270" rtlCol="0" anchor="t" anchorCtr="0">
            <a:noAutofit/>
          </a:bodyPr>
          <a:lstStyle/>
          <a:p>
            <a:pPr marL="57150" indent="-57150" algn="l" defTabSz="400050">
              <a:lnSpc>
                <a:spcPct val="90000"/>
              </a:lnSpc>
              <a:spcBef>
                <a:spcPct val="0"/>
              </a:spcBef>
              <a:spcAft>
                <a:spcPct val="15000"/>
              </a:spcAft>
              <a:buChar char="••"/>
            </a:pPr>
            <a:endParaRPr lang="fr-FR" sz="1600" kern="1200" dirty="0" smtClean="0">
              <a:sym typeface="Arial"/>
            </a:endParaRPr>
          </a:p>
        </p:txBody>
      </p:sp>
      <p:sp>
        <p:nvSpPr>
          <p:cNvPr id="18" name="Rectangle à coins arrondis 17"/>
          <p:cNvSpPr/>
          <p:nvPr/>
        </p:nvSpPr>
        <p:spPr>
          <a:xfrm>
            <a:off x="4921702" y="4638662"/>
            <a:ext cx="3090727" cy="178694"/>
          </a:xfrm>
          <a:prstGeom prst="roundRect">
            <a:avLst/>
          </a:prstGeom>
          <a:noFill/>
          <a:ln>
            <a:solidFill>
              <a:srgbClr val="C00000"/>
            </a:solidFill>
          </a:ln>
        </p:spPr>
        <p:style>
          <a:lnRef idx="2">
            <a:schemeClr val="accent3"/>
          </a:lnRef>
          <a:fillRef idx="1">
            <a:schemeClr val="lt1"/>
          </a:fillRef>
          <a:effectRef idx="0">
            <a:schemeClr val="accent3"/>
          </a:effectRef>
          <a:fontRef idx="minor">
            <a:schemeClr val="dk1"/>
          </a:fontRef>
        </p:style>
        <p:txBody>
          <a:bodyPr spcFirstLastPara="0" vert="horz" wrap="square" lIns="273600" tIns="360000" rIns="273600" bIns="64008" numCol="1" spcCol="1270" rtlCol="0" anchor="t" anchorCtr="0">
            <a:noAutofit/>
          </a:bodyPr>
          <a:lstStyle/>
          <a:p>
            <a:pPr marL="57150" indent="-57150" algn="l" defTabSz="400050">
              <a:lnSpc>
                <a:spcPct val="90000"/>
              </a:lnSpc>
              <a:spcBef>
                <a:spcPct val="0"/>
              </a:spcBef>
              <a:spcAft>
                <a:spcPct val="15000"/>
              </a:spcAft>
              <a:buChar char="••"/>
            </a:pPr>
            <a:endParaRPr lang="fr-FR" sz="1600" kern="1200" dirty="0" smtClean="0">
              <a:sym typeface="Arial"/>
            </a:endParaRPr>
          </a:p>
        </p:txBody>
      </p:sp>
      <p:sp>
        <p:nvSpPr>
          <p:cNvPr id="19" name="Rectangle à coins arrondis 18"/>
          <p:cNvSpPr/>
          <p:nvPr/>
        </p:nvSpPr>
        <p:spPr>
          <a:xfrm>
            <a:off x="4921703" y="5326380"/>
            <a:ext cx="3090727" cy="178693"/>
          </a:xfrm>
          <a:prstGeom prst="roundRect">
            <a:avLst/>
          </a:prstGeom>
          <a:noFill/>
          <a:ln>
            <a:solidFill>
              <a:srgbClr val="C00000"/>
            </a:solidFill>
          </a:ln>
        </p:spPr>
        <p:style>
          <a:lnRef idx="2">
            <a:schemeClr val="accent3"/>
          </a:lnRef>
          <a:fillRef idx="1">
            <a:schemeClr val="lt1"/>
          </a:fillRef>
          <a:effectRef idx="0">
            <a:schemeClr val="accent3"/>
          </a:effectRef>
          <a:fontRef idx="minor">
            <a:schemeClr val="dk1"/>
          </a:fontRef>
        </p:style>
        <p:txBody>
          <a:bodyPr spcFirstLastPara="0" vert="horz" wrap="square" lIns="273600" tIns="360000" rIns="273600" bIns="64008" numCol="1" spcCol="1270" rtlCol="0" anchor="t" anchorCtr="0">
            <a:noAutofit/>
          </a:bodyPr>
          <a:lstStyle/>
          <a:p>
            <a:pPr marL="57150" indent="-57150" algn="l" defTabSz="400050">
              <a:lnSpc>
                <a:spcPct val="90000"/>
              </a:lnSpc>
              <a:spcBef>
                <a:spcPct val="0"/>
              </a:spcBef>
              <a:spcAft>
                <a:spcPct val="15000"/>
              </a:spcAft>
              <a:buChar char="••"/>
            </a:pPr>
            <a:endParaRPr lang="fr-FR" sz="1600" kern="1200" dirty="0" smtClean="0">
              <a:sym typeface="Arial"/>
            </a:endParaRPr>
          </a:p>
        </p:txBody>
      </p:sp>
      <p:sp>
        <p:nvSpPr>
          <p:cNvPr id="20" name="ZoneTexte 19"/>
          <p:cNvSpPr txBox="1"/>
          <p:nvPr/>
        </p:nvSpPr>
        <p:spPr>
          <a:xfrm>
            <a:off x="571500" y="5661828"/>
            <a:ext cx="3917949" cy="307777"/>
          </a:xfrm>
          <a:prstGeom prst="rect">
            <a:avLst/>
          </a:prstGeom>
          <a:noFill/>
        </p:spPr>
        <p:txBody>
          <a:bodyPr wrap="square" rtlCol="0">
            <a:spAutoFit/>
          </a:bodyPr>
          <a:lstStyle/>
          <a:p>
            <a:r>
              <a:rPr lang="en-US" dirty="0" smtClean="0"/>
              <a:t>(</a:t>
            </a:r>
            <a:r>
              <a:rPr lang="en-US" dirty="0" err="1" smtClean="0"/>
              <a:t>Smale</a:t>
            </a:r>
            <a:r>
              <a:rPr lang="en-US" dirty="0" smtClean="0"/>
              <a:t>, </a:t>
            </a:r>
            <a:r>
              <a:rPr lang="en-US" dirty="0" err="1" smtClean="0"/>
              <a:t>Unsworth</a:t>
            </a:r>
            <a:r>
              <a:rPr lang="en-US" dirty="0" smtClean="0"/>
              <a:t>, </a:t>
            </a:r>
            <a:r>
              <a:rPr lang="en-US" dirty="0" err="1" smtClean="0"/>
              <a:t>Denyer</a:t>
            </a:r>
            <a:r>
              <a:rPr lang="en-US" dirty="0" smtClean="0"/>
              <a:t>, &amp; Barr, 2018)</a:t>
            </a:r>
            <a:endParaRPr lang="fr-FR" dirty="0"/>
          </a:p>
        </p:txBody>
      </p:sp>
    </p:spTree>
    <p:extLst>
      <p:ext uri="{BB962C8B-B14F-4D97-AF65-F5344CB8AC3E}">
        <p14:creationId xmlns:p14="http://schemas.microsoft.com/office/powerpoint/2010/main" val="24070423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smtClean="0"/>
              <a:t>Changement de pratiques ?</a:t>
            </a:r>
            <a:br>
              <a:rPr lang="fr-FR" dirty="0" smtClean="0"/>
            </a:br>
            <a:r>
              <a:rPr lang="fr-FR" dirty="0" smtClean="0"/>
              <a:t>plus culturel que technologique…</a:t>
            </a:r>
            <a:endParaRPr lang="fr-FR" dirty="0"/>
          </a:p>
        </p:txBody>
      </p:sp>
      <p:sp>
        <p:nvSpPr>
          <p:cNvPr id="4" name="Espace réservé du pied de page 3"/>
          <p:cNvSpPr>
            <a:spLocks noGrp="1"/>
          </p:cNvSpPr>
          <p:nvPr>
            <p:ph type="ftr" sz="quarter" idx="11"/>
          </p:nvPr>
        </p:nvSpPr>
        <p:spPr/>
        <p:txBody>
          <a:bodyPr/>
          <a:lstStyle/>
          <a:p>
            <a:r>
              <a:rPr lang="fr-FR" smtClean="0"/>
              <a:t>Les plans de gestion de données -  S. Cocaud et D. L'Hostis, INRA. URFIST Paris - 05 avril 2019</a:t>
            </a:r>
            <a:endParaRPr lang="fr-FR"/>
          </a:p>
        </p:txBody>
      </p:sp>
      <p:sp>
        <p:nvSpPr>
          <p:cNvPr id="5" name="Espace réservé du numéro de diapositive 4"/>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81</a:t>
            </a:fld>
            <a:endParaRPr lang="fr-FR" sz="1200" b="1" i="0" u="none" strike="noStrike" cap="none">
              <a:solidFill>
                <a:schemeClr val="lt1"/>
              </a:solidFill>
              <a:latin typeface="Arial"/>
              <a:ea typeface="Arial"/>
              <a:cs typeface="Arial"/>
              <a:sym typeface="Arial"/>
            </a:endParaRPr>
          </a:p>
        </p:txBody>
      </p:sp>
      <p:pic>
        <p:nvPicPr>
          <p:cNvPr id="2" name="Image 1"/>
          <p:cNvPicPr>
            <a:picLocks noChangeAspect="1"/>
          </p:cNvPicPr>
          <p:nvPr/>
        </p:nvPicPr>
        <p:blipFill rotWithShape="1">
          <a:blip r:embed="rId3"/>
          <a:srcRect r="2465"/>
          <a:stretch/>
        </p:blipFill>
        <p:spPr>
          <a:xfrm>
            <a:off x="3101264" y="1490214"/>
            <a:ext cx="5910568" cy="4365114"/>
          </a:xfrm>
          <a:prstGeom prst="rect">
            <a:avLst/>
          </a:prstGeom>
        </p:spPr>
      </p:pic>
      <p:sp>
        <p:nvSpPr>
          <p:cNvPr id="9" name="Rectangle 8"/>
          <p:cNvSpPr/>
          <p:nvPr/>
        </p:nvSpPr>
        <p:spPr>
          <a:xfrm>
            <a:off x="202006" y="1935666"/>
            <a:ext cx="3150606" cy="3108543"/>
          </a:xfrm>
          <a:prstGeom prst="rect">
            <a:avLst/>
          </a:prstGeom>
        </p:spPr>
        <p:txBody>
          <a:bodyPr wrap="square">
            <a:spAutoFit/>
          </a:bodyPr>
          <a:lstStyle/>
          <a:p>
            <a:r>
              <a:rPr lang="en-US" dirty="0" smtClean="0"/>
              <a:t>Billet de blog LSE – 14/11/18</a:t>
            </a:r>
          </a:p>
          <a:p>
            <a:endParaRPr lang="en-US" b="1" dirty="0" smtClean="0"/>
          </a:p>
          <a:p>
            <a:r>
              <a:rPr lang="en-US" b="1" dirty="0" smtClean="0"/>
              <a:t>“</a:t>
            </a:r>
            <a:r>
              <a:rPr lang="en-US" b="1" i="1" dirty="0" smtClean="0"/>
              <a:t>The </a:t>
            </a:r>
            <a:r>
              <a:rPr lang="en-US" b="1" i="1" dirty="0"/>
              <a:t>main obstacles to better research data management and</a:t>
            </a:r>
          </a:p>
          <a:p>
            <a:r>
              <a:rPr lang="en-US" b="1" i="1" dirty="0"/>
              <a:t>sharing are </a:t>
            </a:r>
            <a:r>
              <a:rPr lang="en-US" b="1" i="1" dirty="0" smtClean="0"/>
              <a:t>cultural</a:t>
            </a:r>
            <a:r>
              <a:rPr lang="en-US" b="1" dirty="0" smtClean="0"/>
              <a:t>”</a:t>
            </a:r>
          </a:p>
          <a:p>
            <a:endParaRPr lang="en-US" b="1" dirty="0"/>
          </a:p>
          <a:p>
            <a:r>
              <a:rPr lang="en-US" b="1" dirty="0" smtClean="0"/>
              <a:t>“</a:t>
            </a:r>
            <a:r>
              <a:rPr lang="en-US" b="1" i="1" dirty="0" smtClean="0"/>
              <a:t>the </a:t>
            </a:r>
            <a:r>
              <a:rPr lang="en-US" b="1" i="1" dirty="0"/>
              <a:t>main obstacles preventing people from using existing institutional tools and infrastructure are cultural – data management is not embedded in researchers’ everyday </a:t>
            </a:r>
            <a:r>
              <a:rPr lang="en-US" b="1" i="1" dirty="0" smtClean="0"/>
              <a:t>practice</a:t>
            </a:r>
            <a:r>
              <a:rPr lang="en-US" b="1" dirty="0" smtClean="0"/>
              <a:t>”</a:t>
            </a:r>
          </a:p>
          <a:p>
            <a:endParaRPr lang="en-US" dirty="0"/>
          </a:p>
          <a:p>
            <a:r>
              <a:rPr lang="en-US" dirty="0" smtClean="0"/>
              <a:t>(</a:t>
            </a:r>
            <a:r>
              <a:rPr lang="en-US" dirty="0" err="1" smtClean="0"/>
              <a:t>Teperek</a:t>
            </a:r>
            <a:r>
              <a:rPr lang="en-US" dirty="0" smtClean="0"/>
              <a:t> &amp; Dunning, 2018)</a:t>
            </a:r>
          </a:p>
        </p:txBody>
      </p:sp>
      <p:sp>
        <p:nvSpPr>
          <p:cNvPr id="6" name="Rectangle 5"/>
          <p:cNvSpPr/>
          <p:nvPr/>
        </p:nvSpPr>
        <p:spPr>
          <a:xfrm>
            <a:off x="3770548" y="5951950"/>
            <a:ext cx="5373452" cy="261610"/>
          </a:xfrm>
          <a:prstGeom prst="rect">
            <a:avLst/>
          </a:prstGeom>
        </p:spPr>
        <p:txBody>
          <a:bodyPr wrap="square">
            <a:spAutoFit/>
          </a:bodyPr>
          <a:lstStyle/>
          <a:p>
            <a:r>
              <a:rPr lang="fr-FR" sz="1100" dirty="0">
                <a:hlinkClick r:id="rId4"/>
              </a:rPr>
              <a:t>https://twitter.com/ScientificData/status/1062663544481681408</a:t>
            </a:r>
            <a:endParaRPr lang="fr-FR" sz="1100" dirty="0"/>
          </a:p>
        </p:txBody>
      </p:sp>
    </p:spTree>
    <p:extLst>
      <p:ext uri="{BB962C8B-B14F-4D97-AF65-F5344CB8AC3E}">
        <p14:creationId xmlns:p14="http://schemas.microsoft.com/office/powerpoint/2010/main" val="25437292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fr-FR" smtClean="0"/>
              <a:t>Les plans de gestion de données -  S. Cocaud et D. L'Hostis, INRA. URFIST Paris - 05 avril 2019</a:t>
            </a:r>
            <a:endParaRPr lang="fr-FR"/>
          </a:p>
        </p:txBody>
      </p:sp>
      <p:sp>
        <p:nvSpPr>
          <p:cNvPr id="5" name="Espace réservé du numéro de diapositive 4"/>
          <p:cNvSpPr>
            <a:spLocks noGrp="1"/>
          </p:cNvSpPr>
          <p:nvPr>
            <p:ph type="sldNum" sz="quarter" idx="12"/>
          </p:nvPr>
        </p:nvSpPr>
        <p:spPr/>
        <p:txBody>
          <a:bodyPr/>
          <a:lstStyle/>
          <a:p>
            <a:fld id="{FDBC492A-54F5-4F6A-B0E4-07DED51B11E7}" type="slidenum">
              <a:rPr lang="fr-FR" smtClean="0"/>
              <a:t>82</a:t>
            </a:fld>
            <a:endParaRPr lang="fr-FR"/>
          </a:p>
        </p:txBody>
      </p:sp>
      <p:sp>
        <p:nvSpPr>
          <p:cNvPr id="3" name="Titre 2"/>
          <p:cNvSpPr>
            <a:spLocks noGrp="1"/>
          </p:cNvSpPr>
          <p:nvPr>
            <p:ph type="ctrTitle"/>
          </p:nvPr>
        </p:nvSpPr>
        <p:spPr/>
        <p:txBody>
          <a:bodyPr/>
          <a:lstStyle/>
          <a:p>
            <a:r>
              <a:rPr lang="fr-FR" dirty="0" smtClean="0"/>
              <a:t>Evaluation des PGD</a:t>
            </a:r>
            <a:endParaRPr lang="fr-FR" dirty="0"/>
          </a:p>
        </p:txBody>
      </p:sp>
      <p:sp>
        <p:nvSpPr>
          <p:cNvPr id="2" name="Sous-titre 1"/>
          <p:cNvSpPr>
            <a:spLocks noGrp="1"/>
          </p:cNvSpPr>
          <p:nvPr>
            <p:ph type="subTitle" idx="1"/>
          </p:nvPr>
        </p:nvSpPr>
        <p:spPr/>
        <p:txBody>
          <a:bodyPr/>
          <a:lstStyle/>
          <a:p>
            <a:r>
              <a:rPr lang="fr-FR" b="0" dirty="0"/>
              <a:t>Résultats d’enquêtes, </a:t>
            </a:r>
            <a:r>
              <a:rPr lang="fr-FR" b="0" dirty="0" smtClean="0"/>
              <a:t>retours </a:t>
            </a:r>
            <a:r>
              <a:rPr lang="fr-FR" b="0" dirty="0"/>
              <a:t>d’expériences</a:t>
            </a:r>
          </a:p>
          <a:p>
            <a:endParaRPr lang="fr-FR" dirty="0"/>
          </a:p>
        </p:txBody>
      </p:sp>
    </p:spTree>
    <p:extLst>
      <p:ext uri="{BB962C8B-B14F-4D97-AF65-F5344CB8AC3E}">
        <p14:creationId xmlns:p14="http://schemas.microsoft.com/office/powerpoint/2010/main" val="189944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dirty="0" smtClean="0"/>
              <a:t>Le travail de relecture d’un PGD</a:t>
            </a:r>
            <a:endParaRPr lang="fr-FR" dirty="0"/>
          </a:p>
        </p:txBody>
      </p:sp>
      <p:sp>
        <p:nvSpPr>
          <p:cNvPr id="3" name="Espace réservé du pied de page 2"/>
          <p:cNvSpPr>
            <a:spLocks noGrp="1"/>
          </p:cNvSpPr>
          <p:nvPr>
            <p:ph type="ftr" sz="quarter" idx="11"/>
          </p:nvPr>
        </p:nvSpPr>
        <p:spPr/>
        <p:txBody>
          <a:bodyPr/>
          <a:lstStyle/>
          <a:p>
            <a:r>
              <a:rPr lang="fr-FR" smtClean="0"/>
              <a:t>Les plans de gestion de données -  S. Cocaud et D. L'Hostis, INRA. URFIST Paris - 05 avril 2019</a:t>
            </a:r>
            <a:endParaRPr lang="fr-FR"/>
          </a:p>
        </p:txBody>
      </p:sp>
      <p:sp>
        <p:nvSpPr>
          <p:cNvPr id="4" name="Espace réservé du numéro de diapositive 3"/>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smtClean="0">
                <a:solidFill>
                  <a:schemeClr val="lt1"/>
                </a:solidFill>
                <a:latin typeface="Arial"/>
                <a:ea typeface="Arial"/>
                <a:cs typeface="Arial"/>
                <a:sym typeface="Arial"/>
              </a:rPr>
              <a:t>83</a:t>
            </a:fld>
            <a:endParaRPr lang="fr-FR" sz="1200" b="1" i="0">
              <a:solidFill>
                <a:schemeClr val="lt1"/>
              </a:solidFill>
              <a:latin typeface="Arial"/>
              <a:ea typeface="Arial"/>
              <a:cs typeface="Arial"/>
              <a:sym typeface="Arial"/>
            </a:endParaRPr>
          </a:p>
        </p:txBody>
      </p:sp>
      <p:pic>
        <p:nvPicPr>
          <p:cNvPr id="7" name="Image 6"/>
          <p:cNvPicPr>
            <a:picLocks noChangeAspect="1"/>
          </p:cNvPicPr>
          <p:nvPr/>
        </p:nvPicPr>
        <p:blipFill>
          <a:blip r:embed="rId2"/>
          <a:stretch>
            <a:fillRect/>
          </a:stretch>
        </p:blipFill>
        <p:spPr>
          <a:xfrm>
            <a:off x="356461" y="1045958"/>
            <a:ext cx="4541526" cy="2824561"/>
          </a:xfrm>
          <a:prstGeom prst="rect">
            <a:avLst/>
          </a:prstGeom>
          <a:ln>
            <a:solidFill>
              <a:schemeClr val="accent1"/>
            </a:solidFill>
          </a:ln>
        </p:spPr>
      </p:pic>
      <p:sp>
        <p:nvSpPr>
          <p:cNvPr id="8" name="ZoneTexte 7"/>
          <p:cNvSpPr txBox="1"/>
          <p:nvPr/>
        </p:nvSpPr>
        <p:spPr>
          <a:xfrm>
            <a:off x="356461" y="3980530"/>
            <a:ext cx="4006312" cy="738664"/>
          </a:xfrm>
          <a:prstGeom prst="rect">
            <a:avLst/>
          </a:prstGeom>
          <a:noFill/>
        </p:spPr>
        <p:txBody>
          <a:bodyPr wrap="square" rtlCol="0">
            <a:spAutoFit/>
          </a:bodyPr>
          <a:lstStyle/>
          <a:p>
            <a:r>
              <a:rPr lang="fr-FR" dirty="0" smtClean="0"/>
              <a:t>Majorité des relecteurs (60 répondants) : </a:t>
            </a:r>
            <a:br>
              <a:rPr lang="fr-FR" dirty="0" smtClean="0"/>
            </a:br>
            <a:r>
              <a:rPr lang="fr-FR" dirty="0" smtClean="0"/>
              <a:t>entre 30 et 90 mn</a:t>
            </a:r>
          </a:p>
          <a:p>
            <a:r>
              <a:rPr lang="fr-FR" dirty="0" smtClean="0"/>
              <a:t>(</a:t>
            </a:r>
            <a:r>
              <a:rPr lang="fr-FR" dirty="0" err="1" smtClean="0"/>
              <a:t>Grootveld</a:t>
            </a:r>
            <a:r>
              <a:rPr lang="fr-FR" dirty="0" smtClean="0"/>
              <a:t> &amp; Van </a:t>
            </a:r>
            <a:r>
              <a:rPr lang="fr-FR" dirty="0" err="1" smtClean="0"/>
              <a:t>Selm</a:t>
            </a:r>
            <a:r>
              <a:rPr lang="fr-FR" dirty="0" smtClean="0"/>
              <a:t>, 2017) </a:t>
            </a:r>
            <a:endParaRPr lang="fr-FR" dirty="0"/>
          </a:p>
        </p:txBody>
      </p:sp>
      <p:pic>
        <p:nvPicPr>
          <p:cNvPr id="9" name="Image 8"/>
          <p:cNvPicPr>
            <a:picLocks noChangeAspect="1"/>
          </p:cNvPicPr>
          <p:nvPr/>
        </p:nvPicPr>
        <p:blipFill>
          <a:blip r:embed="rId3"/>
          <a:stretch>
            <a:fillRect/>
          </a:stretch>
        </p:blipFill>
        <p:spPr>
          <a:xfrm>
            <a:off x="4572000" y="2624396"/>
            <a:ext cx="4353480" cy="3015465"/>
          </a:xfrm>
          <a:prstGeom prst="rect">
            <a:avLst/>
          </a:prstGeom>
          <a:ln>
            <a:solidFill>
              <a:schemeClr val="accent1"/>
            </a:solidFill>
          </a:ln>
        </p:spPr>
      </p:pic>
      <p:sp>
        <p:nvSpPr>
          <p:cNvPr id="10" name="ZoneTexte 9"/>
          <p:cNvSpPr txBox="1"/>
          <p:nvPr/>
        </p:nvSpPr>
        <p:spPr>
          <a:xfrm>
            <a:off x="4572000" y="5723119"/>
            <a:ext cx="4006312" cy="523220"/>
          </a:xfrm>
          <a:prstGeom prst="rect">
            <a:avLst/>
          </a:prstGeom>
          <a:noFill/>
        </p:spPr>
        <p:txBody>
          <a:bodyPr wrap="square" rtlCol="0">
            <a:spAutoFit/>
          </a:bodyPr>
          <a:lstStyle/>
          <a:p>
            <a:r>
              <a:rPr lang="fr-FR" dirty="0" smtClean="0"/>
              <a:t>(Jones, </a:t>
            </a:r>
            <a:r>
              <a:rPr lang="fr-FR" dirty="0" err="1" smtClean="0"/>
              <a:t>Leenarts</a:t>
            </a:r>
            <a:r>
              <a:rPr lang="fr-FR" dirty="0" smtClean="0"/>
              <a:t>, </a:t>
            </a:r>
            <a:r>
              <a:rPr lang="fr-FR" dirty="0" err="1" smtClean="0"/>
              <a:t>Grootveld</a:t>
            </a:r>
            <a:r>
              <a:rPr lang="fr-FR" dirty="0" smtClean="0"/>
              <a:t>, Fankhauser, &amp; Hermans, 2018)</a:t>
            </a:r>
            <a:endParaRPr lang="fr-FR" dirty="0"/>
          </a:p>
        </p:txBody>
      </p:sp>
    </p:spTree>
    <p:extLst>
      <p:ext uri="{BB962C8B-B14F-4D97-AF65-F5344CB8AC3E}">
        <p14:creationId xmlns:p14="http://schemas.microsoft.com/office/powerpoint/2010/main" val="236421825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6"/>
          <p:cNvSpPr>
            <a:spLocks noGrp="1"/>
          </p:cNvSpPr>
          <p:nvPr>
            <p:ph idx="1"/>
          </p:nvPr>
        </p:nvSpPr>
        <p:spPr>
          <a:xfrm>
            <a:off x="457200" y="1600200"/>
            <a:ext cx="4659745" cy="4525963"/>
          </a:xfrm>
        </p:spPr>
        <p:txBody>
          <a:bodyPr>
            <a:normAutofit/>
          </a:bodyPr>
          <a:lstStyle/>
          <a:p>
            <a:r>
              <a:rPr lang="fr-FR" sz="2400" dirty="0"/>
              <a:t>Qualités d’un </a:t>
            </a:r>
            <a:r>
              <a:rPr lang="fr-FR" sz="2400" dirty="0" smtClean="0"/>
              <a:t>« bon PGD »</a:t>
            </a:r>
          </a:p>
          <a:p>
            <a:pPr marL="495300" lvl="1">
              <a:buFontTx/>
              <a:buChar char="-"/>
            </a:pPr>
            <a:r>
              <a:rPr lang="fr-FR" sz="1800" dirty="0"/>
              <a:t>Éléments clés </a:t>
            </a:r>
            <a:r>
              <a:rPr lang="fr-FR" sz="1800" dirty="0" smtClean="0"/>
              <a:t>présents et bien rédigés</a:t>
            </a:r>
            <a:endParaRPr lang="fr-FR" sz="1800" dirty="0"/>
          </a:p>
          <a:p>
            <a:pPr marL="495300" lvl="1">
              <a:buFontTx/>
              <a:buChar char="-"/>
            </a:pPr>
            <a:r>
              <a:rPr lang="fr-FR" sz="1800" dirty="0"/>
              <a:t>Information suffisamment spécifique</a:t>
            </a:r>
          </a:p>
          <a:p>
            <a:pPr marL="495300" lvl="1">
              <a:buFontTx/>
              <a:buChar char="-"/>
            </a:pPr>
            <a:r>
              <a:rPr lang="fr-FR" sz="1800" dirty="0"/>
              <a:t>Décisions justifiées</a:t>
            </a:r>
          </a:p>
          <a:p>
            <a:pPr marL="495300" lvl="1">
              <a:buFontTx/>
              <a:buChar char="-"/>
            </a:pPr>
            <a:r>
              <a:rPr lang="fr-FR" sz="1800" dirty="0"/>
              <a:t>Rédaction facilitant le travail du relecteur</a:t>
            </a:r>
          </a:p>
          <a:p>
            <a:pPr marL="0" indent="0">
              <a:buNone/>
            </a:pPr>
            <a:endParaRPr lang="fr-FR" sz="2900" dirty="0">
              <a:latin typeface="Arial" panose="020B0604020202020204" pitchFamily="34" charset="0"/>
              <a:cs typeface="Arial" panose="020B0604020202020204" pitchFamily="34" charset="0"/>
            </a:endParaRPr>
          </a:p>
          <a:p>
            <a:pPr marL="0" indent="0">
              <a:buNone/>
            </a:pPr>
            <a:endParaRPr lang="fr-FR" b="0" dirty="0">
              <a:solidFill>
                <a:schemeClr val="dk1"/>
              </a:solidFill>
              <a:latin typeface="Calibri"/>
              <a:ea typeface="Calibri"/>
              <a:cs typeface="Calibri"/>
              <a:sym typeface="Calibri"/>
            </a:endParaRPr>
          </a:p>
          <a:p>
            <a:endParaRPr lang="fr-FR" dirty="0"/>
          </a:p>
          <a:p>
            <a:pPr marL="285750">
              <a:buFontTx/>
              <a:buChar char="-"/>
            </a:pPr>
            <a:endParaRPr lang="fr-FR" sz="1600" dirty="0"/>
          </a:p>
          <a:p>
            <a:endParaRPr lang="fr-FR" dirty="0"/>
          </a:p>
        </p:txBody>
      </p:sp>
      <p:sp>
        <p:nvSpPr>
          <p:cNvPr id="6" name="Titre 5"/>
          <p:cNvSpPr>
            <a:spLocks noGrp="1"/>
          </p:cNvSpPr>
          <p:nvPr>
            <p:ph type="title"/>
          </p:nvPr>
        </p:nvSpPr>
        <p:spPr/>
        <p:txBody>
          <a:bodyPr/>
          <a:lstStyle/>
          <a:p>
            <a:r>
              <a:rPr lang="fr-FR" dirty="0" smtClean="0"/>
              <a:t>Des processus d’évaluation variés selon les financeurs</a:t>
            </a:r>
            <a:endParaRPr lang="fr-FR" dirty="0"/>
          </a:p>
        </p:txBody>
      </p:sp>
      <p:sp>
        <p:nvSpPr>
          <p:cNvPr id="2" name="Espace réservé du pied de page 1"/>
          <p:cNvSpPr>
            <a:spLocks noGrp="1"/>
          </p:cNvSpPr>
          <p:nvPr>
            <p:ph type="ftr" sz="quarter" idx="11"/>
          </p:nvPr>
        </p:nvSpPr>
        <p:spPr/>
        <p:txBody>
          <a:bodyPr/>
          <a:lstStyle/>
          <a:p>
            <a:r>
              <a:rPr lang="fr-FR" smtClean="0"/>
              <a:t>Les plans de gestion de données -  S. Cocaud et D. L'Hostis, INRA. URFIST Paris - 05 avril 2019</a:t>
            </a:r>
            <a:endParaRPr lang="fr-FR"/>
          </a:p>
        </p:txBody>
      </p:sp>
      <p:sp>
        <p:nvSpPr>
          <p:cNvPr id="3" name="Espace réservé du numéro de diapositive 2"/>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84</a:t>
            </a:fld>
            <a:endParaRPr lang="fr-FR" sz="1200" b="1" i="0" u="none" strike="noStrike" cap="none">
              <a:solidFill>
                <a:schemeClr val="lt1"/>
              </a:solidFill>
              <a:latin typeface="Arial"/>
              <a:ea typeface="Arial"/>
              <a:cs typeface="Arial"/>
              <a:sym typeface="Arial"/>
            </a:endParaRPr>
          </a:p>
        </p:txBody>
      </p:sp>
      <p:pic>
        <p:nvPicPr>
          <p:cNvPr id="9" name="Image 8"/>
          <p:cNvPicPr>
            <a:picLocks noChangeAspect="1"/>
          </p:cNvPicPr>
          <p:nvPr/>
        </p:nvPicPr>
        <p:blipFill>
          <a:blip r:embed="rId3"/>
          <a:stretch>
            <a:fillRect/>
          </a:stretch>
        </p:blipFill>
        <p:spPr>
          <a:xfrm>
            <a:off x="5276027" y="1679160"/>
            <a:ext cx="3410772" cy="2529145"/>
          </a:xfrm>
          <a:prstGeom prst="rect">
            <a:avLst/>
          </a:prstGeom>
          <a:ln>
            <a:solidFill>
              <a:schemeClr val="accent1"/>
            </a:solidFill>
          </a:ln>
        </p:spPr>
      </p:pic>
      <p:sp>
        <p:nvSpPr>
          <p:cNvPr id="10" name="ZoneTexte 9"/>
          <p:cNvSpPr txBox="1"/>
          <p:nvPr/>
        </p:nvSpPr>
        <p:spPr>
          <a:xfrm>
            <a:off x="1062244" y="4571803"/>
            <a:ext cx="4728955" cy="1815882"/>
          </a:xfrm>
          <a:prstGeom prst="rect">
            <a:avLst/>
          </a:prstGeom>
          <a:noFill/>
        </p:spPr>
        <p:txBody>
          <a:bodyPr wrap="square" rtlCol="0">
            <a:spAutoFit/>
          </a:bodyPr>
          <a:lstStyle/>
          <a:p>
            <a:r>
              <a:rPr lang="fr-FR" dirty="0" smtClean="0"/>
              <a:t>(Jones, 2017)</a:t>
            </a:r>
            <a:br>
              <a:rPr lang="fr-FR" dirty="0" smtClean="0"/>
            </a:br>
            <a:r>
              <a:rPr lang="en-US" dirty="0"/>
              <a:t>Developing and </a:t>
            </a:r>
            <a:r>
              <a:rPr lang="en-US" dirty="0" err="1"/>
              <a:t>Rewiewing</a:t>
            </a:r>
            <a:r>
              <a:rPr lang="en-US" dirty="0"/>
              <a:t> Data Management Plans</a:t>
            </a:r>
            <a:r>
              <a:rPr lang="fr-FR" dirty="0" smtClean="0"/>
              <a:t/>
            </a:r>
            <a:br>
              <a:rPr lang="fr-FR" dirty="0" smtClean="0"/>
            </a:br>
            <a:r>
              <a:rPr lang="en-US" i="1" kern="1200" dirty="0" smtClean="0">
                <a:solidFill>
                  <a:schemeClr val="dk1"/>
                </a:solidFill>
                <a:latin typeface="Calibri"/>
                <a:ea typeface="Calibri"/>
                <a:cs typeface="Calibri"/>
                <a:sym typeface="Calibri"/>
                <a:hlinkClick r:id="rId4"/>
              </a:rPr>
              <a:t>www.dcc.ac.uk/webfm_send/2384</a:t>
            </a:r>
            <a:endParaRPr lang="en-US" i="1" kern="1200" dirty="0" smtClean="0">
              <a:solidFill>
                <a:schemeClr val="dk1"/>
              </a:solidFill>
              <a:latin typeface="Calibri"/>
              <a:ea typeface="Calibri"/>
              <a:cs typeface="Calibri"/>
              <a:sym typeface="Calibri"/>
            </a:endParaRPr>
          </a:p>
          <a:p>
            <a:endParaRPr lang="en-US" i="1" kern="1200" dirty="0">
              <a:solidFill>
                <a:schemeClr val="dk1"/>
              </a:solidFill>
              <a:latin typeface="Calibri"/>
              <a:ea typeface="Calibri"/>
              <a:cs typeface="Calibri"/>
              <a:sym typeface="Calibri"/>
            </a:endParaRPr>
          </a:p>
          <a:p>
            <a:r>
              <a:rPr lang="en-US" kern="1200" dirty="0" smtClean="0">
                <a:solidFill>
                  <a:schemeClr val="dk1"/>
                </a:solidFill>
                <a:latin typeface="Calibri"/>
                <a:ea typeface="Calibri"/>
                <a:cs typeface="Calibri"/>
                <a:sym typeface="Calibri"/>
              </a:rPr>
              <a:t>(</a:t>
            </a:r>
            <a:r>
              <a:rPr lang="en-US" kern="1200" dirty="0" err="1" smtClean="0">
                <a:solidFill>
                  <a:schemeClr val="dk1"/>
                </a:solidFill>
                <a:latin typeface="Calibri"/>
                <a:ea typeface="Calibri"/>
                <a:cs typeface="Calibri"/>
                <a:sym typeface="Calibri"/>
              </a:rPr>
              <a:t>Grootveld</a:t>
            </a:r>
            <a:r>
              <a:rPr lang="en-US" kern="1200" dirty="0" smtClean="0">
                <a:solidFill>
                  <a:schemeClr val="dk1"/>
                </a:solidFill>
                <a:latin typeface="Calibri"/>
                <a:ea typeface="Calibri"/>
                <a:cs typeface="Calibri"/>
                <a:sym typeface="Calibri"/>
              </a:rPr>
              <a:t> &amp; </a:t>
            </a:r>
            <a:r>
              <a:rPr lang="en-US" kern="1200" dirty="0" err="1" smtClean="0">
                <a:solidFill>
                  <a:schemeClr val="dk1"/>
                </a:solidFill>
                <a:latin typeface="Calibri"/>
                <a:ea typeface="Calibri"/>
                <a:cs typeface="Calibri"/>
                <a:sym typeface="Calibri"/>
              </a:rPr>
              <a:t>Leenarts</a:t>
            </a:r>
            <a:r>
              <a:rPr lang="en-US" kern="1200" dirty="0" smtClean="0">
                <a:solidFill>
                  <a:schemeClr val="dk1"/>
                </a:solidFill>
                <a:latin typeface="Calibri"/>
                <a:ea typeface="Calibri"/>
                <a:cs typeface="Calibri"/>
                <a:sym typeface="Calibri"/>
              </a:rPr>
              <a:t>, 2018)</a:t>
            </a:r>
            <a:br>
              <a:rPr lang="en-US" kern="1200" dirty="0" smtClean="0">
                <a:solidFill>
                  <a:schemeClr val="dk1"/>
                </a:solidFill>
                <a:latin typeface="Calibri"/>
                <a:ea typeface="Calibri"/>
                <a:cs typeface="Calibri"/>
                <a:sym typeface="Calibri"/>
              </a:rPr>
            </a:br>
            <a:r>
              <a:rPr lang="en-US" dirty="0"/>
              <a:t>Why is this a good DMP ?</a:t>
            </a:r>
            <a:endParaRPr lang="en-US" kern="1200" dirty="0" smtClean="0">
              <a:solidFill>
                <a:schemeClr val="dk1"/>
              </a:solidFill>
              <a:latin typeface="Calibri"/>
              <a:ea typeface="Calibri"/>
              <a:cs typeface="Calibri"/>
              <a:sym typeface="Calibri"/>
            </a:endParaRPr>
          </a:p>
          <a:p>
            <a:endParaRPr lang="en-US" i="1" kern="1200" dirty="0">
              <a:solidFill>
                <a:schemeClr val="dk1"/>
              </a:solidFill>
              <a:latin typeface="Calibri"/>
              <a:ea typeface="Calibri"/>
              <a:cs typeface="Calibri"/>
              <a:sym typeface="Calibri"/>
            </a:endParaRPr>
          </a:p>
          <a:p>
            <a:endParaRPr lang="fr-FR" dirty="0"/>
          </a:p>
        </p:txBody>
      </p:sp>
    </p:spTree>
    <p:extLst>
      <p:ext uri="{BB962C8B-B14F-4D97-AF65-F5344CB8AC3E}">
        <p14:creationId xmlns:p14="http://schemas.microsoft.com/office/powerpoint/2010/main" val="321534895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smtClean="0"/>
              <a:t>Attentes des financeurs</a:t>
            </a:r>
            <a:endParaRPr lang="fr-FR" dirty="0"/>
          </a:p>
        </p:txBody>
      </p:sp>
      <p:sp>
        <p:nvSpPr>
          <p:cNvPr id="4" name="Espace réservé du pied de page 3"/>
          <p:cNvSpPr>
            <a:spLocks noGrp="1"/>
          </p:cNvSpPr>
          <p:nvPr>
            <p:ph type="ftr" sz="quarter" idx="11"/>
          </p:nvPr>
        </p:nvSpPr>
        <p:spPr/>
        <p:txBody>
          <a:bodyPr/>
          <a:lstStyle/>
          <a:p>
            <a:r>
              <a:rPr lang="fr-FR" smtClean="0"/>
              <a:t>Les plans de gestion de données -  S. Cocaud et D. L'Hostis, INRA. URFIST Paris - 05 avril 2019</a:t>
            </a:r>
            <a:endParaRPr lang="fr-FR"/>
          </a:p>
        </p:txBody>
      </p:sp>
      <p:sp>
        <p:nvSpPr>
          <p:cNvPr id="5" name="Espace réservé du numéro de diapositive 4"/>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85</a:t>
            </a:fld>
            <a:endParaRPr lang="fr-FR" sz="1200" b="1" i="0" u="none" strike="noStrike" cap="none">
              <a:solidFill>
                <a:schemeClr val="lt1"/>
              </a:solidFill>
              <a:latin typeface="Arial"/>
              <a:ea typeface="Arial"/>
              <a:cs typeface="Arial"/>
              <a:sym typeface="Arial"/>
            </a:endParaRPr>
          </a:p>
        </p:txBody>
      </p:sp>
      <p:pic>
        <p:nvPicPr>
          <p:cNvPr id="6" name="Image 5"/>
          <p:cNvPicPr>
            <a:picLocks noChangeAspect="1"/>
          </p:cNvPicPr>
          <p:nvPr/>
        </p:nvPicPr>
        <p:blipFill rotWithShape="1">
          <a:blip r:embed="rId3"/>
          <a:srcRect t="28829"/>
          <a:stretch/>
        </p:blipFill>
        <p:spPr>
          <a:xfrm>
            <a:off x="457200" y="1370013"/>
            <a:ext cx="3831264" cy="4576143"/>
          </a:xfrm>
          <a:prstGeom prst="rect">
            <a:avLst/>
          </a:prstGeom>
        </p:spPr>
      </p:pic>
      <p:pic>
        <p:nvPicPr>
          <p:cNvPr id="7" name="Image 6"/>
          <p:cNvPicPr>
            <a:picLocks noChangeAspect="1"/>
          </p:cNvPicPr>
          <p:nvPr/>
        </p:nvPicPr>
        <p:blipFill>
          <a:blip r:embed="rId4"/>
          <a:stretch>
            <a:fillRect/>
          </a:stretch>
        </p:blipFill>
        <p:spPr>
          <a:xfrm>
            <a:off x="4667417" y="1370013"/>
            <a:ext cx="3841152" cy="4193013"/>
          </a:xfrm>
          <a:prstGeom prst="rect">
            <a:avLst/>
          </a:prstGeom>
        </p:spPr>
      </p:pic>
      <p:pic>
        <p:nvPicPr>
          <p:cNvPr id="8" name="Image 7"/>
          <p:cNvPicPr>
            <a:picLocks noChangeAspect="1"/>
          </p:cNvPicPr>
          <p:nvPr/>
        </p:nvPicPr>
        <p:blipFill>
          <a:blip r:embed="rId5"/>
          <a:stretch>
            <a:fillRect/>
          </a:stretch>
        </p:blipFill>
        <p:spPr>
          <a:xfrm>
            <a:off x="6058273" y="92076"/>
            <a:ext cx="3085727" cy="1218529"/>
          </a:xfrm>
          <a:prstGeom prst="rect">
            <a:avLst/>
          </a:prstGeom>
        </p:spPr>
      </p:pic>
      <p:sp>
        <p:nvSpPr>
          <p:cNvPr id="9" name="Rectangle 8"/>
          <p:cNvSpPr/>
          <p:nvPr/>
        </p:nvSpPr>
        <p:spPr>
          <a:xfrm>
            <a:off x="1584290" y="5946156"/>
            <a:ext cx="6512313" cy="523220"/>
          </a:xfrm>
          <a:prstGeom prst="rect">
            <a:avLst/>
          </a:prstGeom>
        </p:spPr>
        <p:txBody>
          <a:bodyPr wrap="square">
            <a:spAutoFit/>
          </a:bodyPr>
          <a:lstStyle/>
          <a:p>
            <a:r>
              <a:rPr lang="fr-FR" dirty="0">
                <a:hlinkClick r:id="rId6"/>
              </a:rPr>
              <a:t>http://</a:t>
            </a:r>
            <a:r>
              <a:rPr lang="fr-FR" dirty="0" smtClean="0">
                <a:hlinkClick r:id="rId6"/>
              </a:rPr>
              <a:t>www.dcc.ac.uk/resources/data-management-plans/funders-requirements</a:t>
            </a:r>
            <a:endParaRPr lang="fr-FR" dirty="0" smtClean="0"/>
          </a:p>
          <a:p>
            <a:endParaRPr lang="fr-FR" dirty="0"/>
          </a:p>
        </p:txBody>
      </p:sp>
      <p:sp>
        <p:nvSpPr>
          <p:cNvPr id="10" name="Rectangle à coins arrondis 9"/>
          <p:cNvSpPr/>
          <p:nvPr/>
        </p:nvSpPr>
        <p:spPr>
          <a:xfrm>
            <a:off x="5954751" y="735980"/>
            <a:ext cx="3189249" cy="278781"/>
          </a:xfrm>
          <a:prstGeom prst="roundRect">
            <a:avLst/>
          </a:prstGeom>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11" name="Rectangle à coins arrondis 10"/>
          <p:cNvSpPr/>
          <p:nvPr/>
        </p:nvSpPr>
        <p:spPr>
          <a:xfrm>
            <a:off x="4572000" y="4086225"/>
            <a:ext cx="4135207" cy="572643"/>
          </a:xfrm>
          <a:prstGeom prst="roundRect">
            <a:avLst/>
          </a:prstGeom>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2024185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p:cNvSpPr>
            <a:spLocks noGrp="1"/>
          </p:cNvSpPr>
          <p:nvPr>
            <p:ph type="title"/>
          </p:nvPr>
        </p:nvSpPr>
        <p:spPr/>
        <p:txBody>
          <a:bodyPr/>
          <a:lstStyle/>
          <a:p>
            <a:r>
              <a:rPr lang="fr-FR" dirty="0" smtClean="0"/>
              <a:t>Exemples</a:t>
            </a:r>
            <a:endParaRPr lang="fr-FR" dirty="0"/>
          </a:p>
        </p:txBody>
      </p:sp>
      <p:sp>
        <p:nvSpPr>
          <p:cNvPr id="4" name="Espace réservé du pied de page 3"/>
          <p:cNvSpPr>
            <a:spLocks noGrp="1"/>
          </p:cNvSpPr>
          <p:nvPr>
            <p:ph type="ftr" sz="quarter" idx="11"/>
          </p:nvPr>
        </p:nvSpPr>
        <p:spPr/>
        <p:txBody>
          <a:bodyPr/>
          <a:lstStyle/>
          <a:p>
            <a:r>
              <a:rPr lang="fr-FR" smtClean="0"/>
              <a:t>Les plans de gestion de données -  S. Cocaud et D. L'Hostis, INRA. URFIST Paris - 05 avril 2019</a:t>
            </a:r>
            <a:endParaRPr lang="fr-FR"/>
          </a:p>
        </p:txBody>
      </p:sp>
      <p:sp>
        <p:nvSpPr>
          <p:cNvPr id="5" name="Espace réservé du numéro de diapositive 4"/>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86</a:t>
            </a:fld>
            <a:endParaRPr lang="fr-FR" sz="1200" b="1" i="0" u="none" strike="noStrike" cap="none">
              <a:solidFill>
                <a:schemeClr val="lt1"/>
              </a:solidFill>
              <a:latin typeface="Arial"/>
              <a:ea typeface="Arial"/>
              <a:cs typeface="Arial"/>
              <a:sym typeface="Arial"/>
            </a:endParaRPr>
          </a:p>
        </p:txBody>
      </p:sp>
      <p:pic>
        <p:nvPicPr>
          <p:cNvPr id="7" name="Image 6"/>
          <p:cNvPicPr>
            <a:picLocks noChangeAspect="1"/>
          </p:cNvPicPr>
          <p:nvPr/>
        </p:nvPicPr>
        <p:blipFill>
          <a:blip r:embed="rId3"/>
          <a:stretch>
            <a:fillRect/>
          </a:stretch>
        </p:blipFill>
        <p:spPr>
          <a:xfrm>
            <a:off x="4559807" y="0"/>
            <a:ext cx="4584193" cy="3469235"/>
          </a:xfrm>
          <a:prstGeom prst="rect">
            <a:avLst/>
          </a:prstGeom>
          <a:ln>
            <a:solidFill>
              <a:schemeClr val="accent1"/>
            </a:solidFill>
          </a:ln>
        </p:spPr>
      </p:pic>
      <p:sp>
        <p:nvSpPr>
          <p:cNvPr id="11" name="ZoneTexte 10"/>
          <p:cNvSpPr txBox="1"/>
          <p:nvPr/>
        </p:nvSpPr>
        <p:spPr>
          <a:xfrm>
            <a:off x="4987298" y="5584805"/>
            <a:ext cx="2781836" cy="954107"/>
          </a:xfrm>
          <a:prstGeom prst="rect">
            <a:avLst/>
          </a:prstGeom>
          <a:noFill/>
        </p:spPr>
        <p:txBody>
          <a:bodyPr wrap="square" rtlCol="0">
            <a:spAutoFit/>
          </a:bodyPr>
          <a:lstStyle/>
          <a:p>
            <a:r>
              <a:rPr lang="fr-FR" dirty="0" smtClean="0"/>
              <a:t>(Jones, 2017)</a:t>
            </a:r>
            <a:br>
              <a:rPr lang="fr-FR" dirty="0" smtClean="0"/>
            </a:br>
            <a:r>
              <a:rPr lang="en-US" i="1" kern="1200" dirty="0" smtClean="0">
                <a:solidFill>
                  <a:schemeClr val="dk1"/>
                </a:solidFill>
                <a:latin typeface="Calibri"/>
                <a:ea typeface="Calibri"/>
                <a:cs typeface="Calibri"/>
                <a:sym typeface="Calibri"/>
                <a:hlinkClick r:id="rId4"/>
              </a:rPr>
              <a:t>www.dcc.ac.uk/webfm_send/2384</a:t>
            </a:r>
            <a:endParaRPr lang="en-US" i="1" kern="1200" dirty="0" smtClean="0">
              <a:solidFill>
                <a:schemeClr val="dk1"/>
              </a:solidFill>
              <a:latin typeface="Calibri"/>
              <a:ea typeface="Calibri"/>
              <a:cs typeface="Calibri"/>
              <a:sym typeface="Calibri"/>
            </a:endParaRPr>
          </a:p>
          <a:p>
            <a:endParaRPr lang="en-US" i="1" kern="1200" dirty="0">
              <a:solidFill>
                <a:schemeClr val="dk1"/>
              </a:solidFill>
              <a:latin typeface="Calibri"/>
              <a:ea typeface="Calibri"/>
              <a:cs typeface="Calibri"/>
              <a:sym typeface="Calibri"/>
            </a:endParaRPr>
          </a:p>
          <a:p>
            <a:endParaRPr lang="fr-FR" dirty="0"/>
          </a:p>
        </p:txBody>
      </p:sp>
      <p:pic>
        <p:nvPicPr>
          <p:cNvPr id="6" name="Image 5"/>
          <p:cNvPicPr>
            <a:picLocks noChangeAspect="1"/>
          </p:cNvPicPr>
          <p:nvPr/>
        </p:nvPicPr>
        <p:blipFill>
          <a:blip r:embed="rId5"/>
          <a:stretch>
            <a:fillRect/>
          </a:stretch>
        </p:blipFill>
        <p:spPr>
          <a:xfrm>
            <a:off x="457200" y="2731954"/>
            <a:ext cx="4476298" cy="3394209"/>
          </a:xfrm>
          <a:prstGeom prst="rect">
            <a:avLst/>
          </a:prstGeom>
          <a:ln>
            <a:solidFill>
              <a:schemeClr val="accent1"/>
            </a:solidFill>
          </a:ln>
        </p:spPr>
      </p:pic>
    </p:spTree>
    <p:extLst>
      <p:ext uri="{BB962C8B-B14F-4D97-AF65-F5344CB8AC3E}">
        <p14:creationId xmlns:p14="http://schemas.microsoft.com/office/powerpoint/2010/main" val="127125028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6385" y="91799"/>
            <a:ext cx="1557615" cy="934569"/>
          </a:xfrm>
          <a:prstGeom prst="rect">
            <a:avLst/>
          </a:prstGeom>
        </p:spPr>
      </p:pic>
      <p:sp>
        <p:nvSpPr>
          <p:cNvPr id="2" name="Espace réservé du texte 1"/>
          <p:cNvSpPr>
            <a:spLocks noGrp="1"/>
          </p:cNvSpPr>
          <p:nvPr>
            <p:ph idx="1"/>
          </p:nvPr>
        </p:nvSpPr>
        <p:spPr/>
        <p:txBody>
          <a:bodyPr>
            <a:normAutofit/>
          </a:bodyPr>
          <a:lstStyle/>
          <a:p>
            <a:r>
              <a:rPr lang="fr-FR" sz="2400" b="0" dirty="0" smtClean="0">
                <a:solidFill>
                  <a:schemeClr val="tx1">
                    <a:lumMod val="75000"/>
                    <a:lumOff val="25000"/>
                  </a:schemeClr>
                </a:solidFill>
                <a:sym typeface="Calibri"/>
              </a:rPr>
              <a:t>Grille d’évaluation : très orientée FAIR data</a:t>
            </a:r>
          </a:p>
          <a:p>
            <a:r>
              <a:rPr lang="fr-FR" sz="2400" b="0" dirty="0" smtClean="0">
                <a:solidFill>
                  <a:schemeClr val="tx1">
                    <a:lumMod val="75000"/>
                    <a:lumOff val="25000"/>
                  </a:schemeClr>
                </a:solidFill>
                <a:sym typeface="Calibri"/>
              </a:rPr>
              <a:t>Evaluation sur la prise en compte de la problématique des données au sein du projet. </a:t>
            </a:r>
          </a:p>
          <a:p>
            <a:r>
              <a:rPr lang="fr-FR" sz="2400" b="0" dirty="0" smtClean="0">
                <a:solidFill>
                  <a:schemeClr val="tx1">
                    <a:lumMod val="75000"/>
                    <a:lumOff val="25000"/>
                  </a:schemeClr>
                </a:solidFill>
                <a:sym typeface="Calibri"/>
              </a:rPr>
              <a:t>Le PGD doit permettre :</a:t>
            </a:r>
          </a:p>
          <a:p>
            <a:pPr lvl="1"/>
            <a:r>
              <a:rPr lang="fr-FR" sz="2000" dirty="0" smtClean="0">
                <a:sym typeface="Calibri"/>
              </a:rPr>
              <a:t>de comprendre les types de données produites ou réutilisées,</a:t>
            </a:r>
          </a:p>
          <a:p>
            <a:pPr lvl="1"/>
            <a:r>
              <a:rPr lang="fr-FR" sz="2000" dirty="0" smtClean="0">
                <a:sym typeface="Calibri"/>
              </a:rPr>
              <a:t>d’identifier celles qui seront ouvertes et comment ?, celles qui resteront fermées et pourquoi ?</a:t>
            </a:r>
          </a:p>
          <a:p>
            <a:pPr lvl="1"/>
            <a:r>
              <a:rPr lang="fr-FR" sz="2000" dirty="0" smtClean="0">
                <a:sym typeface="Calibri"/>
              </a:rPr>
              <a:t>de montrer comment les données produites seront réutilisables </a:t>
            </a:r>
            <a:r>
              <a:rPr lang="fr-FR" dirty="0" smtClean="0">
                <a:sym typeface="Calibri"/>
              </a:rPr>
              <a:t/>
            </a:r>
            <a:br>
              <a:rPr lang="fr-FR" dirty="0" smtClean="0">
                <a:sym typeface="Calibri"/>
              </a:rPr>
            </a:br>
            <a:endParaRPr lang="fr-FR" dirty="0"/>
          </a:p>
        </p:txBody>
      </p:sp>
      <p:sp>
        <p:nvSpPr>
          <p:cNvPr id="5" name="Titre 4"/>
          <p:cNvSpPr>
            <a:spLocks noGrp="1"/>
          </p:cNvSpPr>
          <p:nvPr>
            <p:ph type="title"/>
          </p:nvPr>
        </p:nvSpPr>
        <p:spPr>
          <a:xfrm>
            <a:off x="457200" y="274638"/>
            <a:ext cx="7261412" cy="1143000"/>
          </a:xfrm>
        </p:spPr>
        <p:txBody>
          <a:bodyPr>
            <a:normAutofit fontScale="90000"/>
          </a:bodyPr>
          <a:lstStyle/>
          <a:p>
            <a:r>
              <a:rPr lang="fr-FR" dirty="0" smtClean="0">
                <a:sym typeface="Calibri"/>
              </a:rPr>
              <a:t>Expérience </a:t>
            </a:r>
            <a:r>
              <a:rPr lang="fr-FR" dirty="0">
                <a:sym typeface="Calibri"/>
              </a:rPr>
              <a:t>de </a:t>
            </a:r>
            <a:r>
              <a:rPr lang="fr-FR" dirty="0" err="1" smtClean="0">
                <a:sym typeface="Calibri"/>
              </a:rPr>
              <a:t>reviewing</a:t>
            </a:r>
            <a:r>
              <a:rPr lang="fr-FR" dirty="0" smtClean="0">
                <a:sym typeface="Calibri"/>
              </a:rPr>
              <a:t> </a:t>
            </a:r>
            <a:br>
              <a:rPr lang="fr-FR" dirty="0" smtClean="0">
                <a:sym typeface="Calibri"/>
              </a:rPr>
            </a:br>
            <a:r>
              <a:rPr lang="fr-FR" b="0" dirty="0" smtClean="0">
                <a:sym typeface="Calibri"/>
              </a:rPr>
              <a:t>Odile Hologne  - relecture de 15 </a:t>
            </a:r>
            <a:r>
              <a:rPr lang="fr-FR" b="0" dirty="0">
                <a:sym typeface="Calibri"/>
              </a:rPr>
              <a:t>PGD / </a:t>
            </a:r>
            <a:r>
              <a:rPr lang="fr-FR" b="0" dirty="0" smtClean="0">
                <a:sym typeface="Calibri"/>
              </a:rPr>
              <a:t>CE</a:t>
            </a:r>
            <a:r>
              <a:rPr lang="fr-FR" dirty="0">
                <a:sym typeface="Calibri"/>
              </a:rPr>
              <a:t/>
            </a:r>
            <a:br>
              <a:rPr lang="fr-FR" dirty="0">
                <a:sym typeface="Calibri"/>
              </a:rPr>
            </a:br>
            <a:r>
              <a:rPr lang="fr-FR" dirty="0">
                <a:sym typeface="Calibri"/>
              </a:rPr>
              <a:t/>
            </a:r>
            <a:br>
              <a:rPr lang="fr-FR" dirty="0">
                <a:sym typeface="Calibri"/>
              </a:rPr>
            </a:br>
            <a:endParaRPr lang="fr-FR" dirty="0"/>
          </a:p>
        </p:txBody>
      </p:sp>
      <p:sp>
        <p:nvSpPr>
          <p:cNvPr id="3" name="Espace réservé du pied de page 2"/>
          <p:cNvSpPr>
            <a:spLocks noGrp="1"/>
          </p:cNvSpPr>
          <p:nvPr>
            <p:ph type="ftr" sz="quarter" idx="11"/>
          </p:nvPr>
        </p:nvSpPr>
        <p:spPr/>
        <p:txBody>
          <a:bodyPr/>
          <a:lstStyle/>
          <a:p>
            <a:r>
              <a:rPr lang="fr-FR" dirty="0" smtClean="0"/>
              <a:t>Les plans de gestion de données -  S. Cocaud et D. L'Hostis, INRA. URFIST Paris - 05 avril 2019</a:t>
            </a:r>
            <a:endParaRPr lang="fr-FR" dirty="0"/>
          </a:p>
        </p:txBody>
      </p:sp>
      <p:sp>
        <p:nvSpPr>
          <p:cNvPr id="4" name="Espace réservé du numéro de diapositive 3"/>
          <p:cNvSpPr>
            <a:spLocks noGrp="1"/>
          </p:cNvSpPr>
          <p:nvPr>
            <p:ph type="sldNum" sz="quarter" idx="12"/>
          </p:nvPr>
        </p:nvSpPr>
        <p:spPr/>
        <p:txBody>
          <a:bodyPr/>
          <a:lstStyle/>
          <a:p>
            <a:pPr lvl="0"/>
            <a:fld id="{00000000-1234-1234-1234-123412341234}" type="slidenum">
              <a:rPr lang="fr-FR" smtClean="0">
                <a:sym typeface="Arial"/>
              </a:rPr>
              <a:pPr lvl="0"/>
              <a:t>87</a:t>
            </a:fld>
            <a:endParaRPr lang="fr-FR">
              <a:sym typeface="Arial"/>
            </a:endParaRPr>
          </a:p>
        </p:txBody>
      </p:sp>
      <p:sp>
        <p:nvSpPr>
          <p:cNvPr id="6" name="ZoneTexte 5"/>
          <p:cNvSpPr txBox="1"/>
          <p:nvPr/>
        </p:nvSpPr>
        <p:spPr>
          <a:xfrm>
            <a:off x="457200" y="5037792"/>
            <a:ext cx="8293394" cy="1015663"/>
          </a:xfrm>
          <a:prstGeom prst="rect">
            <a:avLst/>
          </a:prstGeom>
          <a:noFill/>
        </p:spPr>
        <p:txBody>
          <a:bodyPr wrap="square" rtlCol="0">
            <a:spAutoFit/>
          </a:bodyPr>
          <a:lstStyle/>
          <a:p>
            <a:r>
              <a:rPr lang="fr-FR" sz="2000" dirty="0">
                <a:solidFill>
                  <a:schemeClr val="tx1">
                    <a:lumMod val="75000"/>
                    <a:lumOff val="25000"/>
                  </a:schemeClr>
                </a:solidFill>
                <a:latin typeface="Arial" panose="020B0604020202020204" pitchFamily="34" charset="0"/>
                <a:cs typeface="Arial" panose="020B0604020202020204" pitchFamily="34" charset="0"/>
                <a:sym typeface="Calibri"/>
              </a:rPr>
              <a:t>PGD = </a:t>
            </a:r>
            <a:r>
              <a:rPr lang="fr-FR" sz="2000" b="1" dirty="0">
                <a:solidFill>
                  <a:srgbClr val="990000"/>
                </a:solidFill>
                <a:latin typeface="Arial" panose="020B0604020202020204" pitchFamily="34" charset="0"/>
                <a:cs typeface="Arial" panose="020B0604020202020204" pitchFamily="34" charset="0"/>
                <a:sym typeface="Calibri"/>
              </a:rPr>
              <a:t>REVELATEUR</a:t>
            </a:r>
            <a:r>
              <a:rPr lang="fr-FR" sz="2000" dirty="0">
                <a:solidFill>
                  <a:schemeClr val="tx1">
                    <a:lumMod val="75000"/>
                    <a:lumOff val="25000"/>
                  </a:schemeClr>
                </a:solidFill>
                <a:latin typeface="Arial" panose="020B0604020202020204" pitchFamily="34" charset="0"/>
                <a:cs typeface="Arial" panose="020B0604020202020204" pitchFamily="34" charset="0"/>
                <a:sym typeface="Calibri"/>
              </a:rPr>
              <a:t> des procédures mises en œuvre (ou pas) autour des </a:t>
            </a:r>
            <a:r>
              <a:rPr lang="fr-FR" sz="2000" dirty="0" smtClean="0">
                <a:solidFill>
                  <a:schemeClr val="tx1">
                    <a:lumMod val="75000"/>
                    <a:lumOff val="25000"/>
                  </a:schemeClr>
                </a:solidFill>
                <a:latin typeface="Arial" panose="020B0604020202020204" pitchFamily="34" charset="0"/>
                <a:cs typeface="Arial" panose="020B0604020202020204" pitchFamily="34" charset="0"/>
                <a:sym typeface="Calibri"/>
              </a:rPr>
              <a:t>données, et dès le stockage.</a:t>
            </a:r>
            <a:r>
              <a:rPr lang="fr-FR" sz="2000" dirty="0">
                <a:solidFill>
                  <a:schemeClr val="tx1">
                    <a:lumMod val="75000"/>
                    <a:lumOff val="25000"/>
                  </a:schemeClr>
                </a:solidFill>
                <a:latin typeface="Arial" panose="020B0604020202020204" pitchFamily="34" charset="0"/>
                <a:cs typeface="Arial" panose="020B0604020202020204" pitchFamily="34" charset="0"/>
                <a:sym typeface="Calibri"/>
              </a:rPr>
              <a:t/>
            </a:r>
            <a:br>
              <a:rPr lang="fr-FR" sz="2000" dirty="0">
                <a:solidFill>
                  <a:schemeClr val="tx1">
                    <a:lumMod val="75000"/>
                    <a:lumOff val="25000"/>
                  </a:schemeClr>
                </a:solidFill>
                <a:latin typeface="Arial" panose="020B0604020202020204" pitchFamily="34" charset="0"/>
                <a:cs typeface="Arial" panose="020B0604020202020204" pitchFamily="34" charset="0"/>
                <a:sym typeface="Calibri"/>
              </a:rPr>
            </a:br>
            <a:endParaRPr lang="fr-FR" sz="2000" dirty="0">
              <a:solidFill>
                <a:schemeClr val="tx1">
                  <a:lumMod val="75000"/>
                  <a:lumOff val="25000"/>
                </a:schemeClr>
              </a:solidFill>
            </a:endParaRPr>
          </a:p>
        </p:txBody>
      </p:sp>
    </p:spTree>
    <p:extLst>
      <p:ext uri="{BB962C8B-B14F-4D97-AF65-F5344CB8AC3E}">
        <p14:creationId xmlns:p14="http://schemas.microsoft.com/office/powerpoint/2010/main" val="1295653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normAutofit/>
          </a:bodyPr>
          <a:lstStyle/>
          <a:p>
            <a:r>
              <a:rPr lang="fr-FR" dirty="0" smtClean="0"/>
              <a:t>Retour d’expérience   (1/2)</a:t>
            </a:r>
            <a:br>
              <a:rPr lang="fr-FR" dirty="0" smtClean="0"/>
            </a:br>
            <a:r>
              <a:rPr lang="fr-FR" sz="1800" dirty="0" smtClean="0"/>
              <a:t>Echange NSF – doctorante pour l’obtention d’une bourse, liée à la rédaction d’un PGD</a:t>
            </a:r>
            <a:endParaRPr lang="fr-FR" sz="1800" dirty="0"/>
          </a:p>
        </p:txBody>
      </p:sp>
      <p:sp>
        <p:nvSpPr>
          <p:cNvPr id="4" name="Espace réservé du pied de page 3"/>
          <p:cNvSpPr>
            <a:spLocks noGrp="1"/>
          </p:cNvSpPr>
          <p:nvPr>
            <p:ph type="ftr" sz="quarter" idx="11"/>
          </p:nvPr>
        </p:nvSpPr>
        <p:spPr/>
        <p:txBody>
          <a:bodyPr/>
          <a:lstStyle/>
          <a:p>
            <a:r>
              <a:rPr lang="fr-FR" smtClean="0"/>
              <a:t>Les plans de gestion de données -  S. Cocaud et D. L'Hostis, INRA. URFIST Paris - 05 avril 2019</a:t>
            </a:r>
            <a:endParaRPr lang="fr-FR"/>
          </a:p>
        </p:txBody>
      </p:sp>
      <p:sp>
        <p:nvSpPr>
          <p:cNvPr id="5" name="Espace réservé du numéro de diapositive 4"/>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88</a:t>
            </a:fld>
            <a:endParaRPr lang="fr-FR" sz="1200" b="1" i="0" u="none" strike="noStrike" cap="none">
              <a:solidFill>
                <a:schemeClr val="lt1"/>
              </a:solidFill>
              <a:latin typeface="Arial"/>
              <a:ea typeface="Arial"/>
              <a:cs typeface="Arial"/>
              <a:sym typeface="Arial"/>
            </a:endParaRPr>
          </a:p>
        </p:txBody>
      </p:sp>
      <p:sp>
        <p:nvSpPr>
          <p:cNvPr id="6" name="Rectangle 5"/>
          <p:cNvSpPr/>
          <p:nvPr/>
        </p:nvSpPr>
        <p:spPr>
          <a:xfrm>
            <a:off x="579422" y="1777968"/>
            <a:ext cx="7985156" cy="3539430"/>
          </a:xfrm>
          <a:prstGeom prst="rect">
            <a:avLst/>
          </a:prstGeom>
          <a:noFill/>
          <a:ln>
            <a:solidFill>
              <a:schemeClr val="bg1">
                <a:lumMod val="85000"/>
              </a:schemeClr>
            </a:solidFill>
          </a:ln>
        </p:spPr>
        <p:txBody>
          <a:bodyPr wrap="square">
            <a:spAutoFit/>
          </a:bodyPr>
          <a:lstStyle/>
          <a:p>
            <a:r>
              <a:rPr lang="en-US" sz="1600" b="1" dirty="0" smtClean="0">
                <a:latin typeface="Myriad Pro Cond" panose="020B0506030403020204" pitchFamily="34" charset="0"/>
              </a:rPr>
              <a:t>“Your </a:t>
            </a:r>
            <a:r>
              <a:rPr lang="en-US" sz="1600" b="1" dirty="0">
                <a:latin typeface="Myriad Pro Cond" panose="020B0506030403020204" pitchFamily="34" charset="0"/>
              </a:rPr>
              <a:t>current DMP is inadequate because it does not describe how you plan to share the data with other researchers. According to NSF guidelines, </a:t>
            </a:r>
            <a:r>
              <a:rPr lang="en-US" sz="1600" b="1" dirty="0" err="1">
                <a:latin typeface="Myriad Pro Cond" panose="020B0506030403020204" pitchFamily="34" charset="0"/>
              </a:rPr>
              <a:t>deidentified</a:t>
            </a:r>
            <a:r>
              <a:rPr lang="en-US" sz="1600" b="1" dirty="0">
                <a:latin typeface="Myriad Pro Cond" panose="020B0506030403020204" pitchFamily="34" charset="0"/>
              </a:rPr>
              <a:t> data and metadata must be made available on a publicly accessible site, such as ICPSR, QDR, or OSF. This should include transcripts of interviews, </a:t>
            </a:r>
            <a:r>
              <a:rPr lang="en-US" sz="1600" b="1" dirty="0" err="1">
                <a:latin typeface="Myriad Pro Cond" panose="020B0506030403020204" pitchFamily="34" charset="0"/>
              </a:rPr>
              <a:t>fieldnotes</a:t>
            </a:r>
            <a:r>
              <a:rPr lang="en-US" sz="1600" b="1" dirty="0">
                <a:latin typeface="Myriad Pro Cond" panose="020B0506030403020204" pitchFamily="34" charset="0"/>
              </a:rPr>
              <a:t>, and codebook. You should also shorten the timeframe for archiving the materials—an embargo period of 5 years following completion of the project is excessive. The norm in the LSS program is 1-3 years. </a:t>
            </a:r>
            <a:r>
              <a:rPr lang="en-US" sz="1600" b="1" dirty="0">
                <a:solidFill>
                  <a:srgbClr val="990000"/>
                </a:solidFill>
                <a:latin typeface="Myriad Pro Cond" panose="020B0506030403020204" pitchFamily="34" charset="0"/>
              </a:rPr>
              <a:t>You should send me a revised DMP as an attachment.</a:t>
            </a:r>
          </a:p>
          <a:p>
            <a:r>
              <a:rPr lang="en-US" dirty="0">
                <a:latin typeface="Myriad Pro Cond" panose="020B0506030403020204" pitchFamily="34" charset="0"/>
              </a:rPr>
              <a:t>Please submit these items as soon as possible. When I have received them, I will proceed with the recommendation.</a:t>
            </a:r>
          </a:p>
          <a:p>
            <a:r>
              <a:rPr lang="en-US" dirty="0">
                <a:latin typeface="Myriad Pro Cond" panose="020B0506030403020204" pitchFamily="34" charset="0"/>
              </a:rPr>
              <a:t>Note that this is not a notice of an award. In order for an award to be made, the Social and Economic Sciences Division Director must concur with the Program's recommendation, and the Division of Grants and Agreements (DGA) must review all of the paperwork to ensure compliance with NSF requirements. In addition, appropriated funds must be available. While the likelihood of the award not being made is small, only the Division of Grants and Agreements has the legal authority to make awards. An award letter will not be sent to your university before DGA has completed its evaluation of the materials and has made an award decision. You can anticipate that this process will take 6-10 weeks from the point at which you return the items noted above. This may necessitate a change in the start date of your project. Once I have all the materials in hand, I will request the earliest feasible start date. The actual start date will be listed in the notification issued by DGA when the award is made</a:t>
            </a:r>
            <a:r>
              <a:rPr lang="en-US" sz="1600" dirty="0">
                <a:latin typeface="Myriad Pro Cond" panose="020B0506030403020204" pitchFamily="34" charset="0"/>
              </a:rPr>
              <a:t>. </a:t>
            </a:r>
            <a:r>
              <a:rPr lang="en-US" sz="1600" b="1" dirty="0">
                <a:solidFill>
                  <a:srgbClr val="990000"/>
                </a:solidFill>
                <a:latin typeface="Myriad Pro Cond" panose="020B0506030403020204" pitchFamily="34" charset="0"/>
              </a:rPr>
              <a:t>Until that time, the proposal is still pending</a:t>
            </a:r>
            <a:r>
              <a:rPr lang="en-US" sz="1600" b="1" dirty="0" smtClean="0">
                <a:solidFill>
                  <a:srgbClr val="990000"/>
                </a:solidFill>
                <a:latin typeface="Myriad Pro Cond" panose="020B0506030403020204" pitchFamily="34" charset="0"/>
              </a:rPr>
              <a:t>.”</a:t>
            </a:r>
            <a:endParaRPr lang="fr-FR" sz="1600" b="1" dirty="0">
              <a:solidFill>
                <a:srgbClr val="990000"/>
              </a:solidFill>
              <a:latin typeface="Myriad Pro Cond" panose="020B0506030403020204" pitchFamily="34" charset="0"/>
            </a:endParaRPr>
          </a:p>
        </p:txBody>
      </p:sp>
      <p:sp>
        <p:nvSpPr>
          <p:cNvPr id="10" name="Rectangle 9"/>
          <p:cNvSpPr/>
          <p:nvPr/>
        </p:nvSpPr>
        <p:spPr>
          <a:xfrm>
            <a:off x="1369338" y="5542383"/>
            <a:ext cx="7883304" cy="954107"/>
          </a:xfrm>
          <a:prstGeom prst="rect">
            <a:avLst/>
          </a:prstGeom>
        </p:spPr>
        <p:txBody>
          <a:bodyPr wrap="square">
            <a:spAutoFit/>
          </a:bodyPr>
          <a:lstStyle/>
          <a:p>
            <a:r>
              <a:rPr lang="en-US" dirty="0" err="1">
                <a:latin typeface="Myriad Pro Cond" panose="020B0506030403020204" pitchFamily="34" charset="0"/>
              </a:rPr>
              <a:t>Krystalli</a:t>
            </a:r>
            <a:r>
              <a:rPr lang="en-US" dirty="0">
                <a:latin typeface="Myriad Pro Cond" panose="020B0506030403020204" pitchFamily="34" charset="0"/>
              </a:rPr>
              <a:t>, R. (2018). [</a:t>
            </a:r>
            <a:r>
              <a:rPr lang="en-US" dirty="0" err="1">
                <a:latin typeface="Myriad Pro Cond" panose="020B0506030403020204" pitchFamily="34" charset="0"/>
              </a:rPr>
              <a:t>Negociating</a:t>
            </a:r>
            <a:r>
              <a:rPr lang="en-US" dirty="0">
                <a:latin typeface="Myriad Pro Cond" panose="020B0506030403020204" pitchFamily="34" charset="0"/>
              </a:rPr>
              <a:t> data management with the National Science Foundation : Transparency and ethics in research relationships</a:t>
            </a:r>
            <a:r>
              <a:rPr lang="en-US" dirty="0" smtClean="0">
                <a:latin typeface="Myriad Pro Cond" panose="020B0506030403020204" pitchFamily="34" charset="0"/>
              </a:rPr>
              <a:t>]. </a:t>
            </a:r>
            <a:br>
              <a:rPr lang="en-US" dirty="0" smtClean="0">
                <a:latin typeface="Myriad Pro Cond" panose="020B0506030403020204" pitchFamily="34" charset="0"/>
              </a:rPr>
            </a:br>
            <a:r>
              <a:rPr lang="fr-FR" dirty="0">
                <a:latin typeface="Myriad Pro Cond" panose="020B0506030403020204" pitchFamily="34" charset="0"/>
                <a:hlinkClick r:id="rId3"/>
              </a:rPr>
              <a:t>http://interpretationandmethod.com/wp-content/uploads/2015/10/Krystalli-NSF-Data-Sharing-Memo_ForPosting_March2019.pdf</a:t>
            </a:r>
            <a:endParaRPr lang="en-US" dirty="0">
              <a:latin typeface="Myriad Pro Cond" panose="020B0506030403020204" pitchFamily="34" charset="0"/>
            </a:endParaRPr>
          </a:p>
          <a:p>
            <a:endParaRPr lang="en-US" dirty="0">
              <a:latin typeface="Myriad Pro Cond" panose="020B0506030403020204" pitchFamily="34" charset="0"/>
            </a:endParaRPr>
          </a:p>
        </p:txBody>
      </p:sp>
    </p:spTree>
    <p:extLst>
      <p:ext uri="{BB962C8B-B14F-4D97-AF65-F5344CB8AC3E}">
        <p14:creationId xmlns:p14="http://schemas.microsoft.com/office/powerpoint/2010/main" val="174356399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normAutofit fontScale="90000"/>
          </a:bodyPr>
          <a:lstStyle/>
          <a:p>
            <a:r>
              <a:rPr lang="fr-FR" dirty="0"/>
              <a:t>Retour d’expérience   </a:t>
            </a:r>
            <a:r>
              <a:rPr lang="fr-FR" dirty="0" smtClean="0"/>
              <a:t>(2/2</a:t>
            </a:r>
            <a:r>
              <a:rPr lang="fr-FR" dirty="0"/>
              <a:t>)</a:t>
            </a:r>
            <a:br>
              <a:rPr lang="fr-FR" dirty="0"/>
            </a:br>
            <a:r>
              <a:rPr lang="fr-FR" sz="2000" dirty="0"/>
              <a:t>Echange NSF – doctorante pour l’obtention d’une bourse, liée à la rédaction d’un PGD</a:t>
            </a:r>
          </a:p>
        </p:txBody>
      </p:sp>
      <p:sp>
        <p:nvSpPr>
          <p:cNvPr id="4" name="Espace réservé du pied de page 3"/>
          <p:cNvSpPr>
            <a:spLocks noGrp="1"/>
          </p:cNvSpPr>
          <p:nvPr>
            <p:ph type="ftr" sz="quarter" idx="11"/>
          </p:nvPr>
        </p:nvSpPr>
        <p:spPr/>
        <p:txBody>
          <a:bodyPr/>
          <a:lstStyle/>
          <a:p>
            <a:r>
              <a:rPr lang="fr-FR" smtClean="0"/>
              <a:t>Les plans de gestion de données -  S. Cocaud et D. L'Hostis, INRA. URFIST Paris - 05 avril 2019</a:t>
            </a:r>
            <a:endParaRPr lang="fr-FR"/>
          </a:p>
        </p:txBody>
      </p:sp>
      <p:sp>
        <p:nvSpPr>
          <p:cNvPr id="5" name="Espace réservé du numéro de diapositive 4"/>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89</a:t>
            </a:fld>
            <a:endParaRPr lang="fr-FR" sz="1200" b="1" i="0" u="none" strike="noStrike" cap="none">
              <a:solidFill>
                <a:schemeClr val="lt1"/>
              </a:solidFill>
              <a:latin typeface="Arial"/>
              <a:ea typeface="Arial"/>
              <a:cs typeface="Arial"/>
              <a:sym typeface="Arial"/>
            </a:endParaRPr>
          </a:p>
        </p:txBody>
      </p:sp>
      <p:sp>
        <p:nvSpPr>
          <p:cNvPr id="7" name="Rectangle 6"/>
          <p:cNvSpPr/>
          <p:nvPr/>
        </p:nvSpPr>
        <p:spPr>
          <a:xfrm>
            <a:off x="457200" y="3765667"/>
            <a:ext cx="7102443" cy="2677656"/>
          </a:xfrm>
          <a:prstGeom prst="rect">
            <a:avLst/>
          </a:prstGeom>
        </p:spPr>
        <p:txBody>
          <a:bodyPr wrap="square">
            <a:spAutoFit/>
          </a:bodyPr>
          <a:lstStyle/>
          <a:p>
            <a:r>
              <a:rPr lang="en-US" b="1" dirty="0" err="1" smtClean="0">
                <a:solidFill>
                  <a:srgbClr val="990000"/>
                </a:solidFill>
                <a:latin typeface="Myriad Pro Cond" panose="020B0506030403020204" pitchFamily="34" charset="0"/>
              </a:rPr>
              <a:t>Réponse</a:t>
            </a:r>
            <a:r>
              <a:rPr lang="en-US" b="1" dirty="0" smtClean="0">
                <a:solidFill>
                  <a:srgbClr val="990000"/>
                </a:solidFill>
                <a:latin typeface="Myriad Pro Cond" panose="020B0506030403020204" pitchFamily="34" charset="0"/>
              </a:rPr>
              <a:t> de la NSF</a:t>
            </a:r>
          </a:p>
          <a:p>
            <a:endParaRPr lang="en-US" dirty="0" smtClean="0">
              <a:latin typeface="Myriad Pro Cond" panose="020B0506030403020204" pitchFamily="34" charset="0"/>
            </a:endParaRPr>
          </a:p>
          <a:p>
            <a:r>
              <a:rPr lang="en-US" dirty="0" smtClean="0">
                <a:latin typeface="Myriad Pro Cond" panose="020B0506030403020204" pitchFamily="34" charset="0"/>
              </a:rPr>
              <a:t>After </a:t>
            </a:r>
            <a:r>
              <a:rPr lang="en-US" dirty="0">
                <a:latin typeface="Myriad Pro Cond" panose="020B0506030403020204" pitchFamily="34" charset="0"/>
              </a:rPr>
              <a:t>consideration, the NSF officer responded (excerpt copied directly from email):</a:t>
            </a:r>
          </a:p>
          <a:p>
            <a:endParaRPr lang="en-US" dirty="0" smtClean="0">
              <a:latin typeface="Myriad Pro Cond" panose="020B0506030403020204" pitchFamily="34" charset="0"/>
            </a:endParaRPr>
          </a:p>
          <a:p>
            <a:r>
              <a:rPr lang="en-US" dirty="0" smtClean="0">
                <a:latin typeface="Myriad Pro Cond" panose="020B0506030403020204" pitchFamily="34" charset="0"/>
              </a:rPr>
              <a:t>Your </a:t>
            </a:r>
            <a:r>
              <a:rPr lang="en-US" dirty="0">
                <a:latin typeface="Myriad Pro Cond" panose="020B0506030403020204" pitchFamily="34" charset="0"/>
              </a:rPr>
              <a:t>memo is very thoughtful and thorough; it raises issues that I, as someone whose research is not remotely similar, had not considered. I am mostly satisfied with your proposed solution, with a couple of small qualifications: you should indicate the specific open access archive where you intend to release the codebook and methodological appendix (first two bullet points under Section III.). This should be a widely accessible, public site, and not a lab website or university repository. It would be preferable to have an amended DMP incorporating the changes, though I will also upload the memo to your file</a:t>
            </a:r>
            <a:r>
              <a:rPr lang="en-US" dirty="0" smtClean="0">
                <a:latin typeface="Myriad Pro Cond" panose="020B0506030403020204" pitchFamily="34" charset="0"/>
              </a:rPr>
              <a:t>.</a:t>
            </a:r>
          </a:p>
          <a:p>
            <a:endParaRPr lang="en-US" dirty="0">
              <a:latin typeface="Myriad Pro Cond" panose="020B0506030403020204" pitchFamily="34" charset="0"/>
            </a:endParaRPr>
          </a:p>
          <a:p>
            <a:endParaRPr lang="en-US" dirty="0" smtClean="0">
              <a:latin typeface="Myriad Pro Cond" panose="020B0506030403020204" pitchFamily="34" charset="0"/>
            </a:endParaRPr>
          </a:p>
          <a:p>
            <a:endParaRPr lang="en-US" dirty="0">
              <a:latin typeface="Myriad Pro Cond" panose="020B0506030403020204" pitchFamily="34" charset="0"/>
            </a:endParaRPr>
          </a:p>
        </p:txBody>
      </p:sp>
      <p:sp>
        <p:nvSpPr>
          <p:cNvPr id="8" name="Rectangle 7"/>
          <p:cNvSpPr/>
          <p:nvPr/>
        </p:nvSpPr>
        <p:spPr>
          <a:xfrm>
            <a:off x="556788" y="1809501"/>
            <a:ext cx="8587212" cy="1600438"/>
          </a:xfrm>
          <a:prstGeom prst="rect">
            <a:avLst/>
          </a:prstGeom>
        </p:spPr>
        <p:txBody>
          <a:bodyPr wrap="square">
            <a:spAutoFit/>
          </a:bodyPr>
          <a:lstStyle/>
          <a:p>
            <a:r>
              <a:rPr lang="en-US" b="1" dirty="0" err="1" smtClean="0">
                <a:solidFill>
                  <a:srgbClr val="990000"/>
                </a:solidFill>
                <a:latin typeface="Myriad Pro Cond" panose="020B0506030403020204" pitchFamily="34" charset="0"/>
              </a:rPr>
              <a:t>Rédaction</a:t>
            </a:r>
            <a:r>
              <a:rPr lang="en-US" b="1" dirty="0" smtClean="0">
                <a:solidFill>
                  <a:srgbClr val="990000"/>
                </a:solidFill>
                <a:latin typeface="Myriad Pro Cond" panose="020B0506030403020204" pitchFamily="34" charset="0"/>
              </a:rPr>
              <a:t> </a:t>
            </a:r>
            <a:r>
              <a:rPr lang="en-US" b="1" dirty="0" err="1" smtClean="0">
                <a:solidFill>
                  <a:srgbClr val="990000"/>
                </a:solidFill>
                <a:latin typeface="Myriad Pro Cond" panose="020B0506030403020204" pitchFamily="34" charset="0"/>
              </a:rPr>
              <a:t>d’une</a:t>
            </a:r>
            <a:r>
              <a:rPr lang="en-US" b="1" dirty="0" smtClean="0">
                <a:solidFill>
                  <a:srgbClr val="990000"/>
                </a:solidFill>
                <a:latin typeface="Myriad Pro Cond" panose="020B0506030403020204" pitchFamily="34" charset="0"/>
              </a:rPr>
              <a:t> note </a:t>
            </a:r>
            <a:r>
              <a:rPr lang="en-US" b="1" dirty="0" err="1" smtClean="0">
                <a:solidFill>
                  <a:srgbClr val="990000"/>
                </a:solidFill>
                <a:latin typeface="Myriad Pro Cond" panose="020B0506030403020204" pitchFamily="34" charset="0"/>
              </a:rPr>
              <a:t>argumentée</a:t>
            </a:r>
            <a:r>
              <a:rPr lang="en-US" b="1" dirty="0" smtClean="0">
                <a:solidFill>
                  <a:srgbClr val="990000"/>
                </a:solidFill>
                <a:latin typeface="Myriad Pro Cond" panose="020B0506030403020204" pitchFamily="34" charset="0"/>
              </a:rPr>
              <a:t> </a:t>
            </a:r>
            <a:r>
              <a:rPr lang="en-US" b="1" dirty="0" err="1" smtClean="0">
                <a:solidFill>
                  <a:srgbClr val="990000"/>
                </a:solidFill>
                <a:latin typeface="Myriad Pro Cond" panose="020B0506030403020204" pitchFamily="34" charset="0"/>
              </a:rPr>
              <a:t>justifiant</a:t>
            </a:r>
            <a:r>
              <a:rPr lang="en-US" b="1" dirty="0" smtClean="0">
                <a:solidFill>
                  <a:srgbClr val="990000"/>
                </a:solidFill>
                <a:latin typeface="Myriad Pro Cond" panose="020B0506030403020204" pitchFamily="34" charset="0"/>
              </a:rPr>
              <a:t> les </a:t>
            </a:r>
            <a:r>
              <a:rPr lang="en-US" b="1" dirty="0" err="1" smtClean="0">
                <a:solidFill>
                  <a:srgbClr val="990000"/>
                </a:solidFill>
                <a:latin typeface="Myriad Pro Cond" panose="020B0506030403020204" pitchFamily="34" charset="0"/>
              </a:rPr>
              <a:t>différents</a:t>
            </a:r>
            <a:r>
              <a:rPr lang="en-US" b="1" dirty="0" smtClean="0">
                <a:solidFill>
                  <a:srgbClr val="990000"/>
                </a:solidFill>
                <a:latin typeface="Myriad Pro Cond" panose="020B0506030403020204" pitchFamily="34" charset="0"/>
              </a:rPr>
              <a:t> </a:t>
            </a:r>
            <a:r>
              <a:rPr lang="en-US" b="1" dirty="0" err="1" smtClean="0">
                <a:solidFill>
                  <a:srgbClr val="990000"/>
                </a:solidFill>
                <a:latin typeface="Myriad Pro Cond" panose="020B0506030403020204" pitchFamily="34" charset="0"/>
              </a:rPr>
              <a:t>choix</a:t>
            </a:r>
            <a:endParaRPr lang="en-US" b="1" dirty="0" smtClean="0">
              <a:solidFill>
                <a:srgbClr val="990000"/>
              </a:solidFill>
              <a:latin typeface="Myriad Pro Cond" panose="020B0506030403020204" pitchFamily="34" charset="0"/>
            </a:endParaRPr>
          </a:p>
          <a:p>
            <a:endParaRPr lang="en-US" dirty="0" smtClean="0">
              <a:latin typeface="Myriad Pro Cond" panose="020B0506030403020204" pitchFamily="34" charset="0"/>
            </a:endParaRPr>
          </a:p>
          <a:p>
            <a:r>
              <a:rPr lang="en-US" dirty="0" smtClean="0">
                <a:latin typeface="Myriad Pro Cond" panose="020B0506030403020204" pitchFamily="34" charset="0"/>
              </a:rPr>
              <a:t>My </a:t>
            </a:r>
            <a:r>
              <a:rPr lang="en-US" dirty="0">
                <a:latin typeface="Myriad Pro Cond" panose="020B0506030403020204" pitchFamily="34" charset="0"/>
              </a:rPr>
              <a:t>memo is provided below in case it can inform the approaches of fellow researchers who may be facing similar situations, whether with grants officers, journal reviewers or editors, or others. I was grateful to collaborate with NSF in reaching a mutually agreeable solution and further thankful for the support I received both from the Program Officer and from colleagues who advised me during this process</a:t>
            </a:r>
            <a:r>
              <a:rPr lang="en-US" dirty="0" smtClean="0">
                <a:latin typeface="Myriad Pro Cond" panose="020B0506030403020204" pitchFamily="34" charset="0"/>
              </a:rPr>
              <a:t>.</a:t>
            </a:r>
          </a:p>
          <a:p>
            <a:r>
              <a:rPr lang="en-US" dirty="0" err="1" smtClean="0">
                <a:latin typeface="Myriad Pro Cond" panose="020B0506030403020204" pitchFamily="34" charset="0"/>
              </a:rPr>
              <a:t>Accès</a:t>
            </a:r>
            <a:r>
              <a:rPr lang="en-US" dirty="0" smtClean="0">
                <a:latin typeface="Myriad Pro Cond" panose="020B0506030403020204" pitchFamily="34" charset="0"/>
              </a:rPr>
              <a:t> : </a:t>
            </a:r>
            <a:r>
              <a:rPr lang="fr-FR" dirty="0">
                <a:latin typeface="Myriad Pro Cond" panose="020B0506030403020204" pitchFamily="34" charset="0"/>
                <a:hlinkClick r:id="rId2"/>
              </a:rPr>
              <a:t>http://interpretationandmethod.com/wp-content/uploads/2015/10/Krystalli-NSF-Data-Sharing-Memo_ForPosting_March2019.pdf</a:t>
            </a:r>
            <a:endParaRPr lang="en-US" dirty="0">
              <a:latin typeface="Myriad Pro Cond" panose="020B0506030403020204" pitchFamily="34" charset="0"/>
            </a:endParaRPr>
          </a:p>
          <a:p>
            <a:endParaRPr lang="en-US" dirty="0">
              <a:latin typeface="Myriad Pro Cond" panose="020B0506030403020204" pitchFamily="34" charset="0"/>
            </a:endParaRPr>
          </a:p>
        </p:txBody>
      </p:sp>
    </p:spTree>
    <p:extLst>
      <p:ext uri="{BB962C8B-B14F-4D97-AF65-F5344CB8AC3E}">
        <p14:creationId xmlns:p14="http://schemas.microsoft.com/office/powerpoint/2010/main" val="27402711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5"/>
          <p:cNvPicPr>
            <a:picLocks noGrp="1" noChangeAspect="1"/>
          </p:cNvPicPr>
          <p:nvPr>
            <p:ph idx="1"/>
          </p:nvPr>
        </p:nvPicPr>
        <p:blipFill>
          <a:blip r:embed="rId3"/>
          <a:stretch>
            <a:fillRect/>
          </a:stretch>
        </p:blipFill>
        <p:spPr>
          <a:xfrm>
            <a:off x="1257086" y="1318161"/>
            <a:ext cx="7429713" cy="4865790"/>
          </a:xfrm>
          <a:prstGeom prst="rect">
            <a:avLst/>
          </a:prstGeom>
        </p:spPr>
      </p:pic>
      <p:sp>
        <p:nvSpPr>
          <p:cNvPr id="3" name="Titre 2"/>
          <p:cNvSpPr>
            <a:spLocks noGrp="1"/>
          </p:cNvSpPr>
          <p:nvPr>
            <p:ph type="title"/>
          </p:nvPr>
        </p:nvSpPr>
        <p:spPr/>
        <p:txBody>
          <a:bodyPr>
            <a:normAutofit/>
          </a:bodyPr>
          <a:lstStyle/>
          <a:p>
            <a:r>
              <a:rPr lang="fr-FR" dirty="0"/>
              <a:t/>
            </a:r>
            <a:br>
              <a:rPr lang="fr-FR" dirty="0"/>
            </a:br>
            <a:r>
              <a:rPr lang="fr-FR" dirty="0" smtClean="0"/>
              <a:t>Le </a:t>
            </a:r>
            <a:r>
              <a:rPr lang="fr-FR" dirty="0"/>
              <a:t>PGD, un document </a:t>
            </a:r>
            <a:r>
              <a:rPr lang="fr-FR" dirty="0" smtClean="0"/>
              <a:t>évolutif</a:t>
            </a:r>
            <a:endParaRPr lang="fr-FR" dirty="0"/>
          </a:p>
        </p:txBody>
      </p:sp>
      <p:sp>
        <p:nvSpPr>
          <p:cNvPr id="4" name="Espace réservé du pied de page 3"/>
          <p:cNvSpPr>
            <a:spLocks noGrp="1"/>
          </p:cNvSpPr>
          <p:nvPr>
            <p:ph type="ftr" sz="quarter" idx="11"/>
          </p:nvPr>
        </p:nvSpPr>
        <p:spPr/>
        <p:txBody>
          <a:bodyPr/>
          <a:lstStyle/>
          <a:p>
            <a:r>
              <a:rPr lang="fr-FR" smtClean="0"/>
              <a:t>Les plans de gestion de données -  S. Cocaud et D. L'Hostis, INRA. URFIST Paris - 05 avril 2019</a:t>
            </a:r>
            <a:endParaRPr lang="fr-FR"/>
          </a:p>
        </p:txBody>
      </p:sp>
      <p:sp>
        <p:nvSpPr>
          <p:cNvPr id="5" name="Espace réservé du numéro de diapositive 4"/>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9</a:t>
            </a:fld>
            <a:endParaRPr lang="fr-FR" sz="1200" b="1"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425971851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normAutofit fontScale="90000"/>
          </a:bodyPr>
          <a:lstStyle/>
          <a:p>
            <a:r>
              <a:rPr lang="fr-FR" dirty="0" smtClean="0"/>
              <a:t>Data management plan As </a:t>
            </a:r>
            <a:r>
              <a:rPr lang="fr-FR" dirty="0" err="1" smtClean="0"/>
              <a:t>Research</a:t>
            </a:r>
            <a:r>
              <a:rPr lang="fr-FR" dirty="0" smtClean="0"/>
              <a:t> </a:t>
            </a:r>
            <a:r>
              <a:rPr lang="fr-FR" dirty="0" err="1" smtClean="0"/>
              <a:t>Tool</a:t>
            </a:r>
            <a:r>
              <a:rPr lang="fr-FR" dirty="0" smtClean="0"/>
              <a:t/>
            </a:r>
            <a:br>
              <a:rPr lang="fr-FR" dirty="0" smtClean="0"/>
            </a:br>
            <a:r>
              <a:rPr lang="fr-FR" dirty="0" smtClean="0"/>
              <a:t>= DART </a:t>
            </a:r>
            <a:r>
              <a:rPr lang="fr-FR" dirty="0"/>
              <a:t>Project </a:t>
            </a:r>
            <a:r>
              <a:rPr lang="fr-FR" dirty="0" smtClean="0"/>
              <a:t/>
            </a:r>
            <a:br>
              <a:rPr lang="fr-FR" dirty="0" smtClean="0"/>
            </a:br>
            <a:endParaRPr lang="fr-FR" dirty="0"/>
          </a:p>
        </p:txBody>
      </p:sp>
      <p:sp>
        <p:nvSpPr>
          <p:cNvPr id="4" name="Espace réservé du pied de page 3"/>
          <p:cNvSpPr>
            <a:spLocks noGrp="1"/>
          </p:cNvSpPr>
          <p:nvPr>
            <p:ph type="ftr" sz="quarter" idx="11"/>
          </p:nvPr>
        </p:nvSpPr>
        <p:spPr/>
        <p:txBody>
          <a:bodyPr/>
          <a:lstStyle/>
          <a:p>
            <a:r>
              <a:rPr lang="fr-FR" smtClean="0"/>
              <a:t>Les plans de gestion de données -  S. Cocaud et D. L'Hostis, INRA. URFIST Paris - 05 avril 2019</a:t>
            </a:r>
            <a:endParaRPr lang="fr-FR"/>
          </a:p>
        </p:txBody>
      </p:sp>
      <p:sp>
        <p:nvSpPr>
          <p:cNvPr id="5" name="Espace réservé du numéro de diapositive 4"/>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90</a:t>
            </a:fld>
            <a:endParaRPr lang="fr-FR" sz="1200" b="1" i="0" u="none" strike="noStrike" cap="none">
              <a:solidFill>
                <a:schemeClr val="lt1"/>
              </a:solidFill>
              <a:latin typeface="Arial"/>
              <a:ea typeface="Arial"/>
              <a:cs typeface="Arial"/>
              <a:sym typeface="Arial"/>
            </a:endParaRPr>
          </a:p>
        </p:txBody>
      </p:sp>
      <p:pic>
        <p:nvPicPr>
          <p:cNvPr id="6" name="Image 5"/>
          <p:cNvPicPr>
            <a:picLocks noChangeAspect="1"/>
          </p:cNvPicPr>
          <p:nvPr/>
        </p:nvPicPr>
        <p:blipFill>
          <a:blip r:embed="rId3"/>
          <a:stretch>
            <a:fillRect/>
          </a:stretch>
        </p:blipFill>
        <p:spPr>
          <a:xfrm>
            <a:off x="399535" y="1586270"/>
            <a:ext cx="5025737" cy="2469356"/>
          </a:xfrm>
          <a:prstGeom prst="rect">
            <a:avLst/>
          </a:prstGeom>
          <a:ln>
            <a:solidFill>
              <a:schemeClr val="tx2"/>
            </a:solidFill>
          </a:ln>
        </p:spPr>
      </p:pic>
      <p:sp>
        <p:nvSpPr>
          <p:cNvPr id="8" name="Rectangle 7"/>
          <p:cNvSpPr/>
          <p:nvPr/>
        </p:nvSpPr>
        <p:spPr>
          <a:xfrm>
            <a:off x="3313206" y="894418"/>
            <a:ext cx="1726755" cy="523220"/>
          </a:xfrm>
          <a:prstGeom prst="rect">
            <a:avLst/>
          </a:prstGeom>
        </p:spPr>
        <p:txBody>
          <a:bodyPr wrap="none">
            <a:spAutoFit/>
          </a:bodyPr>
          <a:lstStyle/>
          <a:p>
            <a:r>
              <a:rPr lang="fr-FR" dirty="0">
                <a:hlinkClick r:id="rId4"/>
              </a:rPr>
              <a:t>https://osf.io/kh2y6</a:t>
            </a:r>
            <a:r>
              <a:rPr lang="fr-FR" dirty="0" smtClean="0">
                <a:hlinkClick r:id="rId4"/>
              </a:rPr>
              <a:t>/</a:t>
            </a:r>
            <a:endParaRPr lang="fr-FR" dirty="0" smtClean="0"/>
          </a:p>
          <a:p>
            <a:r>
              <a:rPr lang="fr-FR" dirty="0" smtClean="0"/>
              <a:t> </a:t>
            </a:r>
            <a:endParaRPr lang="fr-FR" dirty="0"/>
          </a:p>
        </p:txBody>
      </p:sp>
      <p:pic>
        <p:nvPicPr>
          <p:cNvPr id="9" name="Image 8"/>
          <p:cNvPicPr>
            <a:picLocks noChangeAspect="1"/>
          </p:cNvPicPr>
          <p:nvPr/>
        </p:nvPicPr>
        <p:blipFill>
          <a:blip r:embed="rId5"/>
          <a:stretch>
            <a:fillRect/>
          </a:stretch>
        </p:blipFill>
        <p:spPr>
          <a:xfrm>
            <a:off x="3212062" y="4182640"/>
            <a:ext cx="5785240" cy="2046695"/>
          </a:xfrm>
          <a:prstGeom prst="rect">
            <a:avLst/>
          </a:prstGeom>
          <a:ln>
            <a:solidFill>
              <a:schemeClr val="tx2"/>
            </a:solidFill>
          </a:ln>
        </p:spPr>
      </p:pic>
      <p:sp>
        <p:nvSpPr>
          <p:cNvPr id="2" name="ZoneTexte 1"/>
          <p:cNvSpPr txBox="1"/>
          <p:nvPr/>
        </p:nvSpPr>
        <p:spPr>
          <a:xfrm>
            <a:off x="5743254" y="1586270"/>
            <a:ext cx="3254048" cy="2246769"/>
          </a:xfrm>
          <a:prstGeom prst="rect">
            <a:avLst/>
          </a:prstGeom>
          <a:noFill/>
        </p:spPr>
        <p:txBody>
          <a:bodyPr wrap="square" rtlCol="0">
            <a:spAutoFit/>
          </a:bodyPr>
          <a:lstStyle/>
          <a:p>
            <a:pPr marL="285750" indent="-285750">
              <a:buFont typeface="Arial" panose="020B0604020202020204" pitchFamily="34" charset="0"/>
              <a:buChar char="•"/>
            </a:pPr>
            <a:r>
              <a:rPr lang="fr-FR" dirty="0"/>
              <a:t>C</a:t>
            </a:r>
            <a:r>
              <a:rPr lang="fr-FR" dirty="0" smtClean="0"/>
              <a:t>réer une grille d’analyse pour normaliser et faciliter l’examen des PGD </a:t>
            </a:r>
          </a:p>
          <a:p>
            <a:pPr marL="285750" indent="-285750">
              <a:buFont typeface="Arial" panose="020B0604020202020204" pitchFamily="34" charset="0"/>
              <a:buChar char="•"/>
            </a:pPr>
            <a:r>
              <a:rPr lang="fr-FR" dirty="0" smtClean="0"/>
              <a:t>Exploiter les résultats pour identifier les compétences et connaissances, mieux comprendre les pratiques, les besoins et ainsi mieux y répondre</a:t>
            </a:r>
          </a:p>
          <a:p>
            <a:endParaRPr lang="fr-FR" dirty="0"/>
          </a:p>
          <a:p>
            <a:endParaRPr lang="fr-FR" dirty="0"/>
          </a:p>
        </p:txBody>
      </p:sp>
    </p:spTree>
    <p:extLst>
      <p:ext uri="{BB962C8B-B14F-4D97-AF65-F5344CB8AC3E}">
        <p14:creationId xmlns:p14="http://schemas.microsoft.com/office/powerpoint/2010/main" val="35609093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Les plans de gestion de données -  S. Cocaud et D. L'Hostis, INRA. URFIST Paris - 05 avril 2019</a:t>
            </a:r>
            <a:endParaRPr lang="fr-FR"/>
          </a:p>
        </p:txBody>
      </p:sp>
      <p:sp>
        <p:nvSpPr>
          <p:cNvPr id="3" name="Espace réservé du numéro de diapositive 2"/>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smtClean="0">
                <a:solidFill>
                  <a:schemeClr val="lt1"/>
                </a:solidFill>
                <a:latin typeface="Arial"/>
                <a:ea typeface="Arial"/>
                <a:cs typeface="Arial"/>
                <a:sym typeface="Arial"/>
              </a:rPr>
              <a:t>91</a:t>
            </a:fld>
            <a:endParaRPr lang="fr-FR" sz="1200" b="1" i="0">
              <a:solidFill>
                <a:schemeClr val="lt1"/>
              </a:solidFill>
              <a:latin typeface="Arial"/>
              <a:ea typeface="Arial"/>
              <a:cs typeface="Arial"/>
              <a:sym typeface="Arial"/>
            </a:endParaRPr>
          </a:p>
        </p:txBody>
      </p:sp>
      <p:pic>
        <p:nvPicPr>
          <p:cNvPr id="4" name="Image 3"/>
          <p:cNvPicPr>
            <a:picLocks noChangeAspect="1"/>
          </p:cNvPicPr>
          <p:nvPr/>
        </p:nvPicPr>
        <p:blipFill>
          <a:blip r:embed="rId3"/>
          <a:stretch>
            <a:fillRect/>
          </a:stretch>
        </p:blipFill>
        <p:spPr>
          <a:xfrm>
            <a:off x="0" y="858784"/>
            <a:ext cx="9069164" cy="4909488"/>
          </a:xfrm>
          <a:prstGeom prst="rect">
            <a:avLst/>
          </a:prstGeom>
        </p:spPr>
      </p:pic>
      <p:sp>
        <p:nvSpPr>
          <p:cNvPr id="5" name="ZoneTexte 4"/>
          <p:cNvSpPr txBox="1"/>
          <p:nvPr/>
        </p:nvSpPr>
        <p:spPr>
          <a:xfrm>
            <a:off x="2055569" y="304119"/>
            <a:ext cx="5902427" cy="307777"/>
          </a:xfrm>
          <a:prstGeom prst="rect">
            <a:avLst/>
          </a:prstGeom>
          <a:noFill/>
        </p:spPr>
        <p:txBody>
          <a:bodyPr wrap="square" rtlCol="0">
            <a:spAutoFit/>
          </a:bodyPr>
          <a:lstStyle/>
          <a:p>
            <a:r>
              <a:rPr lang="fr-FR" b="1" dirty="0" smtClean="0">
                <a:solidFill>
                  <a:srgbClr val="990000"/>
                </a:solidFill>
              </a:rPr>
              <a:t>DART </a:t>
            </a:r>
            <a:r>
              <a:rPr lang="fr-FR" b="1" dirty="0" err="1" smtClean="0">
                <a:solidFill>
                  <a:srgbClr val="990000"/>
                </a:solidFill>
              </a:rPr>
              <a:t>project</a:t>
            </a:r>
            <a:r>
              <a:rPr lang="fr-FR" b="1" dirty="0" smtClean="0">
                <a:solidFill>
                  <a:srgbClr val="990000"/>
                </a:solidFill>
              </a:rPr>
              <a:t> : Grille d’analyse et d’évaluation des DMP commune</a:t>
            </a:r>
            <a:endParaRPr lang="fr-FR" b="1" dirty="0">
              <a:solidFill>
                <a:srgbClr val="990000"/>
              </a:solidFill>
            </a:endParaRPr>
          </a:p>
        </p:txBody>
      </p:sp>
      <p:sp>
        <p:nvSpPr>
          <p:cNvPr id="6" name="Rectangle à coins arrondis 5"/>
          <p:cNvSpPr/>
          <p:nvPr/>
        </p:nvSpPr>
        <p:spPr>
          <a:xfrm>
            <a:off x="3938016" y="858784"/>
            <a:ext cx="1816608" cy="287264"/>
          </a:xfrm>
          <a:prstGeom prst="round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7" name="Rectangle à coins arrondis 6"/>
          <p:cNvSpPr/>
          <p:nvPr/>
        </p:nvSpPr>
        <p:spPr>
          <a:xfrm>
            <a:off x="518160" y="1352560"/>
            <a:ext cx="1816608" cy="287264"/>
          </a:xfrm>
          <a:prstGeom prst="round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1561571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normAutofit/>
          </a:bodyPr>
          <a:lstStyle/>
          <a:p>
            <a:pPr algn="ctr"/>
            <a:r>
              <a:rPr lang="fr-FR" sz="1400" dirty="0">
                <a:solidFill>
                  <a:srgbClr val="990000"/>
                </a:solidFill>
              </a:rPr>
              <a:t>DART </a:t>
            </a:r>
            <a:r>
              <a:rPr lang="fr-FR" sz="1400" dirty="0" err="1">
                <a:solidFill>
                  <a:srgbClr val="990000"/>
                </a:solidFill>
              </a:rPr>
              <a:t>project</a:t>
            </a:r>
            <a:r>
              <a:rPr lang="fr-FR" sz="1400" dirty="0">
                <a:solidFill>
                  <a:srgbClr val="990000"/>
                </a:solidFill>
              </a:rPr>
              <a:t> </a:t>
            </a:r>
            <a:r>
              <a:rPr lang="fr-FR" sz="1400" dirty="0" smtClean="0">
                <a:solidFill>
                  <a:srgbClr val="990000"/>
                </a:solidFill>
              </a:rPr>
              <a:t> : </a:t>
            </a:r>
            <a:r>
              <a:rPr lang="fr-FR" sz="1400" dirty="0" smtClean="0">
                <a:latin typeface="Arial" panose="020B0604020202020204" pitchFamily="34" charset="0"/>
                <a:cs typeface="Arial" panose="020B0604020202020204" pitchFamily="34" charset="0"/>
              </a:rPr>
              <a:t>Aide à la rédaction / évaluation des PGD</a:t>
            </a:r>
            <a:endParaRPr lang="fr-FR" sz="1400" dirty="0">
              <a:latin typeface="Arial" panose="020B0604020202020204" pitchFamily="34" charset="0"/>
              <a:cs typeface="Arial" panose="020B0604020202020204" pitchFamily="34" charset="0"/>
            </a:endParaRPr>
          </a:p>
        </p:txBody>
      </p:sp>
      <p:sp>
        <p:nvSpPr>
          <p:cNvPr id="2" name="Espace réservé du pied de page 1"/>
          <p:cNvSpPr>
            <a:spLocks noGrp="1"/>
          </p:cNvSpPr>
          <p:nvPr>
            <p:ph type="ftr" sz="quarter" idx="11"/>
          </p:nvPr>
        </p:nvSpPr>
        <p:spPr/>
        <p:txBody>
          <a:bodyPr/>
          <a:lstStyle/>
          <a:p>
            <a:r>
              <a:rPr lang="fr-FR" smtClean="0"/>
              <a:t>Les plans de gestion de données -  S. Cocaud et D. L'Hostis, INRA. URFIST Paris - 05 avril 2019</a:t>
            </a:r>
            <a:endParaRPr lang="fr-FR"/>
          </a:p>
        </p:txBody>
      </p:sp>
      <p:sp>
        <p:nvSpPr>
          <p:cNvPr id="3" name="Espace réservé du numéro de diapositive 2"/>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smtClean="0">
                <a:solidFill>
                  <a:schemeClr val="lt1"/>
                </a:solidFill>
                <a:latin typeface="Arial"/>
                <a:ea typeface="Arial"/>
                <a:cs typeface="Arial"/>
                <a:sym typeface="Arial"/>
              </a:rPr>
              <a:t>92</a:t>
            </a:fld>
            <a:endParaRPr lang="fr-FR" sz="1200" b="1" i="0">
              <a:solidFill>
                <a:schemeClr val="lt1"/>
              </a:solidFill>
              <a:latin typeface="Arial"/>
              <a:ea typeface="Arial"/>
              <a:cs typeface="Arial"/>
              <a:sym typeface="Arial"/>
            </a:endParaRPr>
          </a:p>
        </p:txBody>
      </p:sp>
      <p:sp>
        <p:nvSpPr>
          <p:cNvPr id="4" name="Rectangle 3"/>
          <p:cNvSpPr/>
          <p:nvPr/>
        </p:nvSpPr>
        <p:spPr>
          <a:xfrm>
            <a:off x="1362477" y="5611489"/>
            <a:ext cx="7085488" cy="523220"/>
          </a:xfrm>
          <a:prstGeom prst="rect">
            <a:avLst/>
          </a:prstGeom>
        </p:spPr>
        <p:txBody>
          <a:bodyPr wrap="square">
            <a:spAutoFit/>
          </a:bodyPr>
          <a:lstStyle/>
          <a:p>
            <a:r>
              <a:rPr lang="en-US" dirty="0">
                <a:latin typeface="Arial" panose="020B0604020202020204" pitchFamily="34" charset="0"/>
                <a:cs typeface="Arial" panose="020B0604020202020204" pitchFamily="34" charset="0"/>
              </a:rPr>
              <a:t>Guidance for using the DART Rubric to assess NSF data management plans</a:t>
            </a:r>
            <a:endParaRPr lang="en-US" dirty="0">
              <a:latin typeface="Myriad Pro Cond" panose="020B0506030403020204" pitchFamily="34" charset="0"/>
            </a:endParaRPr>
          </a:p>
          <a:p>
            <a:r>
              <a:rPr lang="en-US" dirty="0" smtClean="0"/>
              <a:t>(</a:t>
            </a:r>
            <a:r>
              <a:rPr lang="en-US" dirty="0" err="1" smtClean="0"/>
              <a:t>Whitmire</a:t>
            </a:r>
            <a:r>
              <a:rPr lang="en-US" dirty="0" smtClean="0"/>
              <a:t>, Carlson, </a:t>
            </a:r>
            <a:r>
              <a:rPr lang="en-US" dirty="0" err="1" smtClean="0"/>
              <a:t>Hswe</a:t>
            </a:r>
            <a:r>
              <a:rPr lang="en-US" dirty="0" smtClean="0"/>
              <a:t>, Wells Parham, &amp; </a:t>
            </a:r>
            <a:r>
              <a:rPr lang="en-US" dirty="0" err="1" smtClean="0"/>
              <a:t>Westra</a:t>
            </a:r>
            <a:r>
              <a:rPr lang="en-US" dirty="0" smtClean="0"/>
              <a:t>, 2017)</a:t>
            </a:r>
            <a:endParaRPr lang="en-US" dirty="0"/>
          </a:p>
        </p:txBody>
      </p:sp>
      <p:pic>
        <p:nvPicPr>
          <p:cNvPr id="6" name="Image 5"/>
          <p:cNvPicPr>
            <a:picLocks noChangeAspect="1"/>
          </p:cNvPicPr>
          <p:nvPr/>
        </p:nvPicPr>
        <p:blipFill rotWithShape="1">
          <a:blip r:embed="rId3"/>
          <a:srcRect t="5886"/>
          <a:stretch/>
        </p:blipFill>
        <p:spPr>
          <a:xfrm>
            <a:off x="165164" y="1600200"/>
            <a:ext cx="4103541" cy="3744712"/>
          </a:xfrm>
          <a:prstGeom prst="rect">
            <a:avLst/>
          </a:prstGeom>
        </p:spPr>
      </p:pic>
      <p:pic>
        <p:nvPicPr>
          <p:cNvPr id="9" name="Image 8"/>
          <p:cNvPicPr>
            <a:picLocks noChangeAspect="1"/>
          </p:cNvPicPr>
          <p:nvPr/>
        </p:nvPicPr>
        <p:blipFill>
          <a:blip r:embed="rId4"/>
          <a:stretch>
            <a:fillRect/>
          </a:stretch>
        </p:blipFill>
        <p:spPr>
          <a:xfrm>
            <a:off x="4529661" y="1591654"/>
            <a:ext cx="4451980" cy="2271527"/>
          </a:xfrm>
          <a:prstGeom prst="rect">
            <a:avLst/>
          </a:prstGeom>
        </p:spPr>
      </p:pic>
      <p:pic>
        <p:nvPicPr>
          <p:cNvPr id="10" name="Image 9"/>
          <p:cNvPicPr>
            <a:picLocks noChangeAspect="1"/>
          </p:cNvPicPr>
          <p:nvPr/>
        </p:nvPicPr>
        <p:blipFill>
          <a:blip r:embed="rId5"/>
          <a:stretch>
            <a:fillRect/>
          </a:stretch>
        </p:blipFill>
        <p:spPr>
          <a:xfrm>
            <a:off x="1362476" y="1194633"/>
            <a:ext cx="6419048" cy="314286"/>
          </a:xfrm>
          <a:prstGeom prst="rect">
            <a:avLst/>
          </a:prstGeom>
        </p:spPr>
      </p:pic>
    </p:spTree>
    <p:extLst>
      <p:ext uri="{BB962C8B-B14F-4D97-AF65-F5344CB8AC3E}">
        <p14:creationId xmlns:p14="http://schemas.microsoft.com/office/powerpoint/2010/main" val="140368370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p:txBody>
          <a:bodyPr/>
          <a:lstStyle/>
          <a:p>
            <a:r>
              <a:rPr lang="fr-FR" dirty="0" smtClean="0"/>
              <a:t>Aide à l’auto-évaluation des PGD</a:t>
            </a:r>
            <a:endParaRPr lang="fr-FR" dirty="0"/>
          </a:p>
        </p:txBody>
      </p:sp>
      <p:sp>
        <p:nvSpPr>
          <p:cNvPr id="4" name="Espace réservé du pied de page 3"/>
          <p:cNvSpPr>
            <a:spLocks noGrp="1"/>
          </p:cNvSpPr>
          <p:nvPr>
            <p:ph type="ftr" sz="quarter" idx="11"/>
          </p:nvPr>
        </p:nvSpPr>
        <p:spPr/>
        <p:txBody>
          <a:bodyPr/>
          <a:lstStyle/>
          <a:p>
            <a:r>
              <a:rPr lang="fr-FR" smtClean="0"/>
              <a:t>Les plans de gestion de données -  S. Cocaud et D. L'Hostis, INRA. URFIST Paris - 05 avril 2019</a:t>
            </a:r>
            <a:endParaRPr lang="fr-FR"/>
          </a:p>
        </p:txBody>
      </p:sp>
      <p:sp>
        <p:nvSpPr>
          <p:cNvPr id="5" name="Espace réservé du numéro de diapositive 4"/>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smtClean="0">
                <a:solidFill>
                  <a:schemeClr val="lt1"/>
                </a:solidFill>
                <a:latin typeface="Arial"/>
                <a:ea typeface="Arial"/>
                <a:cs typeface="Arial"/>
                <a:sym typeface="Arial"/>
              </a:rPr>
              <a:t>93</a:t>
            </a:fld>
            <a:endParaRPr lang="fr-FR" sz="1200" b="1" i="0">
              <a:solidFill>
                <a:schemeClr val="lt1"/>
              </a:solidFill>
              <a:latin typeface="Arial"/>
              <a:ea typeface="Arial"/>
              <a:cs typeface="Arial"/>
              <a:sym typeface="Arial"/>
            </a:endParaRPr>
          </a:p>
        </p:txBody>
      </p:sp>
      <p:sp>
        <p:nvSpPr>
          <p:cNvPr id="8" name="Rectangle 1"/>
          <p:cNvSpPr>
            <a:spLocks noGrp="1" noChangeArrowheads="1"/>
          </p:cNvSpPr>
          <p:nvPr>
            <p:ph idx="1"/>
          </p:nvPr>
        </p:nvSpPr>
        <p:spPr bwMode="auto">
          <a:xfrm>
            <a:off x="457200" y="1718466"/>
            <a:ext cx="8376362" cy="3170099"/>
          </a:xfrm>
          <a:prstGeom prst="rect">
            <a:avLst/>
          </a:prstGeom>
          <a:noFill/>
          <a:ln w="9525">
            <a:solidFill>
              <a:schemeClr val="accent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1" i="0" u="none" strike="noStrike" cap="none" normalizeH="0" baseline="0" dirty="0" smtClean="0">
                <a:ln>
                  <a:noFill/>
                </a:ln>
                <a:solidFill>
                  <a:schemeClr val="tx1"/>
                </a:solidFill>
                <a:effectLst/>
                <a:latin typeface="Arial" panose="020B0604020202020204" pitchFamily="34" charset="0"/>
              </a:rPr>
              <a:t>Data Management Plan Compliance </a:t>
            </a:r>
            <a:r>
              <a:rPr kumimoji="0" lang="fr-FR" altLang="fr-FR" sz="1400" b="1" i="0" u="none" strike="noStrike" cap="none" normalizeH="0" baseline="0" dirty="0" err="1" smtClean="0">
                <a:ln>
                  <a:noFill/>
                </a:ln>
                <a:solidFill>
                  <a:schemeClr val="tx1"/>
                </a:solidFill>
                <a:effectLst/>
                <a:latin typeface="Arial" panose="020B0604020202020204" pitchFamily="34" charset="0"/>
              </a:rPr>
              <a:t>Rubrics</a:t>
            </a:r>
            <a:endParaRPr kumimoji="0" lang="fr-FR" altLang="fr-FR" sz="1400" b="1"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dirty="0" err="1" smtClean="0">
                <a:ln>
                  <a:noFill/>
                </a:ln>
                <a:solidFill>
                  <a:schemeClr val="tx1"/>
                </a:solidFill>
                <a:effectLst/>
                <a:latin typeface="Arial" panose="020B0604020202020204" pitchFamily="34" charset="0"/>
              </a:rPr>
              <a:t>Rubrics</a:t>
            </a:r>
            <a:r>
              <a:rPr kumimoji="0" lang="fr-FR" altLang="fr-FR" sz="1400" b="0" i="0" u="none" strike="noStrike" cap="none" normalizeH="0" baseline="0" dirty="0" smtClean="0">
                <a:ln>
                  <a:noFill/>
                </a:ln>
                <a:solidFill>
                  <a:schemeClr val="tx1"/>
                </a:solidFill>
                <a:effectLst/>
                <a:latin typeface="Arial" panose="020B0604020202020204" pitchFamily="34" charset="0"/>
              </a:rPr>
              <a:t> / checklists to </a:t>
            </a:r>
            <a:r>
              <a:rPr kumimoji="0" lang="fr-FR" altLang="fr-FR" sz="1400" b="0" i="0" u="none" strike="noStrike" cap="none" normalizeH="0" baseline="0" dirty="0" err="1" smtClean="0">
                <a:ln>
                  <a:noFill/>
                </a:ln>
                <a:solidFill>
                  <a:schemeClr val="tx1"/>
                </a:solidFill>
                <a:effectLst/>
                <a:latin typeface="Arial" panose="020B0604020202020204" pitchFamily="34" charset="0"/>
              </a:rPr>
              <a:t>evaluate</a:t>
            </a:r>
            <a:r>
              <a:rPr kumimoji="0" lang="fr-FR" altLang="fr-FR" sz="1400" b="0" i="0" u="none" strike="noStrike" cap="none" normalizeH="0" baseline="0" dirty="0" smtClean="0">
                <a:ln>
                  <a:noFill/>
                </a:ln>
                <a:solidFill>
                  <a:schemeClr val="tx1"/>
                </a:solidFill>
                <a:effectLst/>
                <a:latin typeface="Arial" panose="020B0604020202020204" pitchFamily="34" charset="0"/>
              </a:rPr>
              <a:t> data management plans for compliance </a:t>
            </a:r>
            <a:r>
              <a:rPr kumimoji="0" lang="fr-FR" altLang="fr-FR" sz="1400" b="0" i="0" u="none" strike="noStrike" cap="none" normalizeH="0" baseline="0" dirty="0" err="1" smtClean="0">
                <a:ln>
                  <a:noFill/>
                </a:ln>
                <a:solidFill>
                  <a:schemeClr val="tx1"/>
                </a:solidFill>
                <a:effectLst/>
                <a:latin typeface="Arial" panose="020B0604020202020204" pitchFamily="34" charset="0"/>
              </a:rPr>
              <a:t>with</a:t>
            </a:r>
            <a:r>
              <a:rPr kumimoji="0" lang="fr-FR" altLang="fr-FR" sz="1400" b="0" i="0" u="none" strike="noStrike" cap="none" normalizeH="0" baseline="0" dirty="0" smtClean="0">
                <a:ln>
                  <a:noFill/>
                </a:ln>
                <a:solidFill>
                  <a:schemeClr val="tx1"/>
                </a:solidFill>
                <a:effectLst/>
                <a:latin typeface="Arial" panose="020B0604020202020204" pitchFamily="34" charset="0"/>
              </a:rPr>
              <a:t> the </a:t>
            </a:r>
            <a:r>
              <a:rPr kumimoji="0" lang="fr-FR" altLang="fr-FR" sz="1400" b="0" i="0" u="none" strike="noStrike" cap="none" normalizeH="0" baseline="0" dirty="0" err="1" smtClean="0">
                <a:ln>
                  <a:noFill/>
                </a:ln>
                <a:solidFill>
                  <a:schemeClr val="tx1"/>
                </a:solidFill>
                <a:effectLst/>
                <a:latin typeface="Arial" panose="020B0604020202020204" pitchFamily="34" charset="0"/>
              </a:rPr>
              <a:t>following</a:t>
            </a:r>
            <a:r>
              <a:rPr kumimoji="0" lang="fr-FR" altLang="fr-FR" sz="1400" b="0" i="0" u="none" strike="noStrike" cap="none" normalizeH="0" baseline="0" dirty="0" smtClean="0">
                <a:ln>
                  <a:noFill/>
                </a:ln>
                <a:solidFill>
                  <a:schemeClr val="tx1"/>
                </a:solidFill>
                <a:effectLst/>
                <a:latin typeface="Arial" panose="020B0604020202020204" pitchFamily="34" charset="0"/>
              </a:rPr>
              <a:t> </a:t>
            </a:r>
            <a:r>
              <a:rPr kumimoji="0" lang="fr-FR" altLang="fr-FR" sz="1400" b="0" i="0" u="none" strike="noStrike" cap="none" normalizeH="0" baseline="0" dirty="0" err="1" smtClean="0">
                <a:ln>
                  <a:noFill/>
                </a:ln>
                <a:solidFill>
                  <a:schemeClr val="tx1"/>
                </a:solidFill>
                <a:effectLst/>
                <a:latin typeface="Arial" panose="020B0604020202020204" pitchFamily="34" charset="0"/>
              </a:rPr>
              <a:t>funder’s</a:t>
            </a:r>
            <a:r>
              <a:rPr kumimoji="0" lang="fr-FR" altLang="fr-FR" sz="1400" b="0" i="0" u="none" strike="noStrike" cap="none" normalizeH="0" baseline="0" dirty="0" smtClean="0">
                <a:ln>
                  <a:noFill/>
                </a:ln>
                <a:solidFill>
                  <a:schemeClr val="tx1"/>
                </a:solidFill>
                <a:effectLst/>
                <a:latin typeface="Arial" panose="020B0604020202020204" pitchFamily="34" charset="0"/>
              </a:rPr>
              <a:t> </a:t>
            </a:r>
            <a:r>
              <a:rPr kumimoji="0" lang="fr-FR" altLang="fr-FR" sz="1400" b="0" i="0" u="none" strike="noStrike" cap="none" normalizeH="0" baseline="0" dirty="0" err="1" smtClean="0">
                <a:ln>
                  <a:noFill/>
                </a:ln>
                <a:solidFill>
                  <a:schemeClr val="tx1"/>
                </a:solidFill>
                <a:effectLst/>
                <a:latin typeface="Arial" panose="020B0604020202020204" pitchFamily="34" charset="0"/>
              </a:rPr>
              <a:t>requirements</a:t>
            </a:r>
            <a:r>
              <a:rPr kumimoji="0" lang="fr-FR" altLang="fr-FR" sz="1400" b="0" i="0" u="none" strike="noStrike" cap="none" normalizeH="0" baseline="0" dirty="0" smtClean="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400" b="0" i="0" u="none" strike="noStrike" cap="none" normalizeH="0" baseline="0" dirty="0" smtClean="0">
                <a:ln>
                  <a:noFill/>
                </a:ln>
                <a:solidFill>
                  <a:schemeClr val="tx1"/>
                </a:solidFill>
                <a:effectLst/>
                <a:latin typeface="Arial" panose="020B0604020202020204" pitchFamily="34" charset="0"/>
                <a:hlinkClick r:id="rId3"/>
              </a:rPr>
              <a:t>AHRC DMP Compliance </a:t>
            </a:r>
            <a:r>
              <a:rPr kumimoji="0" lang="fr-FR" altLang="fr-FR" sz="1400" b="0" i="0" u="none" strike="noStrike" cap="none" normalizeH="0" baseline="0" dirty="0" err="1" smtClean="0">
                <a:ln>
                  <a:noFill/>
                </a:ln>
                <a:solidFill>
                  <a:schemeClr val="tx1"/>
                </a:solidFill>
                <a:effectLst/>
                <a:latin typeface="Arial" panose="020B0604020202020204" pitchFamily="34" charset="0"/>
                <a:hlinkClick r:id="rId3"/>
              </a:rPr>
              <a:t>Rubric</a:t>
            </a:r>
            <a:r>
              <a:rPr kumimoji="0" lang="fr-FR" altLang="fr-FR" sz="1400" b="0" i="0" u="none" strike="noStrike" cap="none" normalizeH="0" baseline="0" dirty="0" smtClean="0">
                <a:ln>
                  <a:noFill/>
                </a:ln>
                <a:solidFill>
                  <a:schemeClr val="tx1"/>
                </a:solidFill>
                <a:effectLst/>
                <a:latin typeface="Arial" panose="020B0604020202020204" pitchFamily="34" charset="0"/>
                <a:hlinkClick r:id="rId3"/>
              </a:rPr>
              <a:t> (</a:t>
            </a:r>
            <a:r>
              <a:rPr kumimoji="0" lang="fr-FR" altLang="fr-FR" sz="1400" b="0" i="0" u="none" strike="noStrike" cap="none" normalizeH="0" baseline="0" dirty="0" err="1" smtClean="0">
                <a:ln>
                  <a:noFill/>
                </a:ln>
                <a:solidFill>
                  <a:schemeClr val="tx1"/>
                </a:solidFill>
                <a:effectLst/>
                <a:latin typeface="Arial" panose="020B0604020202020204" pitchFamily="34" charset="0"/>
                <a:hlinkClick r:id="rId3"/>
              </a:rPr>
              <a:t>Draft</a:t>
            </a:r>
            <a:r>
              <a:rPr kumimoji="0" lang="fr-FR" altLang="fr-FR" sz="1400" b="0" i="0" u="none" strike="noStrike" cap="none" normalizeH="0" baseline="0" dirty="0" smtClean="0">
                <a:ln>
                  <a:noFill/>
                </a:ln>
                <a:solidFill>
                  <a:schemeClr val="tx1"/>
                </a:solidFill>
                <a:effectLst/>
                <a:latin typeface="Arial" panose="020B0604020202020204" pitchFamily="34" charset="0"/>
                <a:hlinkClick r:id="rId3"/>
              </a:rPr>
              <a:t>)</a:t>
            </a:r>
            <a:r>
              <a:rPr kumimoji="0" lang="fr-FR" altLang="fr-FR" sz="1400" b="0" i="0" u="none" strike="noStrike" cap="none" normalizeH="0" baseline="0" dirty="0" smtClean="0">
                <a:ln>
                  <a:noFill/>
                </a:ln>
                <a:solidFill>
                  <a:schemeClr val="tx1"/>
                </a:solidFill>
                <a:effectLst/>
                <a:latin typeface="Arial" panose="020B0604020202020204" pitchFamily="34" charset="0"/>
              </a:rPr>
              <a:t> - </a:t>
            </a:r>
            <a:r>
              <a:rPr kumimoji="0" lang="fr-FR" altLang="fr-FR" sz="1400" b="0" i="0" u="none" strike="noStrike" cap="none" normalizeH="0" baseline="0" dirty="0" err="1" smtClean="0">
                <a:ln>
                  <a:noFill/>
                </a:ln>
                <a:solidFill>
                  <a:schemeClr val="tx1"/>
                </a:solidFill>
                <a:effectLst/>
                <a:latin typeface="Arial" panose="020B0604020202020204" pitchFamily="34" charset="0"/>
              </a:rPr>
              <a:t>from</a:t>
            </a:r>
            <a:r>
              <a:rPr kumimoji="0" lang="fr-FR" altLang="fr-FR" sz="1400" b="0" i="0" u="none" strike="noStrike" cap="none" normalizeH="0" baseline="0" dirty="0" smtClean="0">
                <a:ln>
                  <a:noFill/>
                </a:ln>
                <a:solidFill>
                  <a:schemeClr val="tx1"/>
                </a:solidFill>
                <a:effectLst/>
                <a:latin typeface="Arial" panose="020B0604020202020204" pitchFamily="34" charset="0"/>
              </a:rPr>
              <a:t> DCC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400" b="0" i="0" u="none" strike="noStrike" cap="none" normalizeH="0" baseline="0" dirty="0" smtClean="0">
                <a:ln>
                  <a:noFill/>
                </a:ln>
                <a:solidFill>
                  <a:schemeClr val="tx1"/>
                </a:solidFill>
                <a:effectLst/>
                <a:latin typeface="Arial" panose="020B0604020202020204" pitchFamily="34" charset="0"/>
                <a:hlinkClick r:id="rId4"/>
              </a:rPr>
              <a:t>BBSRC DMP </a:t>
            </a:r>
            <a:r>
              <a:rPr kumimoji="0" lang="fr-FR" altLang="fr-FR" sz="1400" b="0" i="0" u="none" strike="noStrike" cap="none" normalizeH="0" baseline="0" dirty="0" err="1" smtClean="0">
                <a:ln>
                  <a:noFill/>
                </a:ln>
                <a:solidFill>
                  <a:schemeClr val="tx1"/>
                </a:solidFill>
                <a:effectLst/>
                <a:latin typeface="Arial" panose="020B0604020202020204" pitchFamily="34" charset="0"/>
                <a:hlinkClick r:id="rId4"/>
              </a:rPr>
              <a:t>Assessment</a:t>
            </a:r>
            <a:r>
              <a:rPr kumimoji="0" lang="fr-FR" altLang="fr-FR" sz="1400" b="0" i="0" u="none" strike="noStrike" cap="none" normalizeH="0" baseline="0" dirty="0" smtClean="0">
                <a:ln>
                  <a:noFill/>
                </a:ln>
                <a:solidFill>
                  <a:schemeClr val="tx1"/>
                </a:solidFill>
                <a:effectLst/>
                <a:latin typeface="Arial" panose="020B0604020202020204" pitchFamily="34" charset="0"/>
                <a:hlinkClick r:id="rId4"/>
              </a:rPr>
              <a:t> </a:t>
            </a:r>
            <a:r>
              <a:rPr kumimoji="0" lang="fr-FR" altLang="fr-FR" sz="1400" b="0" i="0" u="none" strike="noStrike" cap="none" normalizeH="0" baseline="0" dirty="0" err="1" smtClean="0">
                <a:ln>
                  <a:noFill/>
                </a:ln>
                <a:solidFill>
                  <a:schemeClr val="tx1"/>
                </a:solidFill>
                <a:effectLst/>
                <a:latin typeface="Arial" panose="020B0604020202020204" pitchFamily="34" charset="0"/>
                <a:hlinkClick r:id="rId4"/>
              </a:rPr>
              <a:t>Rubric</a:t>
            </a:r>
            <a:r>
              <a:rPr kumimoji="0" lang="fr-FR" altLang="fr-FR" sz="1400" b="0" i="0" u="none" strike="noStrike" cap="none" normalizeH="0" baseline="0" dirty="0" smtClean="0">
                <a:ln>
                  <a:noFill/>
                </a:ln>
                <a:solidFill>
                  <a:schemeClr val="tx1"/>
                </a:solidFill>
                <a:effectLst/>
                <a:latin typeface="Arial" panose="020B0604020202020204" pitchFamily="34" charset="0"/>
                <a:hlinkClick r:id="rId4"/>
              </a:rPr>
              <a:t> v2.0</a:t>
            </a:r>
            <a:r>
              <a:rPr kumimoji="0" lang="fr-FR" altLang="fr-FR" sz="1400" b="0" i="0" u="none" strike="noStrike" cap="none" normalizeH="0" baseline="0" dirty="0" smtClean="0">
                <a:ln>
                  <a:noFill/>
                </a:ln>
                <a:solidFill>
                  <a:schemeClr val="tx1"/>
                </a:solidFill>
                <a:effectLst/>
                <a:latin typeface="Arial" panose="020B0604020202020204" pitchFamily="34" charset="0"/>
              </a:rPr>
              <a:t> - </a:t>
            </a:r>
            <a:r>
              <a:rPr kumimoji="0" lang="fr-FR" altLang="fr-FR" sz="1400" b="0" i="0" u="none" strike="noStrike" cap="none" normalizeH="0" baseline="0" dirty="0" err="1" smtClean="0">
                <a:ln>
                  <a:noFill/>
                </a:ln>
                <a:solidFill>
                  <a:schemeClr val="tx1"/>
                </a:solidFill>
                <a:effectLst/>
                <a:latin typeface="Arial" panose="020B0604020202020204" pitchFamily="34" charset="0"/>
              </a:rPr>
              <a:t>from</a:t>
            </a:r>
            <a:r>
              <a:rPr kumimoji="0" lang="fr-FR" altLang="fr-FR" sz="1400" b="0" i="0" u="none" strike="noStrike" cap="none" normalizeH="0" baseline="0" dirty="0" smtClean="0">
                <a:ln>
                  <a:noFill/>
                </a:ln>
                <a:solidFill>
                  <a:schemeClr val="tx1"/>
                </a:solidFill>
                <a:effectLst/>
                <a:latin typeface="Arial" panose="020B0604020202020204" pitchFamily="34" charset="0"/>
              </a:rPr>
              <a:t> </a:t>
            </a:r>
            <a:r>
              <a:rPr kumimoji="0" lang="fr-FR" altLang="fr-FR" sz="1400" b="0" i="0" u="none" strike="noStrike" cap="none" normalizeH="0" baseline="0" dirty="0" err="1" smtClean="0">
                <a:ln>
                  <a:noFill/>
                </a:ln>
                <a:solidFill>
                  <a:schemeClr val="tx1"/>
                </a:solidFill>
                <a:effectLst/>
                <a:latin typeface="Arial" panose="020B0604020202020204" pitchFamily="34" charset="0"/>
              </a:rPr>
              <a:t>University</a:t>
            </a:r>
            <a:r>
              <a:rPr kumimoji="0" lang="fr-FR" altLang="fr-FR" sz="1400" b="0" i="0" u="none" strike="noStrike" cap="none" normalizeH="0" baseline="0" dirty="0" smtClean="0">
                <a:ln>
                  <a:noFill/>
                </a:ln>
                <a:solidFill>
                  <a:schemeClr val="tx1"/>
                </a:solidFill>
                <a:effectLst/>
                <a:latin typeface="Arial" panose="020B0604020202020204" pitchFamily="34" charset="0"/>
              </a:rPr>
              <a:t> of Glasgow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400" b="0" i="0" u="none" strike="noStrike" cap="none" normalizeH="0" baseline="0" dirty="0" smtClean="0">
                <a:ln>
                  <a:noFill/>
                </a:ln>
                <a:solidFill>
                  <a:schemeClr val="tx1"/>
                </a:solidFill>
                <a:effectLst/>
                <a:latin typeface="Arial" panose="020B0604020202020204" pitchFamily="34" charset="0"/>
                <a:hlinkClick r:id="rId5"/>
              </a:rPr>
              <a:t>CRUK Basic and </a:t>
            </a:r>
            <a:r>
              <a:rPr kumimoji="0" lang="fr-FR" altLang="fr-FR" sz="1400" b="0" i="0" u="none" strike="noStrike" cap="none" normalizeH="0" baseline="0" dirty="0" err="1" smtClean="0">
                <a:ln>
                  <a:noFill/>
                </a:ln>
                <a:solidFill>
                  <a:schemeClr val="tx1"/>
                </a:solidFill>
                <a:effectLst/>
                <a:latin typeface="Arial" panose="020B0604020202020204" pitchFamily="34" charset="0"/>
                <a:hlinkClick r:id="rId5"/>
              </a:rPr>
              <a:t>Clinical</a:t>
            </a:r>
            <a:r>
              <a:rPr kumimoji="0" lang="fr-FR" altLang="fr-FR" sz="1400" b="0" i="0" u="none" strike="noStrike" cap="none" normalizeH="0" baseline="0" dirty="0" smtClean="0">
                <a:ln>
                  <a:noFill/>
                </a:ln>
                <a:solidFill>
                  <a:schemeClr val="tx1"/>
                </a:solidFill>
                <a:effectLst/>
                <a:latin typeface="Arial" panose="020B0604020202020204" pitchFamily="34" charset="0"/>
                <a:hlinkClick r:id="rId5"/>
              </a:rPr>
              <a:t> </a:t>
            </a:r>
            <a:r>
              <a:rPr kumimoji="0" lang="fr-FR" altLang="fr-FR" sz="1400" b="0" i="0" u="none" strike="noStrike" cap="none" normalizeH="0" baseline="0" dirty="0" err="1" smtClean="0">
                <a:ln>
                  <a:noFill/>
                </a:ln>
                <a:solidFill>
                  <a:schemeClr val="tx1"/>
                </a:solidFill>
                <a:effectLst/>
                <a:latin typeface="Arial" panose="020B0604020202020204" pitchFamily="34" charset="0"/>
                <a:hlinkClick r:id="rId5"/>
              </a:rPr>
              <a:t>Research</a:t>
            </a:r>
            <a:r>
              <a:rPr kumimoji="0" lang="fr-FR" altLang="fr-FR" sz="1400" b="0" i="0" u="none" strike="noStrike" cap="none" normalizeH="0" baseline="0" dirty="0" smtClean="0">
                <a:ln>
                  <a:noFill/>
                </a:ln>
                <a:solidFill>
                  <a:schemeClr val="tx1"/>
                </a:solidFill>
                <a:effectLst/>
                <a:latin typeface="Arial" panose="020B0604020202020204" pitchFamily="34" charset="0"/>
                <a:hlinkClick r:id="rId5"/>
              </a:rPr>
              <a:t> DMP </a:t>
            </a:r>
            <a:r>
              <a:rPr kumimoji="0" lang="fr-FR" altLang="fr-FR" sz="1400" b="0" i="0" u="none" strike="noStrike" cap="none" normalizeH="0" baseline="0" dirty="0" err="1" smtClean="0">
                <a:ln>
                  <a:noFill/>
                </a:ln>
                <a:solidFill>
                  <a:schemeClr val="tx1"/>
                </a:solidFill>
                <a:effectLst/>
                <a:latin typeface="Arial" panose="020B0604020202020204" pitchFamily="34" charset="0"/>
                <a:hlinkClick r:id="rId5"/>
              </a:rPr>
              <a:t>Assessment</a:t>
            </a:r>
            <a:r>
              <a:rPr kumimoji="0" lang="fr-FR" altLang="fr-FR" sz="1400" b="0" i="0" u="none" strike="noStrike" cap="none" normalizeH="0" baseline="0" dirty="0" smtClean="0">
                <a:ln>
                  <a:noFill/>
                </a:ln>
                <a:solidFill>
                  <a:schemeClr val="tx1"/>
                </a:solidFill>
                <a:effectLst/>
                <a:latin typeface="Arial" panose="020B0604020202020204" pitchFamily="34" charset="0"/>
                <a:hlinkClick r:id="rId5"/>
              </a:rPr>
              <a:t> </a:t>
            </a:r>
            <a:r>
              <a:rPr kumimoji="0" lang="fr-FR" altLang="fr-FR" sz="1400" b="0" i="0" u="none" strike="noStrike" cap="none" normalizeH="0" baseline="0" dirty="0" err="1" smtClean="0">
                <a:ln>
                  <a:noFill/>
                </a:ln>
                <a:solidFill>
                  <a:schemeClr val="tx1"/>
                </a:solidFill>
                <a:effectLst/>
                <a:latin typeface="Arial" panose="020B0604020202020204" pitchFamily="34" charset="0"/>
                <a:hlinkClick r:id="rId5"/>
              </a:rPr>
              <a:t>Rubric</a:t>
            </a:r>
            <a:r>
              <a:rPr kumimoji="0" lang="fr-FR" altLang="fr-FR" sz="1400" b="0" i="0" u="none" strike="noStrike" cap="none" normalizeH="0" baseline="0" dirty="0" smtClean="0">
                <a:ln>
                  <a:noFill/>
                </a:ln>
                <a:solidFill>
                  <a:schemeClr val="tx1"/>
                </a:solidFill>
                <a:effectLst/>
                <a:latin typeface="Arial" panose="020B0604020202020204" pitchFamily="34" charset="0"/>
                <a:hlinkClick r:id="rId5"/>
              </a:rPr>
              <a:t> v2.0</a:t>
            </a:r>
            <a:r>
              <a:rPr kumimoji="0" lang="fr-FR" altLang="fr-FR" sz="1400" b="0" i="0" u="none" strike="noStrike" cap="none" normalizeH="0" baseline="0" dirty="0" smtClean="0">
                <a:ln>
                  <a:noFill/>
                </a:ln>
                <a:solidFill>
                  <a:schemeClr val="tx1"/>
                </a:solidFill>
                <a:effectLst/>
                <a:latin typeface="Arial" panose="020B0604020202020204" pitchFamily="34" charset="0"/>
              </a:rPr>
              <a:t> - </a:t>
            </a:r>
            <a:r>
              <a:rPr kumimoji="0" lang="fr-FR" altLang="fr-FR" sz="1400" b="0" i="0" u="none" strike="noStrike" cap="none" normalizeH="0" baseline="0" dirty="0" err="1" smtClean="0">
                <a:ln>
                  <a:noFill/>
                </a:ln>
                <a:solidFill>
                  <a:schemeClr val="tx1"/>
                </a:solidFill>
                <a:effectLst/>
                <a:latin typeface="Arial" panose="020B0604020202020204" pitchFamily="34" charset="0"/>
              </a:rPr>
              <a:t>from</a:t>
            </a:r>
            <a:r>
              <a:rPr kumimoji="0" lang="fr-FR" altLang="fr-FR" sz="1400" b="0" i="0" u="none" strike="noStrike" cap="none" normalizeH="0" baseline="0" dirty="0" smtClean="0">
                <a:ln>
                  <a:noFill/>
                </a:ln>
                <a:solidFill>
                  <a:schemeClr val="tx1"/>
                </a:solidFill>
                <a:effectLst/>
                <a:latin typeface="Arial" panose="020B0604020202020204" pitchFamily="34" charset="0"/>
              </a:rPr>
              <a:t> </a:t>
            </a:r>
            <a:r>
              <a:rPr kumimoji="0" lang="fr-FR" altLang="fr-FR" sz="1400" b="0" i="0" u="none" strike="noStrike" cap="none" normalizeH="0" baseline="0" dirty="0" err="1" smtClean="0">
                <a:ln>
                  <a:noFill/>
                </a:ln>
                <a:solidFill>
                  <a:schemeClr val="tx1"/>
                </a:solidFill>
                <a:effectLst/>
                <a:latin typeface="Arial" panose="020B0604020202020204" pitchFamily="34" charset="0"/>
              </a:rPr>
              <a:t>University</a:t>
            </a:r>
            <a:r>
              <a:rPr kumimoji="0" lang="fr-FR" altLang="fr-FR" sz="1400" b="0" i="0" u="none" strike="noStrike" cap="none" normalizeH="0" baseline="0" dirty="0" smtClean="0">
                <a:ln>
                  <a:noFill/>
                </a:ln>
                <a:solidFill>
                  <a:schemeClr val="tx1"/>
                </a:solidFill>
                <a:effectLst/>
                <a:latin typeface="Arial" panose="020B0604020202020204" pitchFamily="34" charset="0"/>
              </a:rPr>
              <a:t> of Glasgow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400" b="0" i="0" u="none" strike="noStrike" cap="none" normalizeH="0" baseline="0" dirty="0" smtClean="0">
                <a:ln>
                  <a:noFill/>
                </a:ln>
                <a:solidFill>
                  <a:schemeClr val="tx1"/>
                </a:solidFill>
                <a:effectLst/>
                <a:latin typeface="Arial" panose="020B0604020202020204" pitchFamily="34" charset="0"/>
                <a:hlinkClick r:id="rId6"/>
              </a:rPr>
              <a:t>CRUK Population </a:t>
            </a:r>
            <a:r>
              <a:rPr kumimoji="0" lang="fr-FR" altLang="fr-FR" sz="1400" b="0" i="0" u="none" strike="noStrike" cap="none" normalizeH="0" baseline="0" dirty="0" err="1" smtClean="0">
                <a:ln>
                  <a:noFill/>
                </a:ln>
                <a:solidFill>
                  <a:schemeClr val="tx1"/>
                </a:solidFill>
                <a:effectLst/>
                <a:latin typeface="Arial" panose="020B0604020202020204" pitchFamily="34" charset="0"/>
                <a:hlinkClick r:id="rId6"/>
              </a:rPr>
              <a:t>Research</a:t>
            </a:r>
            <a:r>
              <a:rPr kumimoji="0" lang="fr-FR" altLang="fr-FR" sz="1400" b="0" i="0" u="none" strike="noStrike" cap="none" normalizeH="0" baseline="0" dirty="0" smtClean="0">
                <a:ln>
                  <a:noFill/>
                </a:ln>
                <a:solidFill>
                  <a:schemeClr val="tx1"/>
                </a:solidFill>
                <a:effectLst/>
                <a:latin typeface="Arial" panose="020B0604020202020204" pitchFamily="34" charset="0"/>
                <a:hlinkClick r:id="rId6"/>
              </a:rPr>
              <a:t> DMP </a:t>
            </a:r>
            <a:r>
              <a:rPr kumimoji="0" lang="fr-FR" altLang="fr-FR" sz="1400" b="0" i="0" u="none" strike="noStrike" cap="none" normalizeH="0" baseline="0" dirty="0" err="1" smtClean="0">
                <a:ln>
                  <a:noFill/>
                </a:ln>
                <a:solidFill>
                  <a:schemeClr val="tx1"/>
                </a:solidFill>
                <a:effectLst/>
                <a:latin typeface="Arial" panose="020B0604020202020204" pitchFamily="34" charset="0"/>
                <a:hlinkClick r:id="rId6"/>
              </a:rPr>
              <a:t>Assessment</a:t>
            </a:r>
            <a:r>
              <a:rPr kumimoji="0" lang="fr-FR" altLang="fr-FR" sz="1400" b="0" i="0" u="none" strike="noStrike" cap="none" normalizeH="0" baseline="0" dirty="0" smtClean="0">
                <a:ln>
                  <a:noFill/>
                </a:ln>
                <a:solidFill>
                  <a:schemeClr val="tx1"/>
                </a:solidFill>
                <a:effectLst/>
                <a:latin typeface="Arial" panose="020B0604020202020204" pitchFamily="34" charset="0"/>
                <a:hlinkClick r:id="rId6"/>
              </a:rPr>
              <a:t> </a:t>
            </a:r>
            <a:r>
              <a:rPr kumimoji="0" lang="fr-FR" altLang="fr-FR" sz="1400" b="0" i="0" u="none" strike="noStrike" cap="none" normalizeH="0" baseline="0" dirty="0" err="1" smtClean="0">
                <a:ln>
                  <a:noFill/>
                </a:ln>
                <a:solidFill>
                  <a:schemeClr val="tx1"/>
                </a:solidFill>
                <a:effectLst/>
                <a:latin typeface="Arial" panose="020B0604020202020204" pitchFamily="34" charset="0"/>
                <a:hlinkClick r:id="rId6"/>
              </a:rPr>
              <a:t>Rubric</a:t>
            </a:r>
            <a:r>
              <a:rPr kumimoji="0" lang="fr-FR" altLang="fr-FR" sz="1400" b="0" i="0" u="none" strike="noStrike" cap="none" normalizeH="0" baseline="0" dirty="0" smtClean="0">
                <a:ln>
                  <a:noFill/>
                </a:ln>
                <a:solidFill>
                  <a:schemeClr val="tx1"/>
                </a:solidFill>
                <a:effectLst/>
                <a:latin typeface="Arial" panose="020B0604020202020204" pitchFamily="34" charset="0"/>
                <a:hlinkClick r:id="rId6"/>
              </a:rPr>
              <a:t> v2.0 </a:t>
            </a:r>
            <a:r>
              <a:rPr kumimoji="0" lang="fr-FR" altLang="fr-FR" sz="1400" b="0" i="0" u="none" strike="noStrike" cap="none" normalizeH="0" baseline="0" dirty="0" smtClean="0">
                <a:ln>
                  <a:noFill/>
                </a:ln>
                <a:solidFill>
                  <a:schemeClr val="tx1"/>
                </a:solidFill>
                <a:effectLst/>
                <a:latin typeface="Arial" panose="020B0604020202020204" pitchFamily="34" charset="0"/>
              </a:rPr>
              <a:t>- </a:t>
            </a:r>
            <a:r>
              <a:rPr kumimoji="0" lang="fr-FR" altLang="fr-FR" sz="1400" b="0" i="0" u="none" strike="noStrike" cap="none" normalizeH="0" baseline="0" dirty="0" err="1" smtClean="0">
                <a:ln>
                  <a:noFill/>
                </a:ln>
                <a:solidFill>
                  <a:schemeClr val="tx1"/>
                </a:solidFill>
                <a:effectLst/>
                <a:latin typeface="Arial" panose="020B0604020202020204" pitchFamily="34" charset="0"/>
              </a:rPr>
              <a:t>from</a:t>
            </a:r>
            <a:r>
              <a:rPr kumimoji="0" lang="fr-FR" altLang="fr-FR" sz="1400" b="0" i="0" u="none" strike="noStrike" cap="none" normalizeH="0" baseline="0" dirty="0" smtClean="0">
                <a:ln>
                  <a:noFill/>
                </a:ln>
                <a:solidFill>
                  <a:schemeClr val="tx1"/>
                </a:solidFill>
                <a:effectLst/>
                <a:latin typeface="Arial" panose="020B0604020202020204" pitchFamily="34" charset="0"/>
              </a:rPr>
              <a:t> </a:t>
            </a:r>
            <a:r>
              <a:rPr kumimoji="0" lang="fr-FR" altLang="fr-FR" sz="1400" b="0" i="0" u="none" strike="noStrike" cap="none" normalizeH="0" baseline="0" dirty="0" err="1" smtClean="0">
                <a:ln>
                  <a:noFill/>
                </a:ln>
                <a:solidFill>
                  <a:schemeClr val="tx1"/>
                </a:solidFill>
                <a:effectLst/>
                <a:latin typeface="Arial" panose="020B0604020202020204" pitchFamily="34" charset="0"/>
              </a:rPr>
              <a:t>University</a:t>
            </a:r>
            <a:r>
              <a:rPr kumimoji="0" lang="fr-FR" altLang="fr-FR" sz="1400" b="0" i="0" u="none" strike="noStrike" cap="none" normalizeH="0" baseline="0" dirty="0" smtClean="0">
                <a:ln>
                  <a:noFill/>
                </a:ln>
                <a:solidFill>
                  <a:schemeClr val="tx1"/>
                </a:solidFill>
                <a:effectLst/>
                <a:latin typeface="Arial" panose="020B0604020202020204" pitchFamily="34" charset="0"/>
              </a:rPr>
              <a:t> of Glasgow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400" b="0" i="0" u="none" strike="noStrike" cap="none" normalizeH="0" baseline="0" dirty="0" smtClean="0">
                <a:ln>
                  <a:noFill/>
                </a:ln>
                <a:solidFill>
                  <a:schemeClr val="tx1"/>
                </a:solidFill>
                <a:effectLst/>
                <a:latin typeface="Arial" panose="020B0604020202020204" pitchFamily="34" charset="0"/>
                <a:hlinkClick r:id="rId7"/>
              </a:rPr>
              <a:t>EPSRC DMP </a:t>
            </a:r>
            <a:r>
              <a:rPr kumimoji="0" lang="fr-FR" altLang="fr-FR" sz="1400" b="0" i="0" u="none" strike="noStrike" cap="none" normalizeH="0" baseline="0" dirty="0" err="1" smtClean="0">
                <a:ln>
                  <a:noFill/>
                </a:ln>
                <a:solidFill>
                  <a:schemeClr val="tx1"/>
                </a:solidFill>
                <a:effectLst/>
                <a:latin typeface="Arial" panose="020B0604020202020204" pitchFamily="34" charset="0"/>
                <a:hlinkClick r:id="rId7"/>
              </a:rPr>
              <a:t>Assessment</a:t>
            </a:r>
            <a:r>
              <a:rPr kumimoji="0" lang="fr-FR" altLang="fr-FR" sz="1400" b="0" i="0" u="none" strike="noStrike" cap="none" normalizeH="0" baseline="0" dirty="0" smtClean="0">
                <a:ln>
                  <a:noFill/>
                </a:ln>
                <a:solidFill>
                  <a:schemeClr val="tx1"/>
                </a:solidFill>
                <a:effectLst/>
                <a:latin typeface="Arial" panose="020B0604020202020204" pitchFamily="34" charset="0"/>
                <a:hlinkClick r:id="rId7"/>
              </a:rPr>
              <a:t> </a:t>
            </a:r>
            <a:r>
              <a:rPr kumimoji="0" lang="fr-FR" altLang="fr-FR" sz="1400" b="0" i="0" u="none" strike="noStrike" cap="none" normalizeH="0" baseline="0" dirty="0" err="1" smtClean="0">
                <a:ln>
                  <a:noFill/>
                </a:ln>
                <a:solidFill>
                  <a:schemeClr val="tx1"/>
                </a:solidFill>
                <a:effectLst/>
                <a:latin typeface="Arial" panose="020B0604020202020204" pitchFamily="34" charset="0"/>
                <a:hlinkClick r:id="rId7"/>
              </a:rPr>
              <a:t>Rubric</a:t>
            </a:r>
            <a:r>
              <a:rPr kumimoji="0" lang="fr-FR" altLang="fr-FR" sz="1400" b="0" i="0" u="none" strike="noStrike" cap="none" normalizeH="0" baseline="0" dirty="0" smtClean="0">
                <a:ln>
                  <a:noFill/>
                </a:ln>
                <a:solidFill>
                  <a:schemeClr val="tx1"/>
                </a:solidFill>
                <a:effectLst/>
                <a:latin typeface="Arial" panose="020B0604020202020204" pitchFamily="34" charset="0"/>
                <a:hlinkClick r:id="rId7"/>
              </a:rPr>
              <a:t> v2.0</a:t>
            </a:r>
            <a:r>
              <a:rPr kumimoji="0" lang="fr-FR" altLang="fr-FR" sz="1400" b="0" i="0" u="none" strike="noStrike" cap="none" normalizeH="0" baseline="0" dirty="0" smtClean="0">
                <a:ln>
                  <a:noFill/>
                </a:ln>
                <a:solidFill>
                  <a:schemeClr val="tx1"/>
                </a:solidFill>
                <a:effectLst/>
                <a:latin typeface="Arial" panose="020B0604020202020204" pitchFamily="34" charset="0"/>
              </a:rPr>
              <a:t> - </a:t>
            </a:r>
            <a:r>
              <a:rPr kumimoji="0" lang="fr-FR" altLang="fr-FR" sz="1400" b="0" i="0" u="none" strike="noStrike" cap="none" normalizeH="0" baseline="0" dirty="0" err="1" smtClean="0">
                <a:ln>
                  <a:noFill/>
                </a:ln>
                <a:solidFill>
                  <a:schemeClr val="tx1"/>
                </a:solidFill>
                <a:effectLst/>
                <a:latin typeface="Arial" panose="020B0604020202020204" pitchFamily="34" charset="0"/>
              </a:rPr>
              <a:t>from</a:t>
            </a:r>
            <a:r>
              <a:rPr kumimoji="0" lang="fr-FR" altLang="fr-FR" sz="1400" b="0" i="0" u="none" strike="noStrike" cap="none" normalizeH="0" baseline="0" dirty="0" smtClean="0">
                <a:ln>
                  <a:noFill/>
                </a:ln>
                <a:solidFill>
                  <a:schemeClr val="tx1"/>
                </a:solidFill>
                <a:effectLst/>
                <a:latin typeface="Arial" panose="020B0604020202020204" pitchFamily="34" charset="0"/>
              </a:rPr>
              <a:t> </a:t>
            </a:r>
            <a:r>
              <a:rPr kumimoji="0" lang="fr-FR" altLang="fr-FR" sz="1400" b="0" i="0" u="none" strike="noStrike" cap="none" normalizeH="0" baseline="0" dirty="0" err="1" smtClean="0">
                <a:ln>
                  <a:noFill/>
                </a:ln>
                <a:solidFill>
                  <a:schemeClr val="tx1"/>
                </a:solidFill>
                <a:effectLst/>
                <a:latin typeface="Arial" panose="020B0604020202020204" pitchFamily="34" charset="0"/>
              </a:rPr>
              <a:t>University</a:t>
            </a:r>
            <a:r>
              <a:rPr kumimoji="0" lang="fr-FR" altLang="fr-FR" sz="1400" b="0" i="0" u="none" strike="noStrike" cap="none" normalizeH="0" baseline="0" dirty="0" smtClean="0">
                <a:ln>
                  <a:noFill/>
                </a:ln>
                <a:solidFill>
                  <a:schemeClr val="tx1"/>
                </a:solidFill>
                <a:effectLst/>
                <a:latin typeface="Arial" panose="020B0604020202020204" pitchFamily="34" charset="0"/>
              </a:rPr>
              <a:t> of Glasgow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400" b="0" i="0" u="none" strike="noStrike" cap="none" normalizeH="0" baseline="0" dirty="0" smtClean="0">
                <a:ln>
                  <a:noFill/>
                </a:ln>
                <a:solidFill>
                  <a:schemeClr val="tx1"/>
                </a:solidFill>
                <a:effectLst/>
                <a:latin typeface="Arial" panose="020B0604020202020204" pitchFamily="34" charset="0"/>
                <a:hlinkClick r:id="rId8"/>
              </a:rPr>
              <a:t>H2020 DMP Compliance </a:t>
            </a:r>
            <a:r>
              <a:rPr kumimoji="0" lang="fr-FR" altLang="fr-FR" sz="1400" b="0" i="0" u="none" strike="noStrike" cap="none" normalizeH="0" baseline="0" dirty="0" err="1" smtClean="0">
                <a:ln>
                  <a:noFill/>
                </a:ln>
                <a:solidFill>
                  <a:schemeClr val="tx1"/>
                </a:solidFill>
                <a:effectLst/>
                <a:latin typeface="Arial" panose="020B0604020202020204" pitchFamily="34" charset="0"/>
                <a:hlinkClick r:id="rId8"/>
              </a:rPr>
              <a:t>Rubric</a:t>
            </a:r>
            <a:r>
              <a:rPr kumimoji="0" lang="fr-FR" altLang="fr-FR" sz="1400" b="0" i="0" u="none" strike="noStrike" cap="none" normalizeH="0" baseline="0" dirty="0" smtClean="0">
                <a:ln>
                  <a:noFill/>
                </a:ln>
                <a:solidFill>
                  <a:schemeClr val="tx1"/>
                </a:solidFill>
                <a:effectLst/>
                <a:latin typeface="Arial" panose="020B0604020202020204" pitchFamily="34" charset="0"/>
                <a:hlinkClick r:id="rId8"/>
              </a:rPr>
              <a:t> (</a:t>
            </a:r>
            <a:r>
              <a:rPr kumimoji="0" lang="fr-FR" altLang="fr-FR" sz="1400" b="0" i="0" u="none" strike="noStrike" cap="none" normalizeH="0" baseline="0" dirty="0" err="1" smtClean="0">
                <a:ln>
                  <a:noFill/>
                </a:ln>
                <a:solidFill>
                  <a:schemeClr val="tx1"/>
                </a:solidFill>
                <a:effectLst/>
                <a:latin typeface="Arial" panose="020B0604020202020204" pitchFamily="34" charset="0"/>
                <a:hlinkClick r:id="rId8"/>
              </a:rPr>
              <a:t>Draft</a:t>
            </a:r>
            <a:r>
              <a:rPr kumimoji="0" lang="fr-FR" altLang="fr-FR" sz="1400" b="0" i="0" u="none" strike="noStrike" cap="none" normalizeH="0" baseline="0" dirty="0" smtClean="0">
                <a:ln>
                  <a:noFill/>
                </a:ln>
                <a:solidFill>
                  <a:schemeClr val="tx1"/>
                </a:solidFill>
                <a:effectLst/>
                <a:latin typeface="Arial" panose="020B0604020202020204" pitchFamily="34" charset="0"/>
                <a:hlinkClick r:id="rId8"/>
              </a:rPr>
              <a:t>) </a:t>
            </a:r>
            <a:r>
              <a:rPr kumimoji="0" lang="fr-FR" altLang="fr-FR" sz="1400" b="0" i="0" u="none" strike="noStrike" cap="none" normalizeH="0" baseline="0" dirty="0" smtClean="0">
                <a:ln>
                  <a:noFill/>
                </a:ln>
                <a:solidFill>
                  <a:schemeClr val="tx1"/>
                </a:solidFill>
                <a:effectLst/>
                <a:latin typeface="Arial" panose="020B0604020202020204" pitchFamily="34" charset="0"/>
              </a:rPr>
              <a:t>- </a:t>
            </a:r>
            <a:r>
              <a:rPr kumimoji="0" lang="fr-FR" altLang="fr-FR" sz="1400" b="0" i="0" u="none" strike="noStrike" cap="none" normalizeH="0" baseline="0" dirty="0" err="1" smtClean="0">
                <a:ln>
                  <a:noFill/>
                </a:ln>
                <a:solidFill>
                  <a:schemeClr val="tx1"/>
                </a:solidFill>
                <a:effectLst/>
                <a:latin typeface="Arial" panose="020B0604020202020204" pitchFamily="34" charset="0"/>
              </a:rPr>
              <a:t>from</a:t>
            </a:r>
            <a:r>
              <a:rPr kumimoji="0" lang="fr-FR" altLang="fr-FR" sz="1400" b="0" i="0" u="none" strike="noStrike" cap="none" normalizeH="0" baseline="0" dirty="0" smtClean="0">
                <a:ln>
                  <a:noFill/>
                </a:ln>
                <a:solidFill>
                  <a:schemeClr val="tx1"/>
                </a:solidFill>
                <a:effectLst/>
                <a:latin typeface="Arial" panose="020B0604020202020204" pitchFamily="34" charset="0"/>
              </a:rPr>
              <a:t> DCC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400" b="0" i="0" u="none" strike="noStrike" cap="none" normalizeH="0" baseline="0" dirty="0" smtClean="0">
                <a:ln>
                  <a:noFill/>
                </a:ln>
                <a:solidFill>
                  <a:schemeClr val="tx1"/>
                </a:solidFill>
                <a:effectLst/>
                <a:latin typeface="Arial" panose="020B0604020202020204" pitchFamily="34" charset="0"/>
                <a:hlinkClick r:id="rId9"/>
              </a:rPr>
              <a:t>MRC DMP Compliance </a:t>
            </a:r>
            <a:r>
              <a:rPr kumimoji="0" lang="fr-FR" altLang="fr-FR" sz="1400" b="0" i="0" u="none" strike="noStrike" cap="none" normalizeH="0" baseline="0" dirty="0" err="1" smtClean="0">
                <a:ln>
                  <a:noFill/>
                </a:ln>
                <a:solidFill>
                  <a:schemeClr val="tx1"/>
                </a:solidFill>
                <a:effectLst/>
                <a:latin typeface="Arial" panose="020B0604020202020204" pitchFamily="34" charset="0"/>
                <a:hlinkClick r:id="rId9"/>
              </a:rPr>
              <a:t>Rubric</a:t>
            </a:r>
            <a:r>
              <a:rPr kumimoji="0" lang="fr-FR" altLang="fr-FR" sz="1400" b="0" i="0" u="none" strike="noStrike" cap="none" normalizeH="0" baseline="0" dirty="0" smtClean="0">
                <a:ln>
                  <a:noFill/>
                </a:ln>
                <a:solidFill>
                  <a:schemeClr val="tx1"/>
                </a:solidFill>
                <a:effectLst/>
                <a:latin typeface="Arial" panose="020B0604020202020204" pitchFamily="34" charset="0"/>
                <a:hlinkClick r:id="rId9"/>
              </a:rPr>
              <a:t> (</a:t>
            </a:r>
            <a:r>
              <a:rPr kumimoji="0" lang="fr-FR" altLang="fr-FR" sz="1400" b="0" i="0" u="none" strike="noStrike" cap="none" normalizeH="0" baseline="0" dirty="0" err="1" smtClean="0">
                <a:ln>
                  <a:noFill/>
                </a:ln>
                <a:solidFill>
                  <a:schemeClr val="tx1"/>
                </a:solidFill>
                <a:effectLst/>
                <a:latin typeface="Arial" panose="020B0604020202020204" pitchFamily="34" charset="0"/>
                <a:hlinkClick r:id="rId9"/>
              </a:rPr>
              <a:t>Draft</a:t>
            </a:r>
            <a:r>
              <a:rPr kumimoji="0" lang="fr-FR" altLang="fr-FR" sz="1400" b="0" i="0" u="none" strike="noStrike" cap="none" normalizeH="0" baseline="0" dirty="0" smtClean="0">
                <a:ln>
                  <a:noFill/>
                </a:ln>
                <a:solidFill>
                  <a:schemeClr val="tx1"/>
                </a:solidFill>
                <a:effectLst/>
                <a:latin typeface="Arial" panose="020B0604020202020204" pitchFamily="34" charset="0"/>
                <a:hlinkClick r:id="rId9"/>
              </a:rPr>
              <a:t>)</a:t>
            </a:r>
            <a:r>
              <a:rPr kumimoji="0" lang="fr-FR" altLang="fr-FR" sz="1400" b="0" i="0" u="none" strike="noStrike" cap="none" normalizeH="0" baseline="0" dirty="0" smtClean="0">
                <a:ln>
                  <a:noFill/>
                </a:ln>
                <a:solidFill>
                  <a:schemeClr val="tx1"/>
                </a:solidFill>
                <a:effectLst/>
                <a:latin typeface="Arial" panose="020B0604020202020204" pitchFamily="34" charset="0"/>
              </a:rPr>
              <a:t> - </a:t>
            </a:r>
            <a:r>
              <a:rPr kumimoji="0" lang="fr-FR" altLang="fr-FR" sz="1400" b="0" i="0" u="none" strike="noStrike" cap="none" normalizeH="0" baseline="0" dirty="0" err="1" smtClean="0">
                <a:ln>
                  <a:noFill/>
                </a:ln>
                <a:solidFill>
                  <a:schemeClr val="tx1"/>
                </a:solidFill>
                <a:effectLst/>
                <a:latin typeface="Arial" panose="020B0604020202020204" pitchFamily="34" charset="0"/>
              </a:rPr>
              <a:t>from</a:t>
            </a:r>
            <a:r>
              <a:rPr kumimoji="0" lang="fr-FR" altLang="fr-FR" sz="1400" b="0" i="0" u="none" strike="noStrike" cap="none" normalizeH="0" baseline="0" dirty="0" smtClean="0">
                <a:ln>
                  <a:noFill/>
                </a:ln>
                <a:solidFill>
                  <a:schemeClr val="tx1"/>
                </a:solidFill>
                <a:effectLst/>
                <a:latin typeface="Arial" panose="020B0604020202020204" pitchFamily="34" charset="0"/>
              </a:rPr>
              <a:t> Newcastle </a:t>
            </a:r>
            <a:r>
              <a:rPr kumimoji="0" lang="fr-FR" altLang="fr-FR" sz="1400" b="0" i="0" u="none" strike="noStrike" cap="none" normalizeH="0" baseline="0" dirty="0" err="1" smtClean="0">
                <a:ln>
                  <a:noFill/>
                </a:ln>
                <a:solidFill>
                  <a:schemeClr val="tx1"/>
                </a:solidFill>
                <a:effectLst/>
                <a:latin typeface="Arial" panose="020B0604020202020204" pitchFamily="34" charset="0"/>
              </a:rPr>
              <a:t>University</a:t>
            </a:r>
            <a:r>
              <a:rPr kumimoji="0" lang="fr-FR" altLang="fr-FR" sz="1400" b="0" i="0" u="none" strike="noStrike" cap="none" normalizeH="0" baseline="0" dirty="0" smtClean="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400" b="0" i="0" u="none" strike="noStrike" cap="none" normalizeH="0" baseline="0" dirty="0" err="1" smtClean="0">
                <a:ln>
                  <a:noFill/>
                </a:ln>
                <a:solidFill>
                  <a:schemeClr val="tx1"/>
                </a:solidFill>
                <a:effectLst/>
                <a:latin typeface="Arial" panose="020B0604020202020204" pitchFamily="34" charset="0"/>
                <a:hlinkClick r:id="rId10"/>
              </a:rPr>
              <a:t>Rubric</a:t>
            </a:r>
            <a:r>
              <a:rPr kumimoji="0" lang="fr-FR" altLang="fr-FR" sz="1400" b="0" i="0" u="none" strike="noStrike" cap="none" normalizeH="0" baseline="0" dirty="0" smtClean="0">
                <a:ln>
                  <a:noFill/>
                </a:ln>
                <a:solidFill>
                  <a:schemeClr val="tx1"/>
                </a:solidFill>
                <a:effectLst/>
                <a:latin typeface="Arial" panose="020B0604020202020204" pitchFamily="34" charset="0"/>
                <a:hlinkClick r:id="rId10"/>
              </a:rPr>
              <a:t> to </a:t>
            </a:r>
            <a:r>
              <a:rPr kumimoji="0" lang="fr-FR" altLang="fr-FR" sz="1400" b="0" i="0" u="none" strike="noStrike" cap="none" normalizeH="0" baseline="0" dirty="0" err="1" smtClean="0">
                <a:ln>
                  <a:noFill/>
                </a:ln>
                <a:solidFill>
                  <a:schemeClr val="tx1"/>
                </a:solidFill>
                <a:effectLst/>
                <a:latin typeface="Arial" panose="020B0604020202020204" pitchFamily="34" charset="0"/>
                <a:hlinkClick r:id="rId10"/>
              </a:rPr>
              <a:t>evaluate</a:t>
            </a:r>
            <a:r>
              <a:rPr kumimoji="0" lang="fr-FR" altLang="fr-FR" sz="1400" b="0" i="0" u="none" strike="noStrike" cap="none" normalizeH="0" baseline="0" dirty="0" smtClean="0">
                <a:ln>
                  <a:noFill/>
                </a:ln>
                <a:solidFill>
                  <a:schemeClr val="tx1"/>
                </a:solidFill>
                <a:effectLst/>
                <a:latin typeface="Arial" panose="020B0604020202020204" pitchFamily="34" charset="0"/>
                <a:hlinkClick r:id="rId10"/>
              </a:rPr>
              <a:t> NERC data management plans</a:t>
            </a:r>
            <a:r>
              <a:rPr kumimoji="0" lang="fr-FR" altLang="fr-FR" sz="1400" b="0" i="0" u="none" strike="noStrike" cap="none" normalizeH="0" baseline="0" dirty="0" smtClean="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400" b="0" i="0" u="none" strike="noStrike" cap="none" normalizeH="0" baseline="0" dirty="0" err="1" smtClean="0">
                <a:ln>
                  <a:noFill/>
                </a:ln>
                <a:solidFill>
                  <a:schemeClr val="tx1"/>
                </a:solidFill>
                <a:effectLst/>
                <a:latin typeface="Arial" panose="020B0604020202020204" pitchFamily="34" charset="0"/>
                <a:hlinkClick r:id="rId11"/>
              </a:rPr>
              <a:t>Wellcome</a:t>
            </a:r>
            <a:r>
              <a:rPr kumimoji="0" lang="fr-FR" altLang="fr-FR" sz="1400" b="0" i="0" u="none" strike="noStrike" cap="none" normalizeH="0" baseline="0" dirty="0" smtClean="0">
                <a:ln>
                  <a:noFill/>
                </a:ln>
                <a:solidFill>
                  <a:schemeClr val="tx1"/>
                </a:solidFill>
                <a:effectLst/>
                <a:latin typeface="Arial" panose="020B0604020202020204" pitchFamily="34" charset="0"/>
                <a:hlinkClick r:id="rId11"/>
              </a:rPr>
              <a:t> DMP </a:t>
            </a:r>
            <a:r>
              <a:rPr kumimoji="0" lang="fr-FR" altLang="fr-FR" sz="1400" b="0" i="0" u="none" strike="noStrike" cap="none" normalizeH="0" baseline="0" dirty="0" err="1" smtClean="0">
                <a:ln>
                  <a:noFill/>
                </a:ln>
                <a:solidFill>
                  <a:schemeClr val="tx1"/>
                </a:solidFill>
                <a:effectLst/>
                <a:latin typeface="Arial" panose="020B0604020202020204" pitchFamily="34" charset="0"/>
                <a:hlinkClick r:id="rId11"/>
              </a:rPr>
              <a:t>assessment</a:t>
            </a:r>
            <a:r>
              <a:rPr kumimoji="0" lang="fr-FR" altLang="fr-FR" sz="1400" b="0" i="0" u="none" strike="noStrike" cap="none" normalizeH="0" baseline="0" dirty="0" smtClean="0">
                <a:ln>
                  <a:noFill/>
                </a:ln>
                <a:solidFill>
                  <a:schemeClr val="tx1"/>
                </a:solidFill>
                <a:effectLst/>
                <a:latin typeface="Arial" panose="020B0604020202020204" pitchFamily="34" charset="0"/>
                <a:hlinkClick r:id="rId11"/>
              </a:rPr>
              <a:t> </a:t>
            </a:r>
            <a:r>
              <a:rPr kumimoji="0" lang="fr-FR" altLang="fr-FR" sz="1400" b="0" i="0" u="none" strike="noStrike" cap="none" normalizeH="0" baseline="0" dirty="0" err="1" smtClean="0">
                <a:ln>
                  <a:noFill/>
                </a:ln>
                <a:solidFill>
                  <a:schemeClr val="tx1"/>
                </a:solidFill>
                <a:effectLst/>
                <a:latin typeface="Arial" panose="020B0604020202020204" pitchFamily="34" charset="0"/>
                <a:hlinkClick r:id="rId11"/>
              </a:rPr>
              <a:t>rubric</a:t>
            </a:r>
            <a:r>
              <a:rPr kumimoji="0" lang="fr-FR" altLang="fr-FR" sz="1400" b="0" i="0" u="none" strike="noStrike" cap="none" normalizeH="0" baseline="0" dirty="0" smtClean="0">
                <a:ln>
                  <a:noFill/>
                </a:ln>
                <a:solidFill>
                  <a:schemeClr val="tx1"/>
                </a:solidFill>
                <a:effectLst/>
                <a:latin typeface="Arial" panose="020B0604020202020204" pitchFamily="34" charset="0"/>
                <a:hlinkClick r:id="rId11"/>
              </a:rPr>
              <a:t> v2.0 </a:t>
            </a:r>
            <a:r>
              <a:rPr kumimoji="0" lang="fr-FR" altLang="fr-FR" sz="1400" b="0" i="0" u="none" strike="noStrike" cap="none" normalizeH="0" baseline="0" dirty="0" smtClean="0">
                <a:ln>
                  <a:noFill/>
                </a:ln>
                <a:solidFill>
                  <a:schemeClr val="tx1"/>
                </a:solidFill>
                <a:effectLst/>
                <a:latin typeface="Arial" panose="020B0604020202020204" pitchFamily="34" charset="0"/>
              </a:rPr>
              <a:t>- </a:t>
            </a:r>
            <a:r>
              <a:rPr kumimoji="0" lang="fr-FR" altLang="fr-FR" sz="1400" b="0" i="0" u="none" strike="noStrike" cap="none" normalizeH="0" baseline="0" dirty="0" err="1" smtClean="0">
                <a:ln>
                  <a:noFill/>
                </a:ln>
                <a:solidFill>
                  <a:schemeClr val="tx1"/>
                </a:solidFill>
                <a:effectLst/>
                <a:latin typeface="Arial" panose="020B0604020202020204" pitchFamily="34" charset="0"/>
              </a:rPr>
              <a:t>from</a:t>
            </a:r>
            <a:r>
              <a:rPr kumimoji="0" lang="fr-FR" altLang="fr-FR" sz="1400" b="0" i="0" u="none" strike="noStrike" cap="none" normalizeH="0" baseline="0" dirty="0" smtClean="0">
                <a:ln>
                  <a:noFill/>
                </a:ln>
                <a:solidFill>
                  <a:schemeClr val="tx1"/>
                </a:solidFill>
                <a:effectLst/>
                <a:latin typeface="Arial" panose="020B0604020202020204" pitchFamily="34" charset="0"/>
              </a:rPr>
              <a:t> </a:t>
            </a:r>
            <a:r>
              <a:rPr kumimoji="0" lang="fr-FR" altLang="fr-FR" sz="1400" b="0" i="0" u="none" strike="noStrike" cap="none" normalizeH="0" baseline="0" dirty="0" err="1" smtClean="0">
                <a:ln>
                  <a:noFill/>
                </a:ln>
                <a:solidFill>
                  <a:schemeClr val="tx1"/>
                </a:solidFill>
                <a:effectLst/>
                <a:latin typeface="Arial" panose="020B0604020202020204" pitchFamily="34" charset="0"/>
              </a:rPr>
              <a:t>University</a:t>
            </a:r>
            <a:r>
              <a:rPr kumimoji="0" lang="fr-FR" altLang="fr-FR" sz="1400" b="0" i="0" u="none" strike="noStrike" cap="none" normalizeH="0" baseline="0" dirty="0" smtClean="0">
                <a:ln>
                  <a:noFill/>
                </a:ln>
                <a:solidFill>
                  <a:schemeClr val="tx1"/>
                </a:solidFill>
                <a:effectLst/>
                <a:latin typeface="Arial" panose="020B0604020202020204" pitchFamily="34" charset="0"/>
              </a:rPr>
              <a:t> of Glasgow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smtClean="0">
              <a:ln>
                <a:noFill/>
              </a:ln>
              <a:solidFill>
                <a:schemeClr val="tx1"/>
              </a:solidFill>
              <a:effectLst/>
              <a:latin typeface="Arial" panose="020B0604020202020204" pitchFamily="34" charset="0"/>
            </a:endParaRPr>
          </a:p>
        </p:txBody>
      </p:sp>
      <p:sp>
        <p:nvSpPr>
          <p:cNvPr id="9" name="Rectangle 8"/>
          <p:cNvSpPr/>
          <p:nvPr/>
        </p:nvSpPr>
        <p:spPr>
          <a:xfrm>
            <a:off x="2169981" y="5269071"/>
            <a:ext cx="5926622" cy="738664"/>
          </a:xfrm>
          <a:prstGeom prst="rect">
            <a:avLst/>
          </a:prstGeom>
        </p:spPr>
        <p:txBody>
          <a:bodyPr wrap="none">
            <a:spAutoFit/>
          </a:bodyPr>
          <a:lstStyle/>
          <a:p>
            <a:r>
              <a:rPr lang="fr-FR" dirty="0">
                <a:hlinkClick r:id="rId12"/>
              </a:rPr>
              <a:t>https://</a:t>
            </a:r>
            <a:r>
              <a:rPr lang="fr-FR" dirty="0" smtClean="0">
                <a:hlinkClick r:id="rId12"/>
              </a:rPr>
              <a:t>www.sheffield.ac.uk/library/rdm/dmp</a:t>
            </a:r>
            <a:r>
              <a:rPr lang="fr-FR" dirty="0" smtClean="0"/>
              <a:t/>
            </a:r>
            <a:br>
              <a:rPr lang="fr-FR" dirty="0" smtClean="0"/>
            </a:br>
            <a:r>
              <a:rPr lang="fr-FR" dirty="0" smtClean="0"/>
              <a:t>(grilles de DMP annotées, exemples de DMP, outils d’auto-évaluation…)</a:t>
            </a:r>
          </a:p>
          <a:p>
            <a:endParaRPr lang="fr-FR" dirty="0"/>
          </a:p>
        </p:txBody>
      </p:sp>
    </p:spTree>
    <p:extLst>
      <p:ext uri="{BB962C8B-B14F-4D97-AF65-F5344CB8AC3E}">
        <p14:creationId xmlns:p14="http://schemas.microsoft.com/office/powerpoint/2010/main" val="39351080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re 5"/>
          <p:cNvSpPr>
            <a:spLocks noGrp="1"/>
          </p:cNvSpPr>
          <p:nvPr>
            <p:ph type="title"/>
          </p:nvPr>
        </p:nvSpPr>
        <p:spPr/>
        <p:txBody>
          <a:bodyPr>
            <a:normAutofit/>
          </a:bodyPr>
          <a:lstStyle/>
          <a:p>
            <a:pPr algn="ctr"/>
            <a:r>
              <a:rPr lang="fr-FR" dirty="0" smtClean="0"/>
              <a:t>Grilles d’évaluation</a:t>
            </a:r>
            <a:endParaRPr lang="fr-FR" dirty="0"/>
          </a:p>
        </p:txBody>
      </p:sp>
      <p:sp>
        <p:nvSpPr>
          <p:cNvPr id="4" name="Espace réservé du pied de page 3"/>
          <p:cNvSpPr>
            <a:spLocks noGrp="1"/>
          </p:cNvSpPr>
          <p:nvPr>
            <p:ph type="ftr" sz="quarter" idx="11"/>
          </p:nvPr>
        </p:nvSpPr>
        <p:spPr/>
        <p:txBody>
          <a:bodyPr/>
          <a:lstStyle/>
          <a:p>
            <a:r>
              <a:rPr lang="fr-FR" smtClean="0"/>
              <a:t>Les plans de gestion de données -  S. Cocaud et D. L'Hostis, INRA. URFIST Paris - 05 avril 2019</a:t>
            </a:r>
            <a:endParaRPr lang="fr-FR"/>
          </a:p>
        </p:txBody>
      </p:sp>
      <p:sp>
        <p:nvSpPr>
          <p:cNvPr id="5" name="Espace réservé du numéro de diapositive 4"/>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smtClean="0">
                <a:solidFill>
                  <a:schemeClr val="lt1"/>
                </a:solidFill>
                <a:latin typeface="Arial"/>
                <a:ea typeface="Arial"/>
                <a:cs typeface="Arial"/>
                <a:sym typeface="Arial"/>
              </a:rPr>
              <a:t>94</a:t>
            </a:fld>
            <a:endParaRPr lang="fr-FR" sz="1200" b="1" i="0">
              <a:solidFill>
                <a:schemeClr val="lt1"/>
              </a:solidFill>
              <a:latin typeface="Arial"/>
              <a:ea typeface="Arial"/>
              <a:cs typeface="Arial"/>
              <a:sym typeface="Arial"/>
            </a:endParaRPr>
          </a:p>
        </p:txBody>
      </p:sp>
      <p:sp>
        <p:nvSpPr>
          <p:cNvPr id="10" name="Rectangle 9"/>
          <p:cNvSpPr/>
          <p:nvPr/>
        </p:nvSpPr>
        <p:spPr>
          <a:xfrm>
            <a:off x="2384247" y="5543424"/>
            <a:ext cx="6007454" cy="523220"/>
          </a:xfrm>
          <a:prstGeom prst="rect">
            <a:avLst/>
          </a:prstGeom>
        </p:spPr>
        <p:txBody>
          <a:bodyPr wrap="square">
            <a:spAutoFit/>
          </a:bodyPr>
          <a:lstStyle/>
          <a:p>
            <a:r>
              <a:rPr lang="fr-FR" dirty="0">
                <a:hlinkClick r:id="rId3"/>
              </a:rPr>
              <a:t>https://</a:t>
            </a:r>
            <a:r>
              <a:rPr lang="fr-FR" dirty="0" smtClean="0">
                <a:hlinkClick r:id="rId3"/>
              </a:rPr>
              <a:t>zenodo.org/record/257650/files/Wellcome_Rubric_v2.1.pdf</a:t>
            </a:r>
            <a:endParaRPr lang="fr-FR" dirty="0" smtClean="0"/>
          </a:p>
          <a:p>
            <a:endParaRPr lang="fr-FR" dirty="0"/>
          </a:p>
        </p:txBody>
      </p:sp>
      <p:pic>
        <p:nvPicPr>
          <p:cNvPr id="11" name="Image 10"/>
          <p:cNvPicPr>
            <a:picLocks noChangeAspect="1"/>
          </p:cNvPicPr>
          <p:nvPr/>
        </p:nvPicPr>
        <p:blipFill>
          <a:blip r:embed="rId4"/>
          <a:stretch>
            <a:fillRect/>
          </a:stretch>
        </p:blipFill>
        <p:spPr>
          <a:xfrm>
            <a:off x="1117006" y="1090449"/>
            <a:ext cx="6659409" cy="4119563"/>
          </a:xfrm>
          <a:prstGeom prst="rect">
            <a:avLst/>
          </a:prstGeom>
          <a:ln>
            <a:solidFill>
              <a:schemeClr val="accent3"/>
            </a:solidFill>
          </a:ln>
        </p:spPr>
      </p:pic>
      <p:pic>
        <p:nvPicPr>
          <p:cNvPr id="12" name="Image 11"/>
          <p:cNvPicPr>
            <a:picLocks noChangeAspect="1"/>
          </p:cNvPicPr>
          <p:nvPr/>
        </p:nvPicPr>
        <p:blipFill>
          <a:blip r:embed="rId5"/>
          <a:stretch>
            <a:fillRect/>
          </a:stretch>
        </p:blipFill>
        <p:spPr>
          <a:xfrm>
            <a:off x="0" y="0"/>
            <a:ext cx="1209524" cy="1190476"/>
          </a:xfrm>
          <a:prstGeom prst="rect">
            <a:avLst/>
          </a:prstGeom>
        </p:spPr>
      </p:pic>
    </p:spTree>
    <p:extLst>
      <p:ext uri="{BB962C8B-B14F-4D97-AF65-F5344CB8AC3E}">
        <p14:creationId xmlns:p14="http://schemas.microsoft.com/office/powerpoint/2010/main" val="20769122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fr-FR" smtClean="0"/>
              <a:t>Les plans de gestion de données -  S. Cocaud et D. L'Hostis, INRA. URFIST Paris - 05 avril 2019</a:t>
            </a:r>
            <a:endParaRPr lang="fr-FR"/>
          </a:p>
        </p:txBody>
      </p:sp>
      <p:sp>
        <p:nvSpPr>
          <p:cNvPr id="5" name="Espace réservé du numéro de diapositive 4"/>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95</a:t>
            </a:fld>
            <a:endParaRPr lang="fr-FR" sz="1200" b="1" i="0" u="none" strike="noStrike" cap="none">
              <a:solidFill>
                <a:schemeClr val="lt1"/>
              </a:solidFill>
              <a:latin typeface="Arial"/>
              <a:ea typeface="Arial"/>
              <a:cs typeface="Arial"/>
              <a:sym typeface="Arial"/>
            </a:endParaRPr>
          </a:p>
        </p:txBody>
      </p:sp>
      <p:pic>
        <p:nvPicPr>
          <p:cNvPr id="6" name="Image 5"/>
          <p:cNvPicPr>
            <a:picLocks noChangeAspect="1"/>
          </p:cNvPicPr>
          <p:nvPr/>
        </p:nvPicPr>
        <p:blipFill rotWithShape="1">
          <a:blip r:embed="rId3"/>
          <a:srcRect b="8413"/>
          <a:stretch/>
        </p:blipFill>
        <p:spPr>
          <a:xfrm>
            <a:off x="749627" y="169760"/>
            <a:ext cx="7517457" cy="4873020"/>
          </a:xfrm>
          <a:prstGeom prst="rect">
            <a:avLst/>
          </a:prstGeom>
          <a:ln>
            <a:solidFill>
              <a:schemeClr val="accent1"/>
            </a:solidFill>
          </a:ln>
        </p:spPr>
      </p:pic>
      <p:sp>
        <p:nvSpPr>
          <p:cNvPr id="7" name="Rectangle 6"/>
          <p:cNvSpPr/>
          <p:nvPr/>
        </p:nvSpPr>
        <p:spPr>
          <a:xfrm>
            <a:off x="1246983" y="5307806"/>
            <a:ext cx="7020101" cy="1046440"/>
          </a:xfrm>
          <a:prstGeom prst="rect">
            <a:avLst/>
          </a:prstGeom>
        </p:spPr>
        <p:txBody>
          <a:bodyPr wrap="square">
            <a:spAutoFit/>
          </a:bodyPr>
          <a:lstStyle/>
          <a:p>
            <a:pPr marL="171450" indent="-171450">
              <a:buFont typeface="Arial" panose="020B0604020202020204" pitchFamily="34" charset="0"/>
              <a:buChar char="•"/>
            </a:pPr>
            <a:r>
              <a:rPr lang="fr-FR" sz="1200" dirty="0">
                <a:latin typeface="Myriad Pro Cond" panose="020B0506030403020204" pitchFamily="34" charset="0"/>
                <a:hlinkClick r:id="rId4"/>
              </a:rPr>
              <a:t>http://</a:t>
            </a:r>
            <a:r>
              <a:rPr lang="fr-FR" sz="1200" dirty="0" smtClean="0">
                <a:latin typeface="Myriad Pro Cond" panose="020B0506030403020204" pitchFamily="34" charset="0"/>
                <a:hlinkClick r:id="rId4"/>
              </a:rPr>
              <a:t>www.dcc.ac.uk/sites/default/files/documents/resource/DMP/H2020%20DMP%20compliance%20rubric.pdf</a:t>
            </a:r>
            <a:endParaRPr lang="fr-FR" sz="1200" dirty="0" smtClean="0">
              <a:latin typeface="Myriad Pro Cond" panose="020B0506030403020204" pitchFamily="34" charset="0"/>
            </a:endParaRPr>
          </a:p>
          <a:p>
            <a:pPr marL="171450" indent="-171450">
              <a:buFont typeface="Arial" panose="020B0604020202020204" pitchFamily="34" charset="0"/>
              <a:buChar char="•"/>
            </a:pPr>
            <a:r>
              <a:rPr lang="fr-FR" sz="1200" dirty="0">
                <a:latin typeface="Myriad Pro Cond" panose="020B0506030403020204" pitchFamily="34" charset="0"/>
                <a:hlinkClick r:id="rId5"/>
              </a:rPr>
              <a:t>https://</a:t>
            </a:r>
            <a:r>
              <a:rPr lang="fr-FR" sz="1200" dirty="0" smtClean="0">
                <a:latin typeface="Myriad Pro Cond" panose="020B0506030403020204" pitchFamily="34" charset="0"/>
                <a:hlinkClick r:id="rId5"/>
              </a:rPr>
              <a:t>wiki.surfnet.nl/download/attachments/50107419/Data%20Management%20Plan%20assessment%20grid%20v0%203.pdf?version=1&amp;modificationDate=1479398494019&amp;api=v2</a:t>
            </a:r>
            <a:endParaRPr lang="fr-FR" sz="1200" dirty="0" smtClean="0">
              <a:latin typeface="Myriad Pro Cond" panose="020B0506030403020204" pitchFamily="34" charset="0"/>
            </a:endParaRPr>
          </a:p>
          <a:p>
            <a:endParaRPr lang="fr-FR" sz="1200" dirty="0" smtClean="0"/>
          </a:p>
          <a:p>
            <a:endParaRPr lang="fr-FR" dirty="0"/>
          </a:p>
        </p:txBody>
      </p:sp>
    </p:spTree>
    <p:extLst>
      <p:ext uri="{BB962C8B-B14F-4D97-AF65-F5344CB8AC3E}">
        <p14:creationId xmlns:p14="http://schemas.microsoft.com/office/powerpoint/2010/main" val="198863363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endParaRPr lang="fr-FR" dirty="0"/>
          </a:p>
        </p:txBody>
      </p:sp>
      <p:sp>
        <p:nvSpPr>
          <p:cNvPr id="3" name="Titre 2"/>
          <p:cNvSpPr>
            <a:spLocks noGrp="1"/>
          </p:cNvSpPr>
          <p:nvPr>
            <p:ph type="title"/>
          </p:nvPr>
        </p:nvSpPr>
        <p:spPr/>
        <p:txBody>
          <a:bodyPr/>
          <a:lstStyle/>
          <a:p>
            <a:r>
              <a:rPr lang="fr-FR" dirty="0" smtClean="0"/>
              <a:t>LIBER </a:t>
            </a:r>
            <a:r>
              <a:rPr lang="fr-FR" sz="2400" dirty="0" err="1" smtClean="0"/>
              <a:t>Research</a:t>
            </a:r>
            <a:r>
              <a:rPr lang="fr-FR" sz="2400" dirty="0" smtClean="0"/>
              <a:t> Data Management </a:t>
            </a:r>
            <a:r>
              <a:rPr lang="fr-FR" sz="2400" dirty="0" err="1" smtClean="0"/>
              <a:t>Working</a:t>
            </a:r>
            <a:r>
              <a:rPr lang="fr-FR" sz="2400" dirty="0" smtClean="0"/>
              <a:t> Group</a:t>
            </a:r>
            <a:endParaRPr lang="fr-FR" sz="2400" dirty="0"/>
          </a:p>
        </p:txBody>
      </p:sp>
      <p:sp>
        <p:nvSpPr>
          <p:cNvPr id="4" name="Espace réservé du pied de page 3"/>
          <p:cNvSpPr>
            <a:spLocks noGrp="1"/>
          </p:cNvSpPr>
          <p:nvPr>
            <p:ph type="ftr" sz="quarter" idx="11"/>
          </p:nvPr>
        </p:nvSpPr>
        <p:spPr/>
        <p:txBody>
          <a:bodyPr/>
          <a:lstStyle/>
          <a:p>
            <a:r>
              <a:rPr lang="fr-FR" smtClean="0"/>
              <a:t>Les plans de gestion de données -  S. Cocaud et D. L'Hostis, INRA. URFIST Paris - 05 avril 2019</a:t>
            </a:r>
            <a:endParaRPr lang="fr-FR"/>
          </a:p>
        </p:txBody>
      </p:sp>
      <p:sp>
        <p:nvSpPr>
          <p:cNvPr id="5" name="Espace réservé du numéro de diapositive 4"/>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96</a:t>
            </a:fld>
            <a:endParaRPr lang="fr-FR" sz="1200" b="1" i="0" u="none" strike="noStrike" cap="none">
              <a:solidFill>
                <a:schemeClr val="lt1"/>
              </a:solidFill>
              <a:latin typeface="Arial"/>
              <a:ea typeface="Arial"/>
              <a:cs typeface="Arial"/>
              <a:sym typeface="Arial"/>
            </a:endParaRPr>
          </a:p>
        </p:txBody>
      </p:sp>
      <p:pic>
        <p:nvPicPr>
          <p:cNvPr id="6" name="Image 5"/>
          <p:cNvPicPr>
            <a:picLocks noChangeAspect="1"/>
          </p:cNvPicPr>
          <p:nvPr/>
        </p:nvPicPr>
        <p:blipFill rotWithShape="1">
          <a:blip r:embed="rId3"/>
          <a:srcRect b="6306"/>
          <a:stretch/>
        </p:blipFill>
        <p:spPr>
          <a:xfrm>
            <a:off x="457200" y="1024003"/>
            <a:ext cx="5960451" cy="5217254"/>
          </a:xfrm>
          <a:prstGeom prst="rect">
            <a:avLst/>
          </a:prstGeom>
        </p:spPr>
      </p:pic>
      <p:sp>
        <p:nvSpPr>
          <p:cNvPr id="7" name="Rectangle à coins arrondis 6"/>
          <p:cNvSpPr/>
          <p:nvPr/>
        </p:nvSpPr>
        <p:spPr>
          <a:xfrm>
            <a:off x="272143" y="1647825"/>
            <a:ext cx="6281057" cy="1928294"/>
          </a:xfrm>
          <a:prstGeom prst="roundRect">
            <a:avLst/>
          </a:prstGeom>
          <a:noFill/>
          <a:ln w="25400">
            <a:solidFill>
              <a:srgbClr val="6F9D2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Rectangle 7"/>
          <p:cNvSpPr/>
          <p:nvPr/>
        </p:nvSpPr>
        <p:spPr>
          <a:xfrm>
            <a:off x="3679371" y="5866011"/>
            <a:ext cx="5192486" cy="307777"/>
          </a:xfrm>
          <a:prstGeom prst="rect">
            <a:avLst/>
          </a:prstGeom>
        </p:spPr>
        <p:txBody>
          <a:bodyPr wrap="square">
            <a:spAutoFit/>
          </a:bodyPr>
          <a:lstStyle/>
          <a:p>
            <a:r>
              <a:rPr lang="fr-FR" dirty="0"/>
              <a:t>LIBER = Ligue des </a:t>
            </a:r>
            <a:r>
              <a:rPr lang="fr-FR" dirty="0" smtClean="0"/>
              <a:t>Bibliothèques Européennes </a:t>
            </a:r>
            <a:r>
              <a:rPr lang="fr-FR" dirty="0"/>
              <a:t>de </a:t>
            </a:r>
            <a:r>
              <a:rPr lang="fr-FR" dirty="0" smtClean="0"/>
              <a:t>Recherche</a:t>
            </a:r>
            <a:endParaRPr lang="fr-FR" dirty="0"/>
          </a:p>
        </p:txBody>
      </p:sp>
      <p:sp>
        <p:nvSpPr>
          <p:cNvPr id="9" name="Rectangle 8"/>
          <p:cNvSpPr/>
          <p:nvPr/>
        </p:nvSpPr>
        <p:spPr>
          <a:xfrm>
            <a:off x="5599094" y="5558234"/>
            <a:ext cx="3087705" cy="307777"/>
          </a:xfrm>
          <a:prstGeom prst="rect">
            <a:avLst/>
          </a:prstGeom>
        </p:spPr>
        <p:txBody>
          <a:bodyPr wrap="none">
            <a:spAutoFit/>
          </a:bodyPr>
          <a:lstStyle/>
          <a:p>
            <a:r>
              <a:rPr lang="fr-FR" dirty="0">
                <a:hlinkClick r:id="rId4"/>
              </a:rPr>
              <a:t>https://libereurope.eu/dmpcatalogue/</a:t>
            </a:r>
            <a:endParaRPr lang="fr-FR" dirty="0"/>
          </a:p>
        </p:txBody>
      </p:sp>
      <p:sp>
        <p:nvSpPr>
          <p:cNvPr id="10" name="ZoneTexte 9"/>
          <p:cNvSpPr txBox="1"/>
          <p:nvPr/>
        </p:nvSpPr>
        <p:spPr>
          <a:xfrm>
            <a:off x="6602707" y="4377717"/>
            <a:ext cx="2084091" cy="738664"/>
          </a:xfrm>
          <a:prstGeom prst="rect">
            <a:avLst/>
          </a:prstGeom>
          <a:noFill/>
        </p:spPr>
        <p:txBody>
          <a:bodyPr wrap="square" rtlCol="0">
            <a:spAutoFit/>
          </a:bodyPr>
          <a:lstStyle/>
          <a:p>
            <a:r>
              <a:rPr lang="fr-FR" dirty="0" smtClean="0"/>
              <a:t>Seulement 8 DMP recensés au 09/11/18 (idem au 01/04/19)</a:t>
            </a:r>
            <a:endParaRPr lang="fr-FR" dirty="0"/>
          </a:p>
        </p:txBody>
      </p:sp>
    </p:spTree>
    <p:extLst>
      <p:ext uri="{BB962C8B-B14F-4D97-AF65-F5344CB8AC3E}">
        <p14:creationId xmlns:p14="http://schemas.microsoft.com/office/powerpoint/2010/main" val="80949146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normAutofit fontScale="90000"/>
          </a:bodyPr>
          <a:lstStyle/>
          <a:p>
            <a:r>
              <a:rPr lang="fr-FR" dirty="0"/>
              <a:t>DMP Cat</a:t>
            </a:r>
            <a:br>
              <a:rPr lang="fr-FR" dirty="0"/>
            </a:br>
            <a:r>
              <a:rPr lang="fr-FR" dirty="0" smtClean="0"/>
              <a:t/>
            </a:r>
            <a:br>
              <a:rPr lang="fr-FR" dirty="0" smtClean="0"/>
            </a:br>
            <a:r>
              <a:rPr lang="fr-FR" dirty="0" smtClean="0"/>
              <a:t> </a:t>
            </a:r>
            <a:endParaRPr lang="fr-FR" dirty="0"/>
          </a:p>
        </p:txBody>
      </p:sp>
      <p:sp>
        <p:nvSpPr>
          <p:cNvPr id="4" name="Espace réservé du pied de page 3"/>
          <p:cNvSpPr>
            <a:spLocks noGrp="1"/>
          </p:cNvSpPr>
          <p:nvPr>
            <p:ph type="ftr" sz="quarter" idx="11"/>
          </p:nvPr>
        </p:nvSpPr>
        <p:spPr/>
        <p:txBody>
          <a:bodyPr/>
          <a:lstStyle/>
          <a:p>
            <a:r>
              <a:rPr lang="fr-FR" smtClean="0"/>
              <a:t>Les plans de gestion de données -  S. Cocaud et D. L'Hostis, INRA. URFIST Paris - 05 avril 2019</a:t>
            </a:r>
            <a:endParaRPr lang="fr-FR"/>
          </a:p>
        </p:txBody>
      </p:sp>
      <p:sp>
        <p:nvSpPr>
          <p:cNvPr id="5" name="Espace réservé du numéro de diapositive 4"/>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97</a:t>
            </a:fld>
            <a:endParaRPr lang="fr-FR" sz="1200" b="1" i="0" u="none" strike="noStrike" cap="none">
              <a:solidFill>
                <a:schemeClr val="lt1"/>
              </a:solidFill>
              <a:latin typeface="Arial"/>
              <a:ea typeface="Arial"/>
              <a:cs typeface="Arial"/>
              <a:sym typeface="Arial"/>
            </a:endParaRPr>
          </a:p>
        </p:txBody>
      </p:sp>
      <p:pic>
        <p:nvPicPr>
          <p:cNvPr id="6" name="Image 5"/>
          <p:cNvPicPr>
            <a:picLocks noChangeAspect="1"/>
          </p:cNvPicPr>
          <p:nvPr/>
        </p:nvPicPr>
        <p:blipFill rotWithShape="1">
          <a:blip r:embed="rId2"/>
          <a:srcRect r="5639"/>
          <a:stretch/>
        </p:blipFill>
        <p:spPr>
          <a:xfrm>
            <a:off x="274032" y="949806"/>
            <a:ext cx="4060770" cy="4083731"/>
          </a:xfrm>
          <a:prstGeom prst="rect">
            <a:avLst/>
          </a:prstGeom>
          <a:ln>
            <a:solidFill>
              <a:schemeClr val="accent1"/>
            </a:solidFill>
          </a:ln>
        </p:spPr>
      </p:pic>
      <p:sp>
        <p:nvSpPr>
          <p:cNvPr id="7" name="Rectangle 6"/>
          <p:cNvSpPr/>
          <p:nvPr/>
        </p:nvSpPr>
        <p:spPr>
          <a:xfrm>
            <a:off x="2236816" y="426586"/>
            <a:ext cx="4052713" cy="523220"/>
          </a:xfrm>
          <a:prstGeom prst="rect">
            <a:avLst/>
          </a:prstGeom>
        </p:spPr>
        <p:txBody>
          <a:bodyPr wrap="none">
            <a:spAutoFit/>
          </a:bodyPr>
          <a:lstStyle/>
          <a:p>
            <a:r>
              <a:rPr lang="fr-FR" dirty="0">
                <a:hlinkClick r:id="rId3"/>
              </a:rPr>
              <a:t>https://libereurope.eu/dmpcatalogue/explanation</a:t>
            </a:r>
            <a:r>
              <a:rPr lang="fr-FR" dirty="0" smtClean="0">
                <a:hlinkClick r:id="rId3"/>
              </a:rPr>
              <a:t>/</a:t>
            </a:r>
            <a:endParaRPr lang="fr-FR" dirty="0" smtClean="0"/>
          </a:p>
          <a:p>
            <a:endParaRPr lang="fr-FR" dirty="0"/>
          </a:p>
        </p:txBody>
      </p:sp>
      <p:sp>
        <p:nvSpPr>
          <p:cNvPr id="8" name="Parenthèse fermante 7"/>
          <p:cNvSpPr/>
          <p:nvPr/>
        </p:nvSpPr>
        <p:spPr>
          <a:xfrm>
            <a:off x="3849245" y="2991671"/>
            <a:ext cx="402771" cy="2002971"/>
          </a:xfrm>
          <a:prstGeom prst="rightBracket">
            <a:avLst/>
          </a:prstGeom>
        </p:spPr>
        <p:style>
          <a:lnRef idx="2">
            <a:schemeClr val="accent3"/>
          </a:lnRef>
          <a:fillRef idx="0">
            <a:schemeClr val="accent3"/>
          </a:fillRef>
          <a:effectRef idx="1">
            <a:schemeClr val="accent3"/>
          </a:effectRef>
          <a:fontRef idx="minor">
            <a:schemeClr val="tx1"/>
          </a:fontRef>
        </p:style>
        <p:txBody>
          <a:bodyPr rtlCol="0" anchor="ctr"/>
          <a:lstStyle/>
          <a:p>
            <a:pPr algn="ctr"/>
            <a:endParaRPr lang="fr-FR">
              <a:solidFill>
                <a:srgbClr val="6F9D20"/>
              </a:solidFill>
            </a:endParaRPr>
          </a:p>
        </p:txBody>
      </p:sp>
      <p:pic>
        <p:nvPicPr>
          <p:cNvPr id="10" name="Image 9"/>
          <p:cNvPicPr>
            <a:picLocks noChangeAspect="1"/>
          </p:cNvPicPr>
          <p:nvPr/>
        </p:nvPicPr>
        <p:blipFill>
          <a:blip r:embed="rId4"/>
          <a:stretch>
            <a:fillRect/>
          </a:stretch>
        </p:blipFill>
        <p:spPr>
          <a:xfrm>
            <a:off x="4627761" y="1182572"/>
            <a:ext cx="4351998" cy="4938712"/>
          </a:xfrm>
          <a:prstGeom prst="rect">
            <a:avLst/>
          </a:prstGeom>
          <a:ln>
            <a:solidFill>
              <a:schemeClr val="accent1">
                <a:shade val="95000"/>
                <a:satMod val="105000"/>
              </a:schemeClr>
            </a:solidFill>
          </a:ln>
        </p:spPr>
      </p:pic>
      <p:sp>
        <p:nvSpPr>
          <p:cNvPr id="11" name="Flèche courbée vers la droite 10"/>
          <p:cNvSpPr/>
          <p:nvPr/>
        </p:nvSpPr>
        <p:spPr>
          <a:xfrm rot="19915279">
            <a:off x="3904048" y="5188262"/>
            <a:ext cx="555171" cy="854981"/>
          </a:xfrm>
          <a:prstGeom prst="curvedRightArrow">
            <a:avLst/>
          </a:prstGeom>
          <a:solidFill>
            <a:srgbClr val="6F9D2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2" name="Rectangle à coins arrondis 1"/>
          <p:cNvSpPr/>
          <p:nvPr/>
        </p:nvSpPr>
        <p:spPr>
          <a:xfrm>
            <a:off x="4943960" y="4711484"/>
            <a:ext cx="2076772" cy="283157"/>
          </a:xfrm>
          <a:prstGeom prst="roundRect">
            <a:avLst/>
          </a:prstGeom>
          <a:noFill/>
          <a:ln w="1905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12" name="Connecteur en arc 11"/>
          <p:cNvCxnSpPr/>
          <p:nvPr/>
        </p:nvCxnSpPr>
        <p:spPr>
          <a:xfrm rot="5400000">
            <a:off x="6250394" y="5033777"/>
            <a:ext cx="669989" cy="591718"/>
          </a:xfrm>
          <a:prstGeom prst="curvedConnector3">
            <a:avLst/>
          </a:prstGeom>
          <a:ln w="19050">
            <a:tailEnd type="triangle"/>
          </a:ln>
        </p:spPr>
        <p:style>
          <a:lnRef idx="2">
            <a:schemeClr val="accent6"/>
          </a:lnRef>
          <a:fillRef idx="0">
            <a:schemeClr val="accent6"/>
          </a:fillRef>
          <a:effectRef idx="1">
            <a:schemeClr val="accent6"/>
          </a:effectRef>
          <a:fontRef idx="minor">
            <a:schemeClr val="tx1"/>
          </a:fontRef>
        </p:style>
      </p:cxnSp>
      <p:cxnSp>
        <p:nvCxnSpPr>
          <p:cNvPr id="14" name="Connecteur en arc 13"/>
          <p:cNvCxnSpPr/>
          <p:nvPr/>
        </p:nvCxnSpPr>
        <p:spPr>
          <a:xfrm rot="5400000">
            <a:off x="6317731" y="5395576"/>
            <a:ext cx="925560" cy="201484"/>
          </a:xfrm>
          <a:prstGeom prst="curvedConnector3">
            <a:avLst/>
          </a:prstGeom>
          <a:ln w="19050">
            <a:tailEnd type="triangle"/>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353015142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fr-FR" smtClean="0"/>
              <a:t>Les plans de gestion de données -  S. Cocaud et D. L'Hostis, INRA. URFIST Paris - 05 avril 2019</a:t>
            </a:r>
            <a:endParaRPr lang="fr-FR"/>
          </a:p>
        </p:txBody>
      </p:sp>
      <p:sp>
        <p:nvSpPr>
          <p:cNvPr id="5" name="Espace réservé du numéro de diapositive 4"/>
          <p:cNvSpPr>
            <a:spLocks noGrp="1"/>
          </p:cNvSpPr>
          <p:nvPr>
            <p:ph type="sldNum" sz="quarter" idx="12"/>
          </p:nvPr>
        </p:nvSpPr>
        <p:spPr/>
        <p:txBody>
          <a:bodyPr/>
          <a:lstStyle/>
          <a:p>
            <a:fld id="{FDBC492A-54F5-4F6A-B0E4-07DED51B11E7}" type="slidenum">
              <a:rPr lang="fr-FR" smtClean="0"/>
              <a:t>98</a:t>
            </a:fld>
            <a:endParaRPr lang="fr-FR"/>
          </a:p>
        </p:txBody>
      </p:sp>
      <p:sp>
        <p:nvSpPr>
          <p:cNvPr id="3" name="Titre 2"/>
          <p:cNvSpPr>
            <a:spLocks noGrp="1"/>
          </p:cNvSpPr>
          <p:nvPr>
            <p:ph type="ctrTitle"/>
          </p:nvPr>
        </p:nvSpPr>
        <p:spPr/>
        <p:txBody>
          <a:bodyPr/>
          <a:lstStyle/>
          <a:p>
            <a:r>
              <a:rPr lang="fr-FR" dirty="0" smtClean="0"/>
              <a:t>Evolution et perspectives sur les PGD</a:t>
            </a:r>
            <a:endParaRPr lang="fr-FR" dirty="0"/>
          </a:p>
        </p:txBody>
      </p:sp>
      <p:sp>
        <p:nvSpPr>
          <p:cNvPr id="2" name="Sous-titre 1"/>
          <p:cNvSpPr>
            <a:spLocks noGrp="1"/>
          </p:cNvSpPr>
          <p:nvPr>
            <p:ph type="subTitle" idx="1"/>
          </p:nvPr>
        </p:nvSpPr>
        <p:spPr/>
        <p:txBody>
          <a:bodyPr/>
          <a:lstStyle/>
          <a:p>
            <a:endParaRPr lang="fr-FR"/>
          </a:p>
        </p:txBody>
      </p:sp>
    </p:spTree>
    <p:extLst>
      <p:ext uri="{BB962C8B-B14F-4D97-AF65-F5344CB8AC3E}">
        <p14:creationId xmlns:p14="http://schemas.microsoft.com/office/powerpoint/2010/main" val="3790652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contenu 9"/>
          <p:cNvSpPr>
            <a:spLocks noGrp="1"/>
          </p:cNvSpPr>
          <p:nvPr>
            <p:ph idx="1"/>
          </p:nvPr>
        </p:nvSpPr>
        <p:spPr>
          <a:xfrm>
            <a:off x="376518" y="1145249"/>
            <a:ext cx="8229600" cy="4525963"/>
          </a:xfrm>
        </p:spPr>
        <p:txBody>
          <a:bodyPr/>
          <a:lstStyle/>
          <a:p>
            <a:endParaRPr lang="fr-FR"/>
          </a:p>
        </p:txBody>
      </p:sp>
      <p:sp>
        <p:nvSpPr>
          <p:cNvPr id="9" name="Titre 8"/>
          <p:cNvSpPr>
            <a:spLocks noGrp="1"/>
          </p:cNvSpPr>
          <p:nvPr>
            <p:ph type="title"/>
          </p:nvPr>
        </p:nvSpPr>
        <p:spPr/>
        <p:txBody>
          <a:bodyPr/>
          <a:lstStyle/>
          <a:p>
            <a:r>
              <a:rPr lang="fr-FR" dirty="0" smtClean="0"/>
              <a:t>Evolutions et perspectives…</a:t>
            </a:r>
            <a:endParaRPr lang="fr-FR" dirty="0"/>
          </a:p>
        </p:txBody>
      </p:sp>
      <p:sp>
        <p:nvSpPr>
          <p:cNvPr id="2" name="Espace réservé du pied de page 1"/>
          <p:cNvSpPr>
            <a:spLocks noGrp="1"/>
          </p:cNvSpPr>
          <p:nvPr>
            <p:ph type="ftr" sz="quarter" idx="11"/>
          </p:nvPr>
        </p:nvSpPr>
        <p:spPr/>
        <p:txBody>
          <a:bodyPr/>
          <a:lstStyle/>
          <a:p>
            <a:r>
              <a:rPr lang="fr-FR" smtClean="0"/>
              <a:t>Les plans de gestion de données -  S. Cocaud et D. L'Hostis, INRA. URFIST Paris - 05 avril 2019</a:t>
            </a:r>
            <a:endParaRPr lang="fr-FR"/>
          </a:p>
        </p:txBody>
      </p:sp>
      <p:sp>
        <p:nvSpPr>
          <p:cNvPr id="3" name="Espace réservé du numéro de diapositive 2"/>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fr-FR" sz="1200" b="1" i="0" u="none" strike="noStrike" cap="none" smtClean="0">
                <a:solidFill>
                  <a:schemeClr val="lt1"/>
                </a:solidFill>
                <a:latin typeface="Arial"/>
                <a:ea typeface="Arial"/>
                <a:cs typeface="Arial"/>
                <a:sym typeface="Arial"/>
              </a:rPr>
              <a:t>99</a:t>
            </a:fld>
            <a:endParaRPr lang="fr-FR" sz="1200" b="1" i="0" u="none" strike="noStrike" cap="none">
              <a:solidFill>
                <a:schemeClr val="lt1"/>
              </a:solidFill>
              <a:latin typeface="Arial"/>
              <a:ea typeface="Arial"/>
              <a:cs typeface="Arial"/>
              <a:sym typeface="Arial"/>
            </a:endParaRPr>
          </a:p>
        </p:txBody>
      </p:sp>
      <p:graphicFrame>
        <p:nvGraphicFramePr>
          <p:cNvPr id="8" name="Diagramme 7"/>
          <p:cNvGraphicFramePr/>
          <p:nvPr>
            <p:extLst/>
          </p:nvPr>
        </p:nvGraphicFramePr>
        <p:xfrm>
          <a:off x="722715" y="1191287"/>
          <a:ext cx="7698569" cy="44410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Rectangle 10"/>
          <p:cNvSpPr/>
          <p:nvPr/>
        </p:nvSpPr>
        <p:spPr>
          <a:xfrm>
            <a:off x="3269728" y="5859892"/>
            <a:ext cx="2604541" cy="307777"/>
          </a:xfrm>
          <a:prstGeom prst="rect">
            <a:avLst/>
          </a:prstGeom>
        </p:spPr>
        <p:txBody>
          <a:bodyPr wrap="square">
            <a:spAutoFit/>
          </a:bodyPr>
          <a:lstStyle/>
          <a:p>
            <a:r>
              <a:rPr lang="en-US" dirty="0" err="1" smtClean="0">
                <a:latin typeface="Segoe UI" panose="020B0502040204020203" pitchFamily="34" charset="0"/>
              </a:rPr>
              <a:t>D’après</a:t>
            </a:r>
            <a:r>
              <a:rPr lang="en-US" dirty="0" smtClean="0">
                <a:latin typeface="Segoe UI" panose="020B0502040204020203" pitchFamily="34" charset="0"/>
              </a:rPr>
              <a:t> Jones</a:t>
            </a:r>
            <a:r>
              <a:rPr lang="en-US" dirty="0">
                <a:latin typeface="Segoe UI" panose="020B0502040204020203" pitchFamily="34" charset="0"/>
              </a:rPr>
              <a:t>, S. (2018</a:t>
            </a:r>
            <a:r>
              <a:rPr lang="en-US" dirty="0" smtClean="0">
                <a:latin typeface="Segoe UI" panose="020B0502040204020203" pitchFamily="34" charset="0"/>
              </a:rPr>
              <a:t>)</a:t>
            </a:r>
            <a:endParaRPr lang="fr-FR" dirty="0">
              <a:latin typeface="Segoe UI" panose="020B0502040204020203" pitchFamily="34" charset="0"/>
            </a:endParaRPr>
          </a:p>
        </p:txBody>
      </p:sp>
      <p:pic>
        <p:nvPicPr>
          <p:cNvPr id="12" name="Image 11"/>
          <p:cNvPicPr>
            <a:picLocks noChangeAspect="1"/>
          </p:cNvPicPr>
          <p:nvPr/>
        </p:nvPicPr>
        <p:blipFill>
          <a:blip r:embed="rId8"/>
          <a:stretch>
            <a:fillRect/>
          </a:stretch>
        </p:blipFill>
        <p:spPr>
          <a:xfrm>
            <a:off x="6937566" y="4048055"/>
            <a:ext cx="1428907" cy="802349"/>
          </a:xfrm>
          <a:prstGeom prst="rect">
            <a:avLst/>
          </a:prstGeom>
        </p:spPr>
      </p:pic>
    </p:spTree>
    <p:extLst>
      <p:ext uri="{BB962C8B-B14F-4D97-AF65-F5344CB8AC3E}">
        <p14:creationId xmlns:p14="http://schemas.microsoft.com/office/powerpoint/2010/main" val="2435243433"/>
      </p:ext>
    </p:extLst>
  </p:cSld>
  <p:clrMapOvr>
    <a:masterClrMapping/>
  </p:clrMapOvr>
  <p:timing>
    <p:tnLst>
      <p:par>
        <p:cTn id="1" dur="indefinite" restart="never" nodeType="tmRoot"/>
      </p:par>
    </p:tnLst>
  </p:timing>
</p:sld>
</file>

<file path=ppt/theme/theme1.xml><?xml version="1.0" encoding="utf-8"?>
<a:theme xmlns:a="http://schemas.openxmlformats.org/drawingml/2006/main" name="IST@inra-presentation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spcFirstLastPara="0" vert="horz" wrap="square" lIns="273600" tIns="360000" rIns="273600" bIns="64008" numCol="1" spcCol="1270" anchor="t" anchorCtr="0">
        <a:noAutofit/>
      </a:bodyPr>
      <a:lstStyle>
        <a:defPPr marL="57150" indent="-57150" algn="l" defTabSz="400050">
          <a:lnSpc>
            <a:spcPct val="90000"/>
          </a:lnSpc>
          <a:spcBef>
            <a:spcPct val="0"/>
          </a:spcBef>
          <a:spcAft>
            <a:spcPct val="15000"/>
          </a:spcAft>
          <a:buChar char="••"/>
          <a:defRPr sz="1600" kern="1200" dirty="0" smtClean="0">
            <a:sym typeface="Arial"/>
          </a:defRPr>
        </a:defPPr>
      </a:lstStyle>
      <a: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Modèle_infodoc">
  <a:themeElements>
    <a:clrScheme name="Couleurs thème INRA Papirus">
      <a:dk1>
        <a:sysClr val="windowText" lastClr="000000"/>
      </a:dk1>
      <a:lt1>
        <a:sysClr val="window" lastClr="FFFFFF"/>
      </a:lt1>
      <a:dk2>
        <a:srgbClr val="2F2F26"/>
      </a:dk2>
      <a:lt2>
        <a:srgbClr val="9FA795"/>
      </a:lt2>
      <a:accent1>
        <a:srgbClr val="8BAE28"/>
      </a:accent1>
      <a:accent2>
        <a:srgbClr val="C9D022"/>
      </a:accent2>
      <a:accent3>
        <a:srgbClr val="47A5C7"/>
      </a:accent3>
      <a:accent4>
        <a:srgbClr val="143356"/>
      </a:accent4>
      <a:accent5>
        <a:srgbClr val="57414B"/>
      </a:accent5>
      <a:accent6>
        <a:srgbClr val="C38EBF"/>
      </a:accent6>
      <a:hlink>
        <a:srgbClr val="0033D7"/>
      </a:hlink>
      <a:folHlink>
        <a:srgbClr val="59269A"/>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nspiration">
      <a:fillStyleLst>
        <a:solidFill>
          <a:schemeClr val="phClr"/>
        </a:solidFill>
        <a:gradFill rotWithShape="1">
          <a:gsLst>
            <a:gs pos="25000">
              <a:schemeClr val="phClr">
                <a:tint val="90000"/>
                <a:shade val="100000"/>
                <a:alpha val="90000"/>
                <a:satMod val="150000"/>
              </a:schemeClr>
            </a:gs>
            <a:gs pos="100000">
              <a:schemeClr val="phClr">
                <a:tint val="100000"/>
                <a:shade val="60000"/>
                <a:satMod val="135000"/>
              </a:schemeClr>
            </a:gs>
          </a:gsLst>
          <a:path path="circle">
            <a:fillToRect l="50000" t="50000" r="50000" b="50000"/>
          </a:path>
        </a:gradFill>
        <a:gradFill rotWithShape="1">
          <a:gsLst>
            <a:gs pos="0">
              <a:schemeClr val="phClr">
                <a:tint val="90000"/>
                <a:shade val="100000"/>
                <a:alpha val="85000"/>
                <a:satMod val="150000"/>
              </a:schemeClr>
            </a:gs>
            <a:gs pos="33000">
              <a:schemeClr val="phClr">
                <a:tint val="90000"/>
                <a:shade val="100000"/>
                <a:alpha val="95000"/>
                <a:satMod val="130000"/>
              </a:schemeClr>
            </a:gs>
            <a:gs pos="67000">
              <a:schemeClr val="phClr">
                <a:shade val="70000"/>
                <a:satMod val="135000"/>
              </a:schemeClr>
            </a:gs>
            <a:gs pos="100000">
              <a:schemeClr val="phClr">
                <a:shade val="50000"/>
                <a:satMod val="135000"/>
              </a:schemeClr>
            </a:gs>
          </a:gsLst>
          <a:lin ang="13200000" scaled="1"/>
        </a:gradFill>
      </a:fillStyleLst>
      <a:lnStyleLst>
        <a:ln w="12700" cap="flat" cmpd="sng" algn="ctr">
          <a:solidFill>
            <a:schemeClr val="phClr">
              <a:shade val="95000"/>
              <a:satMod val="105000"/>
            </a:schemeClr>
          </a:solidFill>
          <a:prstDash val="solid"/>
        </a:ln>
        <a:ln w="38100" cap="flat" cmpd="thickThin" algn="ctr">
          <a:solidFill>
            <a:schemeClr val="phClr"/>
          </a:solidFill>
          <a:prstDash val="solid"/>
        </a:ln>
        <a:ln w="38100" cap="flat" cmpd="thinThick" algn="ctr">
          <a:solidFill>
            <a:schemeClr val="phClr"/>
          </a:solidFill>
          <a:prstDash val="solid"/>
        </a:ln>
      </a:lnStyleLst>
      <a:effectStyleLst>
        <a:effectStyle>
          <a:effectLst/>
        </a:effectStyle>
        <a:effectStyle>
          <a:effectLst/>
          <a:scene3d>
            <a:camera prst="orthographicFront">
              <a:rot lat="0" lon="0" rev="0"/>
            </a:camera>
            <a:lightRig rig="twoPt" dir="tl"/>
          </a:scene3d>
          <a:sp3d extrusionH="12700" prstMaterial="softEdge">
            <a:bevelT w="25400" h="50800"/>
          </a:sp3d>
        </a:effectStyle>
        <a:effectStyle>
          <a:effectLst>
            <a:innerShdw blurRad="50800" dist="25400" dir="2400000">
              <a:srgbClr val="808080">
                <a:alpha val="75000"/>
              </a:srgbClr>
            </a:innerShdw>
            <a:reflection blurRad="38100" stA="26000" endPos="35000" dist="12700" dir="5400000" fadeDir="4800000" sy="-100000" rotWithShape="0"/>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odèle_infodoc" id="{DF9E6C42-545C-4F81-95E7-A14658925FEC}" vid="{CBC91C44-6E61-4EBF-9930-40FC396BACA6}"/>
    </a:ext>
  </a:ext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183B930244C5F44AAAC2A891ED27A67" ma:contentTypeVersion="0" ma:contentTypeDescription="Crée un document." ma:contentTypeScope="" ma:versionID="57337c0d0f36c739e2bc13c191852fd0">
  <xsd:schema xmlns:xsd="http://www.w3.org/2001/XMLSchema" xmlns:xs="http://www.w3.org/2001/XMLSchema" xmlns:p="http://schemas.microsoft.com/office/2006/metadata/properties" targetNamespace="http://schemas.microsoft.com/office/2006/metadata/properties" ma:root="true" ma:fieldsID="23a0bc4e81e6784819a8e117af44d1e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7485DF0-65E4-4AAD-999C-37BA27F77106}">
  <ds:schemaRefs>
    <ds:schemaRef ds:uri="http://schemas.microsoft.com/sharepoint/v3/contenttype/forms"/>
  </ds:schemaRefs>
</ds:datastoreItem>
</file>

<file path=customXml/itemProps2.xml><?xml version="1.0" encoding="utf-8"?>
<ds:datastoreItem xmlns:ds="http://schemas.openxmlformats.org/officeDocument/2006/customXml" ds:itemID="{2DF792F1-150C-46E7-BD4C-7FE54F09D3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72E91725-3C61-476A-9857-65B7B0BC7CF8}">
  <ds:schemaRefs>
    <ds:schemaRef ds:uri="http://purl.org/dc/dcmitype/"/>
    <ds:schemaRef ds:uri="http://schemas.openxmlformats.org/package/2006/metadata/core-properties"/>
    <ds:schemaRef ds:uri="http://purl.org/dc/terms/"/>
    <ds:schemaRef ds:uri="http://www.w3.org/XML/1998/namespace"/>
    <ds:schemaRef ds:uri="http://schemas.microsoft.com/office/2006/documentManagement/types"/>
    <ds:schemaRef ds:uri="http://schemas.microsoft.com/office/infopath/2007/PartnerControls"/>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IST@inra-presentation2</Template>
  <TotalTime>15418</TotalTime>
  <Words>9901</Words>
  <Application>Microsoft Office PowerPoint</Application>
  <PresentationFormat>Affichage à l'écran (4:3)</PresentationFormat>
  <Paragraphs>1152</Paragraphs>
  <Slides>128</Slides>
  <Notes>110</Notes>
  <HiddenSlides>1</HiddenSlides>
  <MMClips>0</MMClips>
  <ScaleCrop>false</ScaleCrop>
  <HeadingPairs>
    <vt:vector size="6" baseType="variant">
      <vt:variant>
        <vt:lpstr>Polices utilisées</vt:lpstr>
      </vt:variant>
      <vt:variant>
        <vt:i4>13</vt:i4>
      </vt:variant>
      <vt:variant>
        <vt:lpstr>Thème</vt:lpstr>
      </vt:variant>
      <vt:variant>
        <vt:i4>2</vt:i4>
      </vt:variant>
      <vt:variant>
        <vt:lpstr>Titres des diapositives</vt:lpstr>
      </vt:variant>
      <vt:variant>
        <vt:i4>128</vt:i4>
      </vt:variant>
    </vt:vector>
  </HeadingPairs>
  <TitlesOfParts>
    <vt:vector size="143" baseType="lpstr">
      <vt:lpstr>Arial</vt:lpstr>
      <vt:lpstr>Arial Narrow</vt:lpstr>
      <vt:lpstr>Calibri</vt:lpstr>
      <vt:lpstr>Cambria</vt:lpstr>
      <vt:lpstr>Century</vt:lpstr>
      <vt:lpstr>Courier New</vt:lpstr>
      <vt:lpstr>Lucida Grande</vt:lpstr>
      <vt:lpstr>Myriad Pro Cond</vt:lpstr>
      <vt:lpstr>Noto Sans Symbols</vt:lpstr>
      <vt:lpstr>Segoe UI</vt:lpstr>
      <vt:lpstr>Times New Roman</vt:lpstr>
      <vt:lpstr>Verdana</vt:lpstr>
      <vt:lpstr>Wingdings</vt:lpstr>
      <vt:lpstr>IST@inra-presentation2</vt:lpstr>
      <vt:lpstr>Modèle_infodoc</vt:lpstr>
      <vt:lpstr>Pourquoi et comment rédiger un plan de gestion de données ?</vt:lpstr>
      <vt:lpstr>Présentation PowerPoint</vt:lpstr>
      <vt:lpstr>Tour de table</vt:lpstr>
      <vt:lpstr>Qu’est ce qu’un PGD ?</vt:lpstr>
      <vt:lpstr>Le PGD : une définition</vt:lpstr>
      <vt:lpstr>A quelles questions répond un PGD ?</vt:lpstr>
      <vt:lpstr>Présentation PowerPoint</vt:lpstr>
      <vt:lpstr>Core requirements for DMPs</vt:lpstr>
      <vt:lpstr> Le PGD, un document évolutif</vt:lpstr>
      <vt:lpstr>Présentation PowerPoint</vt:lpstr>
      <vt:lpstr>PGD associé à une thèse</vt:lpstr>
      <vt:lpstr>PGD associé à une structure</vt:lpstr>
      <vt:lpstr>Pourquoi rédiger un PGD ?</vt:lpstr>
      <vt:lpstr>Planifier la gestion des données</vt:lpstr>
      <vt:lpstr>Le plan de gestion : un élément clé pour produire des données FAIR</vt:lpstr>
      <vt:lpstr>Mes données sont-elles FAIR ? Un outil d’auto-évaluation</vt:lpstr>
      <vt:lpstr>Intérêt des parties prenantes </vt:lpstr>
      <vt:lpstr>Les exigences des financeurs  </vt:lpstr>
      <vt:lpstr>La Commission Européenne Politique d’OA aux publications et aux données</vt:lpstr>
      <vt:lpstr>Focus sur H2020</vt:lpstr>
      <vt:lpstr>Focus H2020 Article 29.3 Modèle de convention de subvention </vt:lpstr>
      <vt:lpstr>Focus H2020  Coûts de l’Open data éligibles au financement </vt:lpstr>
      <vt:lpstr>Plan national pour la science ouverte</vt:lpstr>
      <vt:lpstr>Agence Nationale pour la Recherche (ANR)</vt:lpstr>
      <vt:lpstr>Les organismes de recherche</vt:lpstr>
      <vt:lpstr>Les universités</vt:lpstr>
      <vt:lpstr>Présentation PowerPoint</vt:lpstr>
      <vt:lpstr>Présentation PowerPoint</vt:lpstr>
      <vt:lpstr>Comment rédiger un PGD ?</vt:lpstr>
      <vt:lpstr>Appliquer les principes FAIR </vt:lpstr>
      <vt:lpstr>Le principe Findable dans le PGD</vt:lpstr>
      <vt:lpstr>Le principe Accessible dans le PGD</vt:lpstr>
      <vt:lpstr>Le principe Interoperable dans le PGD</vt:lpstr>
      <vt:lpstr>Le principe Reusable dans le PGD</vt:lpstr>
      <vt:lpstr>Core requirements for DMPs</vt:lpstr>
      <vt:lpstr>Réunir diverses compétences</vt:lpstr>
      <vt:lpstr> </vt:lpstr>
      <vt:lpstr>S’appuyer sur des modèles existants : financeurs </vt:lpstr>
      <vt:lpstr>S’appuyer sur des modèles existants : financeurs </vt:lpstr>
      <vt:lpstr>S’appuyer sur des modèles existants : H2020</vt:lpstr>
      <vt:lpstr>Modèle de plan H2020 FAIR DMP</vt:lpstr>
      <vt:lpstr>S’appuyer sur des modèles existants : Diderot – Sorbonne - Descartes</vt:lpstr>
      <vt:lpstr>S’appuyer sur des modèles existants : organismes de recherche …</vt:lpstr>
      <vt:lpstr>S’appuyer sur des modèles existants : Inra </vt:lpstr>
      <vt:lpstr>Utiliser des outils : DMP OPIDoR DMP pour une Optimisation du Partage et de l'Interopérabilité des Données de la Recherche</vt:lpstr>
      <vt:lpstr>Où trouver des plans rédigés ?</vt:lpstr>
      <vt:lpstr>Partager le PGD </vt:lpstr>
      <vt:lpstr>Partager le PGD</vt:lpstr>
      <vt:lpstr>Partager le PGD </vt:lpstr>
      <vt:lpstr>Présentation PowerPoint</vt:lpstr>
      <vt:lpstr>PAUSE</vt:lpstr>
      <vt:lpstr>Atelier Opidor </vt:lpstr>
      <vt:lpstr>Utiliser OPIDOR</vt:lpstr>
      <vt:lpstr>Page d’accueil avant authentification</vt:lpstr>
      <vt:lpstr>Inscription puis connexion Ldap Fédération ESR</vt:lpstr>
      <vt:lpstr>Page d’accueil après authentification  le tableau de bord </vt:lpstr>
      <vt:lpstr>Créer un plan</vt:lpstr>
      <vt:lpstr>Créer des plans (1/2)</vt:lpstr>
      <vt:lpstr>Créer des plans (2/2)</vt:lpstr>
      <vt:lpstr>Créer des plans  1er Onglet : Renseignements sur le projet</vt:lpstr>
      <vt:lpstr>Créer des plans  2ème onglet : Vue d’ensemble</vt:lpstr>
      <vt:lpstr>Créer des plans  3ème onglet : Rédiger</vt:lpstr>
      <vt:lpstr>Créer des plans  3ème onglet : Rédiger / rédiger la réponse</vt:lpstr>
      <vt:lpstr>Créer des plans  3ème onglet : Rédiger / Recommandations </vt:lpstr>
      <vt:lpstr>Créer des plans  3ème onglet : Rédiger / Commentaires (1/2)</vt:lpstr>
      <vt:lpstr>Créer des plans  3ème onglet : Rédiger / Commentaires (2/2)</vt:lpstr>
      <vt:lpstr>Créer des plans  4ème onglet : Partager  </vt:lpstr>
      <vt:lpstr>Créer des plans  5ème onglet : Télécharger </vt:lpstr>
      <vt:lpstr>DMPs Publics</vt:lpstr>
      <vt:lpstr>Modèles de DMP</vt:lpstr>
      <vt:lpstr>Evolutions prévues de DMP OPIDoR </vt:lpstr>
      <vt:lpstr>Pause déjeuner</vt:lpstr>
      <vt:lpstr>Rédaction des PGD</vt:lpstr>
      <vt:lpstr>Retour d’expérience - Enquête Inra Rédiger un PGD : Quelles difficultés ?</vt:lpstr>
      <vt:lpstr>Retour d’expérience - Enquête Inra Rédiger un PGD : Quels bénéfices ?</vt:lpstr>
      <vt:lpstr>Enquête Europe 2017 Encore beaucoup de méconnaissance</vt:lpstr>
      <vt:lpstr>Présentation PowerPoint</vt:lpstr>
      <vt:lpstr>Rédaction de PGD : utilité et impact ? Etude – Université du Montana (1/2)</vt:lpstr>
      <vt:lpstr>Rédaction de PGD : utilité et impact ? Etude – Université du Montana (2/2)</vt:lpstr>
      <vt:lpstr>Rédaction de PGD Enquête Australienne - 2017</vt:lpstr>
      <vt:lpstr>Changement de pratiques ? plus culturel que technologique…</vt:lpstr>
      <vt:lpstr>Evaluation des PGD</vt:lpstr>
      <vt:lpstr>Le travail de relecture d’un PGD</vt:lpstr>
      <vt:lpstr>Des processus d’évaluation variés selon les financeurs</vt:lpstr>
      <vt:lpstr>Attentes des financeurs</vt:lpstr>
      <vt:lpstr>Exemples</vt:lpstr>
      <vt:lpstr>Expérience de reviewing  Odile Hologne  - relecture de 15 PGD / CE  </vt:lpstr>
      <vt:lpstr>Retour d’expérience   (1/2) Echange NSF – doctorante pour l’obtention d’une bourse, liée à la rédaction d’un PGD</vt:lpstr>
      <vt:lpstr>Retour d’expérience   (2/2) Echange NSF – doctorante pour l’obtention d’une bourse, liée à la rédaction d’un PGD</vt:lpstr>
      <vt:lpstr>Data management plan As Research Tool = DART Project  </vt:lpstr>
      <vt:lpstr>Présentation PowerPoint</vt:lpstr>
      <vt:lpstr>DART project  : Aide à la rédaction / évaluation des PGD</vt:lpstr>
      <vt:lpstr>Aide à l’auto-évaluation des PGD</vt:lpstr>
      <vt:lpstr>Grilles d’évaluation</vt:lpstr>
      <vt:lpstr>Présentation PowerPoint</vt:lpstr>
      <vt:lpstr>LIBER Research Data Management Working Group</vt:lpstr>
      <vt:lpstr>DMP Cat   </vt:lpstr>
      <vt:lpstr>Evolution et perspectives sur les PGD</vt:lpstr>
      <vt:lpstr>Evolutions et perspectives…</vt:lpstr>
      <vt:lpstr>            Groupes de travail RDA,              à partir d’un constat…</vt:lpstr>
      <vt:lpstr>Présentation PowerPoint</vt:lpstr>
      <vt:lpstr>Présentation PowerPoint</vt:lpstr>
      <vt:lpstr>Présentation PowerPoint</vt:lpstr>
      <vt:lpstr>Présentation PowerPoint</vt:lpstr>
      <vt:lpstr>Présentation PowerPoint</vt:lpstr>
      <vt:lpstr>Présentation PowerPoint</vt:lpstr>
      <vt:lpstr>Notion de « Domain Data Protocols »</vt:lpstr>
      <vt:lpstr>Services support et d’accompagnement</vt:lpstr>
      <vt:lpstr>PGD : une compétence « Open Science »</vt:lpstr>
      <vt:lpstr>RDA Group</vt:lpstr>
      <vt:lpstr>Se former…</vt:lpstr>
      <vt:lpstr>Se former …</vt:lpstr>
      <vt:lpstr>Notion de « data champions » et « data stewards »</vt:lpstr>
      <vt:lpstr>TD-TP : Regards critiques sur des PGD rédigés</vt:lpstr>
      <vt:lpstr>TD – TP : Evaluation de PGD</vt:lpstr>
      <vt:lpstr>D’autres exemples de PGD à découvrir </vt:lpstr>
      <vt:lpstr>Discussion générale</vt:lpstr>
      <vt:lpstr>A l’Inra…</vt:lpstr>
      <vt:lpstr>Bibliographie</vt:lpstr>
      <vt:lpstr>Bibliographie : Qu’est ce qu’un PGD ?</vt:lpstr>
      <vt:lpstr>Bibliographie : Pourquoi rédiger un PGD ?</vt:lpstr>
      <vt:lpstr>Bibliographie : Pourquoi rédiger un PGD ?</vt:lpstr>
      <vt:lpstr>Bibliographie : Comment rédiger un PGD ?</vt:lpstr>
      <vt:lpstr>Bibliographie : Retours d’expérience Rédaction des PGD</vt:lpstr>
      <vt:lpstr>Bibliographie : Evaluation des PGD</vt:lpstr>
      <vt:lpstr>Bibliographie : Evolution et perspectives</vt:lpstr>
      <vt:lpstr>Bibliographie : Services support et d’accompagnement</vt:lpstr>
      <vt:lpstr>Sylvie Cocaud (sylvie.cocaud@inra.fr) Dominique L’Hostis (dominique.lhostis@inra.fr)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Rédiger un plan de gestion de données (PGD – DMP)</dc:title>
  <dc:creator>Dominique L'hostis</dc:creator>
  <cp:lastModifiedBy>Gemma Davies</cp:lastModifiedBy>
  <cp:revision>1278</cp:revision>
  <cp:lastPrinted>2018-07-06T06:30:40Z</cp:lastPrinted>
  <dcterms:modified xsi:type="dcterms:W3CDTF">2019-12-16T08:40:27Z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0x010100E183B930244C5F44AAAC2A891ED27A67</vt:lpwstr>
  </property>
  <property fmtid="{D5CDD505-2E9C-101B-9397-08002B2CF9AE}" pid="3" name="IsMyDocuments">
    <vt:bool>true</vt:bool>
  </property>
</Properties>
</file>